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58" r:id="rId5"/>
    <p:sldId id="259" r:id="rId6"/>
    <p:sldId id="260" r:id="rId7"/>
    <p:sldId id="261" r:id="rId8"/>
    <p:sldId id="262" r:id="rId9"/>
    <p:sldId id="264" r:id="rId10"/>
    <p:sldId id="265" r:id="rId11"/>
    <p:sldId id="270" r:id="rId12"/>
    <p:sldId id="266" r:id="rId13"/>
    <p:sldId id="269" r:id="rId14"/>
    <p:sldId id="268" r:id="rId15"/>
    <p:sldId id="272" r:id="rId16"/>
    <p:sldId id="267" r:id="rId17"/>
    <p:sldId id="271" r:id="rId18"/>
    <p:sldId id="276" r:id="rId19"/>
    <p:sldId id="277" r:id="rId20"/>
    <p:sldId id="278" r:id="rId21"/>
    <p:sldId id="279" r:id="rId22"/>
    <p:sldId id="273" r:id="rId23"/>
    <p:sldId id="274" r:id="rId24"/>
    <p:sldId id="275" r:id="rId25"/>
    <p:sldId id="280" r:id="rId26"/>
    <p:sldId id="282" r:id="rId27"/>
    <p:sldId id="281" r:id="rId28"/>
    <p:sldId id="283" r:id="rId29"/>
    <p:sldId id="285" r:id="rId30"/>
    <p:sldId id="288" r:id="rId31"/>
    <p:sldId id="284" r:id="rId32"/>
    <p:sldId id="286" r:id="rId33"/>
    <p:sldId id="289" r:id="rId34"/>
    <p:sldId id="290" r:id="rId35"/>
    <p:sldId id="292" r:id="rId36"/>
    <p:sldId id="291" r:id="rId37"/>
    <p:sldId id="293" r:id="rId38"/>
    <p:sldId id="294" r:id="rId39"/>
    <p:sldId id="295" r:id="rId40"/>
    <p:sldId id="296" r:id="rId41"/>
    <p:sldId id="297" r:id="rId42"/>
    <p:sldId id="298" r:id="rId43"/>
    <p:sldId id="299" r:id="rId44"/>
    <p:sldId id="300" r:id="rId45"/>
    <p:sldId id="301"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14" autoAdjust="0"/>
    <p:restoredTop sz="94660"/>
  </p:normalViewPr>
  <p:slideViewPr>
    <p:cSldViewPr snapToGrid="0">
      <p:cViewPr varScale="1">
        <p:scale>
          <a:sx n="110" d="100"/>
          <a:sy n="110" d="100"/>
        </p:scale>
        <p:origin x="138"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12/4/2020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12/4/2020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patrimoineculturel.gouv.qc.ca/"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A8C5F1-37DE-428A-8934-B202DDB225A6}"/>
              </a:ext>
            </a:extLst>
          </p:cNvPr>
          <p:cNvSpPr>
            <a:spLocks noGrp="1"/>
          </p:cNvSpPr>
          <p:nvPr>
            <p:ph type="ctrTitle"/>
          </p:nvPr>
        </p:nvSpPr>
        <p:spPr>
          <a:xfrm>
            <a:off x="92765" y="802298"/>
            <a:ext cx="11728173" cy="2541431"/>
          </a:xfrm>
        </p:spPr>
        <p:txBody>
          <a:bodyPr>
            <a:normAutofit/>
          </a:bodyPr>
          <a:lstStyle/>
          <a:p>
            <a:pPr algn="ctr"/>
            <a:r>
              <a:rPr lang="fr-CA" sz="4400" b="1" dirty="0">
                <a:effectLst>
                  <a:outerShdw blurRad="38100" dist="38100" dir="2700000" algn="tl">
                    <a:srgbClr val="000000">
                      <a:alpha val="43137"/>
                    </a:srgbClr>
                  </a:outerShdw>
                </a:effectLst>
              </a:rPr>
              <a:t>Les lois statutaires </a:t>
            </a:r>
            <a:br>
              <a:rPr lang="fr-CA" sz="4400" b="1" dirty="0">
                <a:effectLst>
                  <a:outerShdw blurRad="38100" dist="38100" dir="2700000" algn="tl">
                    <a:srgbClr val="000000">
                      <a:alpha val="43137"/>
                    </a:srgbClr>
                  </a:outerShdw>
                </a:effectLst>
              </a:rPr>
            </a:br>
            <a:r>
              <a:rPr lang="fr-CA" sz="4400" b="1" dirty="0">
                <a:effectLst>
                  <a:outerShdw blurRad="38100" dist="38100" dir="2700000" algn="tl">
                    <a:srgbClr val="000000">
                      <a:alpha val="43137"/>
                    </a:srgbClr>
                  </a:outerShdw>
                </a:effectLst>
              </a:rPr>
              <a:t>pertinentes au </a:t>
            </a:r>
            <a:br>
              <a:rPr lang="fr-CA" sz="4400" b="1" dirty="0">
                <a:effectLst>
                  <a:outerShdw blurRad="38100" dist="38100" dir="2700000" algn="tl">
                    <a:srgbClr val="000000">
                      <a:alpha val="43137"/>
                    </a:srgbClr>
                  </a:outerShdw>
                </a:effectLst>
              </a:rPr>
            </a:br>
            <a:r>
              <a:rPr lang="fr-CA" sz="4400" b="1" dirty="0">
                <a:effectLst>
                  <a:outerShdw blurRad="38100" dist="38100" dir="2700000" algn="tl">
                    <a:srgbClr val="000000">
                      <a:alpha val="43137"/>
                    </a:srgbClr>
                  </a:outerShdw>
                </a:effectLst>
              </a:rPr>
              <a:t>droit immobilier</a:t>
            </a:r>
          </a:p>
        </p:txBody>
      </p:sp>
      <p:sp>
        <p:nvSpPr>
          <p:cNvPr id="3" name="Sous-titre 2">
            <a:extLst>
              <a:ext uri="{FF2B5EF4-FFF2-40B4-BE49-F238E27FC236}">
                <a16:creationId xmlns:a16="http://schemas.microsoft.com/office/drawing/2014/main" id="{BA321EAD-4344-4A3B-99BA-1AD0D3923EC1}"/>
              </a:ext>
            </a:extLst>
          </p:cNvPr>
          <p:cNvSpPr>
            <a:spLocks noGrp="1"/>
          </p:cNvSpPr>
          <p:nvPr>
            <p:ph type="subTitle" idx="1"/>
          </p:nvPr>
        </p:nvSpPr>
        <p:spPr>
          <a:xfrm>
            <a:off x="2417780" y="4306957"/>
            <a:ext cx="8637072" cy="967408"/>
          </a:xfrm>
        </p:spPr>
        <p:txBody>
          <a:bodyPr>
            <a:normAutofit/>
          </a:bodyPr>
          <a:lstStyle/>
          <a:p>
            <a:pPr algn="r"/>
            <a:r>
              <a:rPr lang="fr-CA" dirty="0"/>
              <a:t>Enseignant: Aboubacar Touré</a:t>
            </a:r>
          </a:p>
        </p:txBody>
      </p:sp>
    </p:spTree>
    <p:extLst>
      <p:ext uri="{BB962C8B-B14F-4D97-AF65-F5344CB8AC3E}">
        <p14:creationId xmlns:p14="http://schemas.microsoft.com/office/powerpoint/2010/main" val="1247186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B2D82-0031-456E-9E88-32D197C931B4}"/>
              </a:ext>
            </a:extLst>
          </p:cNvPr>
          <p:cNvSpPr>
            <a:spLocks noGrp="1"/>
          </p:cNvSpPr>
          <p:nvPr>
            <p:ph type="title"/>
          </p:nvPr>
        </p:nvSpPr>
        <p:spPr>
          <a:xfrm>
            <a:off x="633047" y="804519"/>
            <a:ext cx="11057206" cy="1049235"/>
          </a:xfrm>
        </p:spPr>
        <p:txBody>
          <a:bodyPr/>
          <a:lstStyle/>
          <a:p>
            <a:pPr algn="ctr"/>
            <a:r>
              <a:rPr lang="fr-CA" b="1" cap="none" dirty="0">
                <a:effectLst>
                  <a:outerShdw blurRad="38100" dist="38100" dir="2700000" algn="tl">
                    <a:srgbClr val="000000">
                      <a:alpha val="43137"/>
                    </a:srgbClr>
                  </a:outerShdw>
                </a:effectLst>
              </a:rPr>
              <a:t>La loi sur la protection du territoire et des activités agricoles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P-41.1 </a:t>
            </a:r>
          </a:p>
        </p:txBody>
      </p:sp>
      <p:sp>
        <p:nvSpPr>
          <p:cNvPr id="3" name="Espace réservé du contenu 2">
            <a:extLst>
              <a:ext uri="{FF2B5EF4-FFF2-40B4-BE49-F238E27FC236}">
                <a16:creationId xmlns:a16="http://schemas.microsoft.com/office/drawing/2014/main" id="{BDC74489-6F85-46CF-BAA9-F563DAC6B7FB}"/>
              </a:ext>
            </a:extLst>
          </p:cNvPr>
          <p:cNvSpPr>
            <a:spLocks noGrp="1"/>
          </p:cNvSpPr>
          <p:nvPr>
            <p:ph idx="1"/>
          </p:nvPr>
        </p:nvSpPr>
        <p:spPr>
          <a:xfrm>
            <a:off x="422031" y="2015732"/>
            <a:ext cx="11268222" cy="3450613"/>
          </a:xfrm>
        </p:spPr>
        <p:txBody>
          <a:bodyPr>
            <a:normAutofit/>
          </a:bodyPr>
          <a:lstStyle/>
          <a:p>
            <a:pPr algn="just"/>
            <a:r>
              <a:rPr lang="fr-CA" sz="2200" dirty="0"/>
              <a:t>Cette loi a pour but d’assurer la pérennité de la pratique de l’agriculture dans certains territoires du Québec. </a:t>
            </a:r>
          </a:p>
          <a:p>
            <a:pPr algn="just"/>
            <a:endParaRPr lang="fr-CA" sz="500" dirty="0"/>
          </a:p>
          <a:p>
            <a:pPr algn="just"/>
            <a:r>
              <a:rPr lang="fr-CA" sz="2200" dirty="0"/>
              <a:t>Le gouvernement a désigné des zones agricoles. </a:t>
            </a:r>
          </a:p>
          <a:p>
            <a:pPr algn="just"/>
            <a:endParaRPr lang="fr-CA" sz="1000" dirty="0"/>
          </a:p>
          <a:p>
            <a:pPr algn="just"/>
            <a:r>
              <a:rPr lang="fr-CA" sz="2200" dirty="0"/>
              <a:t>Pour savoir si un immeuble fait partie d’une telle région décrétée agricole, il faut se renseigner auprès soit de la municipalité où elle est située, soit au bureau de la publicité des droits ou encore à la Commission de la protection du territoire agricole. </a:t>
            </a:r>
          </a:p>
        </p:txBody>
      </p:sp>
    </p:spTree>
    <p:extLst>
      <p:ext uri="{BB962C8B-B14F-4D97-AF65-F5344CB8AC3E}">
        <p14:creationId xmlns:p14="http://schemas.microsoft.com/office/powerpoint/2010/main" val="493148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B2D82-0031-456E-9E88-32D197C931B4}"/>
              </a:ext>
            </a:extLst>
          </p:cNvPr>
          <p:cNvSpPr>
            <a:spLocks noGrp="1"/>
          </p:cNvSpPr>
          <p:nvPr>
            <p:ph type="title"/>
          </p:nvPr>
        </p:nvSpPr>
        <p:spPr>
          <a:xfrm>
            <a:off x="633047" y="804519"/>
            <a:ext cx="11057206" cy="1049235"/>
          </a:xfrm>
        </p:spPr>
        <p:txBody>
          <a:bodyPr/>
          <a:lstStyle/>
          <a:p>
            <a:pPr algn="ctr"/>
            <a:r>
              <a:rPr lang="fr-CA" b="1" cap="none" dirty="0">
                <a:effectLst>
                  <a:outerShdw blurRad="38100" dist="38100" dir="2700000" algn="tl">
                    <a:srgbClr val="000000">
                      <a:alpha val="43137"/>
                    </a:srgbClr>
                  </a:outerShdw>
                </a:effectLst>
              </a:rPr>
              <a:t>La loi sur la protection du territoire et des activités agricoles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P-41.1 </a:t>
            </a:r>
          </a:p>
        </p:txBody>
      </p:sp>
      <p:sp>
        <p:nvSpPr>
          <p:cNvPr id="3" name="Espace réservé du contenu 2">
            <a:extLst>
              <a:ext uri="{FF2B5EF4-FFF2-40B4-BE49-F238E27FC236}">
                <a16:creationId xmlns:a16="http://schemas.microsoft.com/office/drawing/2014/main" id="{BDC74489-6F85-46CF-BAA9-F563DAC6B7FB}"/>
              </a:ext>
            </a:extLst>
          </p:cNvPr>
          <p:cNvSpPr>
            <a:spLocks noGrp="1"/>
          </p:cNvSpPr>
          <p:nvPr>
            <p:ph idx="1"/>
          </p:nvPr>
        </p:nvSpPr>
        <p:spPr>
          <a:xfrm>
            <a:off x="351692" y="2015732"/>
            <a:ext cx="11338561" cy="4037749"/>
          </a:xfrm>
        </p:spPr>
        <p:txBody>
          <a:bodyPr>
            <a:normAutofit/>
          </a:bodyPr>
          <a:lstStyle/>
          <a:p>
            <a:pPr algn="just"/>
            <a:r>
              <a:rPr lang="fr-CA" dirty="0"/>
              <a:t>Quand un terrain est zoné agricole, plusieurs interdictions s’appliquent. </a:t>
            </a:r>
          </a:p>
          <a:p>
            <a:pPr algn="just"/>
            <a:r>
              <a:rPr lang="fr-CA" dirty="0"/>
              <a:t>Sans l’autorisation de la Commission de la protection du territoire agricole, les activités suivantes sont interdites : </a:t>
            </a:r>
          </a:p>
          <a:p>
            <a:pPr lvl="1" algn="just">
              <a:buFont typeface="Courier New" panose="02070309020205020404" pitchFamily="49" charset="0"/>
              <a:buChar char="o"/>
            </a:pPr>
            <a:r>
              <a:rPr lang="fr-CA" sz="2000" dirty="0"/>
              <a:t>L’utilisation d’un lot à une fin autre que l'agriculture;</a:t>
            </a:r>
          </a:p>
          <a:p>
            <a:pPr lvl="1" algn="just">
              <a:buFont typeface="Courier New" panose="02070309020205020404" pitchFamily="49" charset="0"/>
              <a:buChar char="o"/>
            </a:pPr>
            <a:r>
              <a:rPr lang="fr-CA" sz="2000" dirty="0"/>
              <a:t>L’utilisation d’une érablière située dans une région agricole désignée à une autre fin, et la coupe des érables;</a:t>
            </a:r>
          </a:p>
          <a:p>
            <a:pPr lvl="1" algn="just">
              <a:buFont typeface="Courier New" panose="02070309020205020404" pitchFamily="49" charset="0"/>
              <a:buChar char="o"/>
            </a:pPr>
            <a:r>
              <a:rPr lang="fr-CA" sz="2000" dirty="0"/>
              <a:t>Un lotissement (aliénation d’une partie d’un lot) dans une région agricole désignée;</a:t>
            </a:r>
          </a:p>
          <a:p>
            <a:pPr lvl="1" algn="just">
              <a:buFont typeface="Courier New" panose="02070309020205020404" pitchFamily="49" charset="0"/>
              <a:buChar char="o"/>
            </a:pPr>
            <a:r>
              <a:rPr lang="fr-CA" sz="2000" dirty="0"/>
              <a:t>Un lotissement si le propriétaire conserve un droit de propriété sur un lot contigu ou réputé contigu;</a:t>
            </a:r>
          </a:p>
          <a:p>
            <a:pPr lvl="1" algn="just">
              <a:buFont typeface="Courier New" panose="02070309020205020404" pitchFamily="49" charset="0"/>
              <a:buChar char="o"/>
            </a:pPr>
            <a:r>
              <a:rPr lang="fr-CA" sz="2000" dirty="0"/>
              <a:t>L’enlèvement du sol arable.</a:t>
            </a:r>
          </a:p>
        </p:txBody>
      </p:sp>
    </p:spTree>
    <p:extLst>
      <p:ext uri="{BB962C8B-B14F-4D97-AF65-F5344CB8AC3E}">
        <p14:creationId xmlns:p14="http://schemas.microsoft.com/office/powerpoint/2010/main" val="1048063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B2D82-0031-456E-9E88-32D197C931B4}"/>
              </a:ext>
            </a:extLst>
          </p:cNvPr>
          <p:cNvSpPr>
            <a:spLocks noGrp="1"/>
          </p:cNvSpPr>
          <p:nvPr>
            <p:ph type="title"/>
          </p:nvPr>
        </p:nvSpPr>
        <p:spPr>
          <a:xfrm>
            <a:off x="633047" y="804519"/>
            <a:ext cx="11057206" cy="1049235"/>
          </a:xfrm>
        </p:spPr>
        <p:txBody>
          <a:bodyPr/>
          <a:lstStyle/>
          <a:p>
            <a:pPr algn="ctr"/>
            <a:r>
              <a:rPr lang="fr-CA" b="1" cap="none" dirty="0">
                <a:effectLst>
                  <a:outerShdw blurRad="38100" dist="38100" dir="2700000" algn="tl">
                    <a:srgbClr val="000000">
                      <a:alpha val="43137"/>
                    </a:srgbClr>
                  </a:outerShdw>
                </a:effectLst>
              </a:rPr>
              <a:t>La loi sur la protection du territoire et des activités agricoles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P-41.1 </a:t>
            </a:r>
          </a:p>
        </p:txBody>
      </p:sp>
      <p:sp>
        <p:nvSpPr>
          <p:cNvPr id="3" name="Espace réservé du contenu 2">
            <a:extLst>
              <a:ext uri="{FF2B5EF4-FFF2-40B4-BE49-F238E27FC236}">
                <a16:creationId xmlns:a16="http://schemas.microsoft.com/office/drawing/2014/main" id="{BDC74489-6F85-46CF-BAA9-F563DAC6B7FB}"/>
              </a:ext>
            </a:extLst>
          </p:cNvPr>
          <p:cNvSpPr>
            <a:spLocks noGrp="1"/>
          </p:cNvSpPr>
          <p:nvPr>
            <p:ph idx="1"/>
          </p:nvPr>
        </p:nvSpPr>
        <p:spPr>
          <a:xfrm>
            <a:off x="225083" y="2015732"/>
            <a:ext cx="11591779" cy="3906766"/>
          </a:xfrm>
        </p:spPr>
        <p:txBody>
          <a:bodyPr>
            <a:noAutofit/>
          </a:bodyPr>
          <a:lstStyle/>
          <a:p>
            <a:pPr algn="just"/>
            <a:r>
              <a:rPr lang="fr-CA" sz="2200" b="1" dirty="0"/>
              <a:t>Cependant, la Loi prévoit certaines exemptions aux interdictions ci-devant énoncées </a:t>
            </a:r>
            <a:r>
              <a:rPr lang="fr-CA" sz="2200" dirty="0"/>
              <a:t>: </a:t>
            </a:r>
          </a:p>
          <a:p>
            <a:pPr algn="just">
              <a:buFont typeface="Courier New" panose="02070309020205020404" pitchFamily="49" charset="0"/>
              <a:buChar char="o"/>
            </a:pPr>
            <a:r>
              <a:rPr lang="ar-AE" sz="2200" dirty="0"/>
              <a:t> </a:t>
            </a:r>
            <a:r>
              <a:rPr lang="fr-CA" sz="2200" dirty="0"/>
              <a:t>Dans l'aire retenue aux fins de contrôle, une personne physique dont la principale occupation est l'agriculture, peut, sans l'autorisation de la Commission, construire sur un lot dont elle est propriétaire et où elle exerce sa principale occupation, une résidence pour elle-même, pour son enfant ou son employé. </a:t>
            </a:r>
          </a:p>
          <a:p>
            <a:pPr algn="just">
              <a:buFont typeface="Courier New" panose="02070309020205020404" pitchFamily="49" charset="0"/>
              <a:buChar char="o"/>
            </a:pPr>
            <a:r>
              <a:rPr lang="fr-CA" sz="2200" dirty="0"/>
              <a:t>Une personne morale ou une société d'exploitation agricole peut également construire une résidence pour son actionnaire ou son sociétaire dont la principale occupation est l'agriculture sur un lot dont elle est propriétaire et où cet actionnaire ou cet associé exerce sa principale occupation. </a:t>
            </a:r>
          </a:p>
        </p:txBody>
      </p:sp>
    </p:spTree>
    <p:extLst>
      <p:ext uri="{BB962C8B-B14F-4D97-AF65-F5344CB8AC3E}">
        <p14:creationId xmlns:p14="http://schemas.microsoft.com/office/powerpoint/2010/main" val="3169890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B2D82-0031-456E-9E88-32D197C931B4}"/>
              </a:ext>
            </a:extLst>
          </p:cNvPr>
          <p:cNvSpPr>
            <a:spLocks noGrp="1"/>
          </p:cNvSpPr>
          <p:nvPr>
            <p:ph type="title"/>
          </p:nvPr>
        </p:nvSpPr>
        <p:spPr>
          <a:xfrm>
            <a:off x="633047" y="804519"/>
            <a:ext cx="11057206" cy="1049235"/>
          </a:xfrm>
        </p:spPr>
        <p:txBody>
          <a:bodyPr/>
          <a:lstStyle/>
          <a:p>
            <a:pPr algn="ctr"/>
            <a:r>
              <a:rPr lang="fr-CA" b="1" cap="none" dirty="0">
                <a:effectLst>
                  <a:outerShdw blurRad="38100" dist="38100" dir="2700000" algn="tl">
                    <a:srgbClr val="000000">
                      <a:alpha val="43137"/>
                    </a:srgbClr>
                  </a:outerShdw>
                </a:effectLst>
              </a:rPr>
              <a:t>La loi sur la protection du territoire et des activités agricoles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P-41.1 </a:t>
            </a:r>
          </a:p>
        </p:txBody>
      </p:sp>
      <p:sp>
        <p:nvSpPr>
          <p:cNvPr id="3" name="Espace réservé du contenu 2">
            <a:extLst>
              <a:ext uri="{FF2B5EF4-FFF2-40B4-BE49-F238E27FC236}">
                <a16:creationId xmlns:a16="http://schemas.microsoft.com/office/drawing/2014/main" id="{BDC74489-6F85-46CF-BAA9-F563DAC6B7FB}"/>
              </a:ext>
            </a:extLst>
          </p:cNvPr>
          <p:cNvSpPr>
            <a:spLocks noGrp="1"/>
          </p:cNvSpPr>
          <p:nvPr>
            <p:ph idx="1"/>
          </p:nvPr>
        </p:nvSpPr>
        <p:spPr>
          <a:xfrm>
            <a:off x="281355" y="1853754"/>
            <a:ext cx="11521440" cy="4321963"/>
          </a:xfrm>
        </p:spPr>
        <p:txBody>
          <a:bodyPr>
            <a:normAutofit/>
          </a:bodyPr>
          <a:lstStyle/>
          <a:p>
            <a:pPr algn="just"/>
            <a:r>
              <a:rPr lang="fr-CA" dirty="0"/>
              <a:t>Une personne morale ou une société d'exploitation agricole peut également construire sur un tel lot une résidence pour un employé affecté aux activités agricoles de l'exploitation. </a:t>
            </a:r>
          </a:p>
          <a:p>
            <a:pPr algn="just"/>
            <a:r>
              <a:rPr lang="fr-CA" dirty="0"/>
              <a:t>Une personne peut, sans l'autorisation de la Commission, effectuer une aliénation d'une superficie d'au moins cent hectares si la superficie résiduelle contiguë, ou qui serait contiguë, formée d'un ou plusieurs lots ou parties de lots est d'au moins cent hectares.</a:t>
            </a:r>
          </a:p>
          <a:p>
            <a:pPr algn="just"/>
            <a:r>
              <a:rPr lang="fr-CA" dirty="0"/>
              <a:t>Une personne peut, sans l'autorisation de la Commission, construire une seule résidence sur un ou plusieurs lots contigus ou qui seraient contigus, et qui sont des lots vacants ou sur lesquels des droits ne sont pas reconnus en vertu du chapitre VII, et dont elle est propriétaire, si la superficie de celui-ci ou de ces lots est ou forme un ensemble d'au moins 100 hectares. Elle peut utiliser à cette fin une superficie n'excédant pas un demi hectare.</a:t>
            </a:r>
          </a:p>
        </p:txBody>
      </p:sp>
    </p:spTree>
    <p:extLst>
      <p:ext uri="{BB962C8B-B14F-4D97-AF65-F5344CB8AC3E}">
        <p14:creationId xmlns:p14="http://schemas.microsoft.com/office/powerpoint/2010/main" val="2484859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B2D82-0031-456E-9E88-32D197C931B4}"/>
              </a:ext>
            </a:extLst>
          </p:cNvPr>
          <p:cNvSpPr>
            <a:spLocks noGrp="1"/>
          </p:cNvSpPr>
          <p:nvPr>
            <p:ph type="title"/>
          </p:nvPr>
        </p:nvSpPr>
        <p:spPr>
          <a:xfrm>
            <a:off x="633047" y="804519"/>
            <a:ext cx="11057206" cy="1049235"/>
          </a:xfrm>
        </p:spPr>
        <p:txBody>
          <a:bodyPr/>
          <a:lstStyle/>
          <a:p>
            <a:pPr algn="ctr"/>
            <a:r>
              <a:rPr lang="fr-CA" b="1" cap="none" dirty="0">
                <a:effectLst>
                  <a:outerShdw blurRad="38100" dist="38100" dir="2700000" algn="tl">
                    <a:srgbClr val="000000">
                      <a:alpha val="43137"/>
                    </a:srgbClr>
                  </a:outerShdw>
                </a:effectLst>
              </a:rPr>
              <a:t>La loi sur la protection du territoire et des activités agricoles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P-41.1 </a:t>
            </a:r>
          </a:p>
        </p:txBody>
      </p:sp>
      <p:sp>
        <p:nvSpPr>
          <p:cNvPr id="3" name="Espace réservé du contenu 2">
            <a:extLst>
              <a:ext uri="{FF2B5EF4-FFF2-40B4-BE49-F238E27FC236}">
                <a16:creationId xmlns:a16="http://schemas.microsoft.com/office/drawing/2014/main" id="{BDC74489-6F85-46CF-BAA9-F563DAC6B7FB}"/>
              </a:ext>
            </a:extLst>
          </p:cNvPr>
          <p:cNvSpPr>
            <a:spLocks noGrp="1"/>
          </p:cNvSpPr>
          <p:nvPr>
            <p:ph idx="1"/>
          </p:nvPr>
        </p:nvSpPr>
        <p:spPr>
          <a:xfrm>
            <a:off x="633047" y="2015732"/>
            <a:ext cx="11057206" cy="4037749"/>
          </a:xfrm>
        </p:spPr>
        <p:txBody>
          <a:bodyPr>
            <a:normAutofit/>
          </a:bodyPr>
          <a:lstStyle/>
          <a:p>
            <a:r>
              <a:rPr lang="fr-CA" sz="2200" dirty="0"/>
              <a:t>La Loi prévoit aussi des sources de droits acquis affectant un lot et qui sont transmissibles d’un propriétaire à un autre. </a:t>
            </a:r>
          </a:p>
          <a:p>
            <a:r>
              <a:rPr lang="fr-CA" sz="2200" dirty="0"/>
              <a:t>En effet, un propriétaire, peut, sans l’autorisation de la Commission, aliéner lotir ou utiliser à des fins autre que l’agriculture un lot qui, au moment où la loi est entrée en vigueur : </a:t>
            </a:r>
          </a:p>
          <a:p>
            <a:pPr lvl="1">
              <a:buFont typeface="Courier New" panose="02070309020205020404" pitchFamily="49" charset="0"/>
              <a:buChar char="o"/>
            </a:pPr>
            <a:r>
              <a:rPr lang="fr-CA" sz="2200" dirty="0"/>
              <a:t>faisait l’objet d’une utilisation effective et légale à des fins autres que l’agriculture.</a:t>
            </a:r>
          </a:p>
          <a:p>
            <a:pPr lvl="1">
              <a:buFont typeface="Courier New" panose="02070309020205020404" pitchFamily="49" charset="0"/>
              <a:buChar char="o"/>
            </a:pPr>
            <a:r>
              <a:rPr lang="fr-CA" sz="2200" dirty="0"/>
              <a:t>faisait l’objet d’un permis d’utilisation à des fins autres que l’agriculture.</a:t>
            </a:r>
          </a:p>
        </p:txBody>
      </p:sp>
    </p:spTree>
    <p:extLst>
      <p:ext uri="{BB962C8B-B14F-4D97-AF65-F5344CB8AC3E}">
        <p14:creationId xmlns:p14="http://schemas.microsoft.com/office/powerpoint/2010/main" val="1740720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B2D82-0031-456E-9E88-32D197C931B4}"/>
              </a:ext>
            </a:extLst>
          </p:cNvPr>
          <p:cNvSpPr>
            <a:spLocks noGrp="1"/>
          </p:cNvSpPr>
          <p:nvPr>
            <p:ph type="title"/>
          </p:nvPr>
        </p:nvSpPr>
        <p:spPr>
          <a:xfrm>
            <a:off x="633047" y="804519"/>
            <a:ext cx="11057206" cy="1049235"/>
          </a:xfrm>
        </p:spPr>
        <p:txBody>
          <a:bodyPr/>
          <a:lstStyle/>
          <a:p>
            <a:pPr algn="ctr"/>
            <a:r>
              <a:rPr lang="fr-CA" b="1" cap="none" dirty="0">
                <a:effectLst>
                  <a:outerShdw blurRad="38100" dist="38100" dir="2700000" algn="tl">
                    <a:srgbClr val="000000">
                      <a:alpha val="43137"/>
                    </a:srgbClr>
                  </a:outerShdw>
                </a:effectLst>
              </a:rPr>
              <a:t>La loi sur la protection du territoire et des activités agricoles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P-41.1 </a:t>
            </a:r>
          </a:p>
        </p:txBody>
      </p:sp>
      <p:sp>
        <p:nvSpPr>
          <p:cNvPr id="3" name="Espace réservé du contenu 2">
            <a:extLst>
              <a:ext uri="{FF2B5EF4-FFF2-40B4-BE49-F238E27FC236}">
                <a16:creationId xmlns:a16="http://schemas.microsoft.com/office/drawing/2014/main" id="{BDC74489-6F85-46CF-BAA9-F563DAC6B7FB}"/>
              </a:ext>
            </a:extLst>
          </p:cNvPr>
          <p:cNvSpPr>
            <a:spLocks noGrp="1"/>
          </p:cNvSpPr>
          <p:nvPr>
            <p:ph idx="1"/>
          </p:nvPr>
        </p:nvSpPr>
        <p:spPr>
          <a:xfrm>
            <a:off x="436097" y="2015731"/>
            <a:ext cx="11254156" cy="4037749"/>
          </a:xfrm>
        </p:spPr>
        <p:txBody>
          <a:bodyPr/>
          <a:lstStyle/>
          <a:p>
            <a:pPr marL="0" indent="0">
              <a:buNone/>
            </a:pPr>
            <a:r>
              <a:rPr lang="fr-CA" b="1" dirty="0">
                <a:effectLst>
                  <a:outerShdw blurRad="38100" dist="38100" dir="2700000" algn="tl">
                    <a:srgbClr val="000000">
                      <a:alpha val="43137"/>
                    </a:srgbClr>
                  </a:outerShdw>
                </a:effectLst>
              </a:rPr>
              <a:t>Autre exemption :</a:t>
            </a:r>
          </a:p>
          <a:p>
            <a:pPr algn="just">
              <a:lnSpc>
                <a:spcPct val="200000"/>
              </a:lnSpc>
            </a:pPr>
            <a:r>
              <a:rPr lang="fr-CA" sz="2200" dirty="0"/>
              <a:t>Une personne peut, sans l'autorisation de la Commission, aliéner, lotir et utiliser à une fin autre que l'agriculture un lot qui, après la date à laquelle les dispositions de la présente loi visant à exiger une autorisation de la Commission lui ont été rendues applicables, est ou devient adjacent à un chemin public où les services d'aqueduc et d'égout sanitaire sont déjà autorisés par un règlement municipal adopté avant cette date et approuvé conformément à la loi.</a:t>
            </a:r>
          </a:p>
        </p:txBody>
      </p:sp>
    </p:spTree>
    <p:extLst>
      <p:ext uri="{BB962C8B-B14F-4D97-AF65-F5344CB8AC3E}">
        <p14:creationId xmlns:p14="http://schemas.microsoft.com/office/powerpoint/2010/main" val="1429821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B2D82-0031-456E-9E88-32D197C931B4}"/>
              </a:ext>
            </a:extLst>
          </p:cNvPr>
          <p:cNvSpPr>
            <a:spLocks noGrp="1"/>
          </p:cNvSpPr>
          <p:nvPr>
            <p:ph type="title"/>
          </p:nvPr>
        </p:nvSpPr>
        <p:spPr>
          <a:xfrm>
            <a:off x="633047" y="804519"/>
            <a:ext cx="11057206" cy="1049235"/>
          </a:xfrm>
        </p:spPr>
        <p:txBody>
          <a:bodyPr/>
          <a:lstStyle/>
          <a:p>
            <a:pPr algn="ctr"/>
            <a:r>
              <a:rPr lang="fr-CA" b="1" cap="none" dirty="0">
                <a:effectLst>
                  <a:outerShdw blurRad="38100" dist="38100" dir="2700000" algn="tl">
                    <a:srgbClr val="000000">
                      <a:alpha val="43137"/>
                    </a:srgbClr>
                  </a:outerShdw>
                </a:effectLst>
              </a:rPr>
              <a:t>La loi sur la protection du territoire et des activités agricoles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P-41.1 </a:t>
            </a:r>
          </a:p>
        </p:txBody>
      </p:sp>
      <p:sp>
        <p:nvSpPr>
          <p:cNvPr id="3" name="Espace réservé du contenu 2">
            <a:extLst>
              <a:ext uri="{FF2B5EF4-FFF2-40B4-BE49-F238E27FC236}">
                <a16:creationId xmlns:a16="http://schemas.microsoft.com/office/drawing/2014/main" id="{BDC74489-6F85-46CF-BAA9-F563DAC6B7FB}"/>
              </a:ext>
            </a:extLst>
          </p:cNvPr>
          <p:cNvSpPr>
            <a:spLocks noGrp="1"/>
          </p:cNvSpPr>
          <p:nvPr>
            <p:ph idx="1"/>
          </p:nvPr>
        </p:nvSpPr>
        <p:spPr>
          <a:xfrm>
            <a:off x="633047" y="2015732"/>
            <a:ext cx="11254153" cy="3450613"/>
          </a:xfrm>
        </p:spPr>
        <p:txBody>
          <a:bodyPr>
            <a:normAutofit/>
          </a:bodyPr>
          <a:lstStyle/>
          <a:p>
            <a:r>
              <a:rPr lang="fr-CA" sz="2200" dirty="0"/>
              <a:t>Il est important de citer les articles 31 et 102 qui prévoient que laisser sous couverture végétale pendant plus d’une année la superficie sur laquelle porte un droit d’usage résidentiel ou un droit acquis en vertu de l’article 101 éteint ce droit. </a:t>
            </a:r>
          </a:p>
          <a:p>
            <a:r>
              <a:rPr lang="fr-CA" sz="2200" dirty="0"/>
              <a:t>Une personne, qui désire obtenir l’autorisation pour exercer une activité que la Loi interdit, doit en faire la demande d’abord à la municipalité où est situé le lot. Celle-ci doit ensuite transmettre cette demande à la Commission avec une recommandation motivée selon les critères prévus à l’article 62.2 de la Loi. Ultimement, à la fin du processus, la Commission rendra une décision motivée.</a:t>
            </a:r>
          </a:p>
        </p:txBody>
      </p:sp>
    </p:spTree>
    <p:extLst>
      <p:ext uri="{BB962C8B-B14F-4D97-AF65-F5344CB8AC3E}">
        <p14:creationId xmlns:p14="http://schemas.microsoft.com/office/powerpoint/2010/main" val="3877274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B2D82-0031-456E-9E88-32D197C931B4}"/>
              </a:ext>
            </a:extLst>
          </p:cNvPr>
          <p:cNvSpPr>
            <a:spLocks noGrp="1"/>
          </p:cNvSpPr>
          <p:nvPr>
            <p:ph type="title"/>
          </p:nvPr>
        </p:nvSpPr>
        <p:spPr>
          <a:xfrm>
            <a:off x="633047" y="804519"/>
            <a:ext cx="11057206" cy="1049235"/>
          </a:xfrm>
        </p:spPr>
        <p:txBody>
          <a:bodyPr/>
          <a:lstStyle/>
          <a:p>
            <a:pPr algn="ctr"/>
            <a:endParaRPr lang="fr-CA"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BDC74489-6F85-46CF-BAA9-F563DAC6B7FB}"/>
              </a:ext>
            </a:extLst>
          </p:cNvPr>
          <p:cNvSpPr>
            <a:spLocks noGrp="1"/>
          </p:cNvSpPr>
          <p:nvPr>
            <p:ph idx="1"/>
          </p:nvPr>
        </p:nvSpPr>
        <p:spPr>
          <a:xfrm>
            <a:off x="239151" y="2015732"/>
            <a:ext cx="11619914" cy="3450613"/>
          </a:xfrm>
        </p:spPr>
        <p:txBody>
          <a:bodyPr>
            <a:normAutofit/>
          </a:bodyPr>
          <a:lstStyle/>
          <a:p>
            <a:pPr marL="0" indent="0" algn="ctr">
              <a:buNone/>
            </a:pPr>
            <a:endParaRPr lang="fr-CA" sz="4800" b="1" dirty="0">
              <a:effectLst>
                <a:outerShdw blurRad="38100" dist="38100" dir="2700000" algn="tl">
                  <a:srgbClr val="000000">
                    <a:alpha val="43137"/>
                  </a:srgbClr>
                </a:outerShdw>
              </a:effectLst>
            </a:endParaRPr>
          </a:p>
          <a:p>
            <a:pPr marL="0" indent="0" algn="ctr">
              <a:buNone/>
            </a:pPr>
            <a:r>
              <a:rPr lang="fr-CA" sz="4800" b="1" dirty="0">
                <a:effectLst>
                  <a:outerShdw blurRad="38100" dist="38100" dir="2700000" algn="tl">
                    <a:srgbClr val="000000">
                      <a:alpha val="43137"/>
                    </a:srgbClr>
                  </a:outerShdw>
                </a:effectLst>
              </a:rPr>
              <a:t>LA LOI SUR LA QUALITÉ DE L’ENVIRONNEMENT</a:t>
            </a:r>
          </a:p>
        </p:txBody>
      </p:sp>
    </p:spTree>
    <p:extLst>
      <p:ext uri="{BB962C8B-B14F-4D97-AF65-F5344CB8AC3E}">
        <p14:creationId xmlns:p14="http://schemas.microsoft.com/office/powerpoint/2010/main" val="3505331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92ABC8-CD8A-4B44-A6F8-ABF0D4872855}"/>
              </a:ext>
            </a:extLst>
          </p:cNvPr>
          <p:cNvSpPr>
            <a:spLocks noGrp="1"/>
          </p:cNvSpPr>
          <p:nvPr>
            <p:ph type="title"/>
          </p:nvPr>
        </p:nvSpPr>
        <p:spPr/>
        <p:txBody>
          <a:bodyPr/>
          <a:lstStyle/>
          <a:p>
            <a:pPr algn="ctr"/>
            <a:r>
              <a:rPr lang="fr-CA" b="1" cap="none" dirty="0">
                <a:effectLst>
                  <a:outerShdw blurRad="38100" dist="38100" dir="2700000" algn="tl">
                    <a:srgbClr val="000000">
                      <a:alpha val="43137"/>
                    </a:srgbClr>
                  </a:outerShdw>
                </a:effectLst>
              </a:rPr>
              <a:t>La Loi sur la qualité de l’environnement</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 </a:t>
            </a:r>
            <a:r>
              <a:rPr lang="fr-CA" b="1" dirty="0">
                <a:effectLst>
                  <a:outerShdw blurRad="38100" dist="38100" dir="2700000" algn="tl">
                    <a:srgbClr val="000000">
                      <a:alpha val="43137"/>
                    </a:srgbClr>
                  </a:outerShdw>
                </a:effectLst>
              </a:rPr>
              <a:t>Q-2</a:t>
            </a:r>
            <a:endParaRPr lang="fr-CA" dirty="0"/>
          </a:p>
        </p:txBody>
      </p:sp>
      <p:sp>
        <p:nvSpPr>
          <p:cNvPr id="3" name="Espace réservé du contenu 2">
            <a:extLst>
              <a:ext uri="{FF2B5EF4-FFF2-40B4-BE49-F238E27FC236}">
                <a16:creationId xmlns:a16="http://schemas.microsoft.com/office/drawing/2014/main" id="{F5A018B2-4FD8-4962-9B1C-524845CAF345}"/>
              </a:ext>
            </a:extLst>
          </p:cNvPr>
          <p:cNvSpPr>
            <a:spLocks noGrp="1"/>
          </p:cNvSpPr>
          <p:nvPr>
            <p:ph idx="1"/>
          </p:nvPr>
        </p:nvSpPr>
        <p:spPr>
          <a:xfrm>
            <a:off x="196948" y="2015732"/>
            <a:ext cx="11535507" cy="4037749"/>
          </a:xfrm>
        </p:spPr>
        <p:txBody>
          <a:bodyPr>
            <a:normAutofit fontScale="92500" lnSpcReduction="10000"/>
          </a:bodyPr>
          <a:lstStyle/>
          <a:p>
            <a:pPr algn="just"/>
            <a:r>
              <a:rPr lang="fr-CA" sz="2200" dirty="0"/>
              <a:t>Le ministère du Développement durable, de l’Environnement et des Parcs a pour principale mission d’assurer la protection de l’environnement. </a:t>
            </a:r>
          </a:p>
          <a:p>
            <a:pPr algn="just"/>
            <a:endParaRPr lang="fr-CA" sz="300" dirty="0"/>
          </a:p>
          <a:p>
            <a:pPr algn="just"/>
            <a:r>
              <a:rPr lang="fr-CA" sz="2200" dirty="0"/>
              <a:t>La Loi sur la qualité de l’environnement, à l’article 19.1 stipule que : « Toute personne a droit à la qualité de l'environnement, à sa protection et à la sauvegarde des espèces vivantes qui y habitent, dans la mesure prévue par la présente Loi, les règlements, les ordonnances, les approbations et les autorisations délivrées en vertu de l'un ou l'autre des articles de la présente Loi ……. » </a:t>
            </a:r>
          </a:p>
          <a:p>
            <a:pPr algn="just"/>
            <a:r>
              <a:rPr lang="fr-CA" sz="2200" dirty="0"/>
              <a:t>L’article 31.1 : « Nul ne peut entreprendre une construction, un ouvrage, une activité ou une exploitation ou exécuter des travaux suivant un plan ou un programme, dans les cas prévus par règlement du gouvernement, sans suivre la procédure d'évaluation et d'examen des impacts sur l'environnement prévue dans la présente section et obtenir un certificat d'autorisation du gouvernement. » </a:t>
            </a:r>
          </a:p>
          <a:p>
            <a:pPr algn="just"/>
            <a:endParaRPr lang="fr-CA" sz="2200" dirty="0"/>
          </a:p>
        </p:txBody>
      </p:sp>
    </p:spTree>
    <p:extLst>
      <p:ext uri="{BB962C8B-B14F-4D97-AF65-F5344CB8AC3E}">
        <p14:creationId xmlns:p14="http://schemas.microsoft.com/office/powerpoint/2010/main" val="2870902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451CC3-D18B-48EA-8286-D993B1313998}"/>
              </a:ext>
            </a:extLst>
          </p:cNvPr>
          <p:cNvSpPr>
            <a:spLocks noGrp="1"/>
          </p:cNvSpPr>
          <p:nvPr>
            <p:ph type="title"/>
          </p:nvPr>
        </p:nvSpPr>
        <p:spPr/>
        <p:txBody>
          <a:bodyPr/>
          <a:lstStyle/>
          <a:p>
            <a:pPr algn="ctr"/>
            <a:r>
              <a:rPr lang="fr-CA" b="1" cap="none" dirty="0">
                <a:effectLst>
                  <a:outerShdw blurRad="38100" dist="38100" dir="2700000" algn="tl">
                    <a:srgbClr val="000000">
                      <a:alpha val="43137"/>
                    </a:srgbClr>
                  </a:outerShdw>
                </a:effectLst>
              </a:rPr>
              <a:t>La Loi sur la qualité de l’environnement</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 </a:t>
            </a:r>
            <a:r>
              <a:rPr lang="fr-CA" b="1" dirty="0">
                <a:effectLst>
                  <a:outerShdw blurRad="38100" dist="38100" dir="2700000" algn="tl">
                    <a:srgbClr val="000000">
                      <a:alpha val="43137"/>
                    </a:srgbClr>
                  </a:outerShdw>
                </a:effectLst>
              </a:rPr>
              <a:t>Q-2</a:t>
            </a:r>
            <a:endParaRPr lang="fr-CA" dirty="0"/>
          </a:p>
        </p:txBody>
      </p:sp>
      <p:sp>
        <p:nvSpPr>
          <p:cNvPr id="3" name="Espace réservé du contenu 2">
            <a:extLst>
              <a:ext uri="{FF2B5EF4-FFF2-40B4-BE49-F238E27FC236}">
                <a16:creationId xmlns:a16="http://schemas.microsoft.com/office/drawing/2014/main" id="{716087E3-88FE-432D-B8DE-AFE20E1E0074}"/>
              </a:ext>
            </a:extLst>
          </p:cNvPr>
          <p:cNvSpPr>
            <a:spLocks noGrp="1"/>
          </p:cNvSpPr>
          <p:nvPr>
            <p:ph idx="1"/>
          </p:nvPr>
        </p:nvSpPr>
        <p:spPr>
          <a:xfrm>
            <a:off x="253218" y="2015732"/>
            <a:ext cx="11704320" cy="4159985"/>
          </a:xfrm>
        </p:spPr>
        <p:txBody>
          <a:bodyPr>
            <a:normAutofit lnSpcReduction="10000"/>
          </a:bodyPr>
          <a:lstStyle/>
          <a:p>
            <a:pPr algn="just"/>
            <a:r>
              <a:rPr lang="fr-CA" dirty="0"/>
              <a:t>Plusieurs types de projets, d’activités ou de travaux sont soumis à une telle autorisation préalable. </a:t>
            </a:r>
          </a:p>
          <a:p>
            <a:pPr algn="just"/>
            <a:r>
              <a:rPr lang="fr-CA" dirty="0"/>
              <a:t>Dans une publication intitulée « Autorisation gouvernementale en matière d’environnement », le ministère du Développement durable, de l’Environnement et des Parcs, précise que sont sujets à l’obtention de cette autorisation, notamment :</a:t>
            </a:r>
          </a:p>
          <a:p>
            <a:pPr lvl="1" algn="just">
              <a:buFont typeface="Courier New" panose="02070309020205020404" pitchFamily="49" charset="0"/>
              <a:buChar char="o"/>
            </a:pPr>
            <a:r>
              <a:rPr lang="ar-AE" sz="2000" dirty="0"/>
              <a:t> </a:t>
            </a:r>
            <a:r>
              <a:rPr lang="fr-CA" sz="2000" dirty="0"/>
              <a:t>La construction et l’exploitation de toute usine ou l’utilisation de tout procédé industriel dont il est susceptible de résulter une émission ou un rejet de contaminants; </a:t>
            </a:r>
          </a:p>
          <a:p>
            <a:pPr lvl="1" algn="just">
              <a:buFont typeface="Courier New" panose="02070309020205020404" pitchFamily="49" charset="0"/>
              <a:buChar char="o"/>
            </a:pPr>
            <a:r>
              <a:rPr lang="fr-CA" sz="2000" dirty="0"/>
              <a:t>L’établissement d’un système de traitement d’eau potable ou d’eaux usées; </a:t>
            </a:r>
          </a:p>
          <a:p>
            <a:pPr lvl="1" algn="just">
              <a:buFont typeface="Courier New" panose="02070309020205020404" pitchFamily="49" charset="0"/>
              <a:buChar char="o"/>
            </a:pPr>
            <a:r>
              <a:rPr lang="fr-CA" sz="2000" dirty="0"/>
              <a:t>La réalisation de travaux dans un milieu humide; </a:t>
            </a:r>
          </a:p>
          <a:p>
            <a:pPr lvl="1" algn="just">
              <a:buFont typeface="Courier New" panose="02070309020205020404" pitchFamily="49" charset="0"/>
              <a:buChar char="o"/>
            </a:pPr>
            <a:r>
              <a:rPr lang="fr-CA" sz="2000" dirty="0"/>
              <a:t>Plusieurs types de travaux effectués sur les rives ou dans le littoral d’un lac ou d’un cours d’eau; </a:t>
            </a:r>
          </a:p>
          <a:p>
            <a:pPr lvl="1" algn="just">
              <a:buFont typeface="Courier New" panose="02070309020205020404" pitchFamily="49" charset="0"/>
              <a:buChar char="o"/>
            </a:pPr>
            <a:r>
              <a:rPr lang="fr-CA" sz="2000" dirty="0"/>
              <a:t>La construction et l’exploitation de plusieurs types d’établissements agricoles. </a:t>
            </a:r>
          </a:p>
        </p:txBody>
      </p:sp>
    </p:spTree>
    <p:extLst>
      <p:ext uri="{BB962C8B-B14F-4D97-AF65-F5344CB8AC3E}">
        <p14:creationId xmlns:p14="http://schemas.microsoft.com/office/powerpoint/2010/main" val="4273126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499B51-3C52-49CF-B8B1-536EA95CB1BE}"/>
              </a:ext>
            </a:extLst>
          </p:cNvPr>
          <p:cNvSpPr>
            <a:spLocks noGrp="1"/>
          </p:cNvSpPr>
          <p:nvPr>
            <p:ph type="title"/>
          </p:nvPr>
        </p:nvSpPr>
        <p:spPr/>
        <p:txBody>
          <a:bodyPr>
            <a:normAutofit/>
          </a:bodyPr>
          <a:lstStyle/>
          <a:p>
            <a:pPr algn="ctr"/>
            <a:r>
              <a:rPr lang="fr-CA" sz="4000" b="1" dirty="0">
                <a:effectLst>
                  <a:outerShdw blurRad="38100" dist="38100" dir="2700000" algn="tl">
                    <a:srgbClr val="000000">
                      <a:alpha val="43137"/>
                    </a:srgbClr>
                  </a:outerShdw>
                </a:effectLst>
              </a:rPr>
              <a:t>PLAN DU COURS</a:t>
            </a:r>
          </a:p>
        </p:txBody>
      </p:sp>
      <p:sp>
        <p:nvSpPr>
          <p:cNvPr id="3" name="Espace réservé du contenu 2">
            <a:extLst>
              <a:ext uri="{FF2B5EF4-FFF2-40B4-BE49-F238E27FC236}">
                <a16:creationId xmlns:a16="http://schemas.microsoft.com/office/drawing/2014/main" id="{2A5E2029-C9A1-4E34-8E2E-8440D76CBA3A}"/>
              </a:ext>
            </a:extLst>
          </p:cNvPr>
          <p:cNvSpPr>
            <a:spLocks noGrp="1"/>
          </p:cNvSpPr>
          <p:nvPr>
            <p:ph idx="1"/>
          </p:nvPr>
        </p:nvSpPr>
        <p:spPr>
          <a:xfrm>
            <a:off x="1484243" y="2015732"/>
            <a:ext cx="9886122" cy="3868233"/>
          </a:xfrm>
        </p:spPr>
        <p:txBody>
          <a:bodyPr>
            <a:normAutofit/>
          </a:bodyPr>
          <a:lstStyle/>
          <a:p>
            <a:pPr marL="457200" indent="-457200">
              <a:buFont typeface="+mj-lt"/>
              <a:buAutoNum type="arabicPeriod"/>
            </a:pPr>
            <a:r>
              <a:rPr lang="fr-CA" sz="2100" dirty="0"/>
              <a:t>La Loi sur l’expropriation, L.R.Q., chapitre E-24</a:t>
            </a:r>
          </a:p>
          <a:p>
            <a:pPr marL="457200" indent="-457200">
              <a:buFont typeface="+mj-lt"/>
              <a:buAutoNum type="arabicPeriod"/>
            </a:pPr>
            <a:r>
              <a:rPr lang="fr-CA" sz="2100" dirty="0"/>
              <a:t>La Loi sur la protection du territoire et des activités agricoles, L.R.Q., chapitre P-41.1 </a:t>
            </a:r>
          </a:p>
          <a:p>
            <a:pPr marL="457200" indent="-457200">
              <a:buFont typeface="+mj-lt"/>
              <a:buAutoNum type="arabicPeriod"/>
            </a:pPr>
            <a:r>
              <a:rPr lang="fr-CA" sz="2100" dirty="0"/>
              <a:t>La Loi sur la qualité de l’environnement, L.R.Q., chapitre Q-2</a:t>
            </a:r>
          </a:p>
          <a:p>
            <a:pPr marL="457200" indent="-457200">
              <a:buFont typeface="+mj-lt"/>
              <a:buAutoNum type="arabicPeriod"/>
            </a:pPr>
            <a:r>
              <a:rPr lang="fr-CA" sz="2100" dirty="0"/>
              <a:t>La Loi sur le patrimoine culturel, L.R.Q., chapitre P-9.002</a:t>
            </a:r>
          </a:p>
          <a:p>
            <a:pPr marL="457200" indent="-457200">
              <a:buFont typeface="+mj-lt"/>
              <a:buAutoNum type="arabicPeriod"/>
            </a:pPr>
            <a:r>
              <a:rPr lang="fr-CA" sz="2100" dirty="0"/>
              <a:t>La Loi sur l’aménagement et l’urbanisme, L.R.Q., chapitre A-19.1</a:t>
            </a:r>
          </a:p>
          <a:p>
            <a:pPr marL="457200" indent="-457200">
              <a:buFont typeface="+mj-lt"/>
              <a:buAutoNum type="arabicPeriod"/>
            </a:pPr>
            <a:r>
              <a:rPr lang="fr-CA" sz="2100" dirty="0"/>
              <a:t>La Loi concernant les droits sur les mutations immobilières, L.R.Q., chapitre D-15.1 </a:t>
            </a:r>
          </a:p>
          <a:p>
            <a:pPr marL="457200" indent="-457200">
              <a:buFont typeface="+mj-lt"/>
              <a:buAutoNum type="arabicPeriod"/>
            </a:pPr>
            <a:r>
              <a:rPr lang="fr-CA" sz="2100" dirty="0"/>
              <a:t>L’impôt sur le gain en capital </a:t>
            </a:r>
          </a:p>
        </p:txBody>
      </p:sp>
    </p:spTree>
    <p:extLst>
      <p:ext uri="{BB962C8B-B14F-4D97-AF65-F5344CB8AC3E}">
        <p14:creationId xmlns:p14="http://schemas.microsoft.com/office/powerpoint/2010/main" val="4149604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A8BB5-AF05-432E-93C9-AB6347E10790}"/>
              </a:ext>
            </a:extLst>
          </p:cNvPr>
          <p:cNvSpPr>
            <a:spLocks noGrp="1"/>
          </p:cNvSpPr>
          <p:nvPr>
            <p:ph type="title"/>
          </p:nvPr>
        </p:nvSpPr>
        <p:spPr/>
        <p:txBody>
          <a:bodyPr/>
          <a:lstStyle/>
          <a:p>
            <a:pPr algn="ctr"/>
            <a:r>
              <a:rPr lang="fr-CA" b="1" cap="none" dirty="0">
                <a:effectLst>
                  <a:outerShdw blurRad="38100" dist="38100" dir="2700000" algn="tl">
                    <a:srgbClr val="000000">
                      <a:alpha val="43137"/>
                    </a:srgbClr>
                  </a:outerShdw>
                </a:effectLst>
              </a:rPr>
              <a:t>La Loi sur la qualité de l’environnement</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 </a:t>
            </a:r>
            <a:r>
              <a:rPr lang="fr-CA" b="1" dirty="0">
                <a:effectLst>
                  <a:outerShdw blurRad="38100" dist="38100" dir="2700000" algn="tl">
                    <a:srgbClr val="000000">
                      <a:alpha val="43137"/>
                    </a:srgbClr>
                  </a:outerShdw>
                </a:effectLst>
              </a:rPr>
              <a:t>Q-2</a:t>
            </a:r>
            <a:endParaRPr lang="fr-CA" dirty="0"/>
          </a:p>
        </p:txBody>
      </p:sp>
      <p:sp>
        <p:nvSpPr>
          <p:cNvPr id="3" name="Espace réservé du contenu 2">
            <a:extLst>
              <a:ext uri="{FF2B5EF4-FFF2-40B4-BE49-F238E27FC236}">
                <a16:creationId xmlns:a16="http://schemas.microsoft.com/office/drawing/2014/main" id="{9094E7E4-DEC2-4575-A183-0119F2D7E58A}"/>
              </a:ext>
            </a:extLst>
          </p:cNvPr>
          <p:cNvSpPr>
            <a:spLocks noGrp="1"/>
          </p:cNvSpPr>
          <p:nvPr>
            <p:ph idx="1"/>
          </p:nvPr>
        </p:nvSpPr>
        <p:spPr>
          <a:xfrm>
            <a:off x="478302" y="2015732"/>
            <a:ext cx="11071273" cy="3450613"/>
          </a:xfrm>
        </p:spPr>
        <p:txBody>
          <a:bodyPr>
            <a:normAutofit/>
          </a:bodyPr>
          <a:lstStyle/>
          <a:p>
            <a:pPr algn="just"/>
            <a:r>
              <a:rPr lang="fr-CA" sz="2400" dirty="0"/>
              <a:t>La présentation de la demande d’une telle autorisation doit être présentée selon la forme et accompagnée de certains documents obligatoires. </a:t>
            </a:r>
          </a:p>
          <a:p>
            <a:pPr algn="just"/>
            <a:endParaRPr lang="fr-CA" sz="1200" dirty="0"/>
          </a:p>
          <a:p>
            <a:pPr algn="just"/>
            <a:r>
              <a:rPr lang="fr-CA" sz="2400" dirty="0"/>
              <a:t>Si cette requête n’est pas complète, le Ministère allouera trente jours au demandeur pour fournir les renseignements et/ou les documents manquants.</a:t>
            </a:r>
          </a:p>
        </p:txBody>
      </p:sp>
    </p:spTree>
    <p:extLst>
      <p:ext uri="{BB962C8B-B14F-4D97-AF65-F5344CB8AC3E}">
        <p14:creationId xmlns:p14="http://schemas.microsoft.com/office/powerpoint/2010/main" val="3527877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95DBB5-4F21-43AE-A6CD-96292306BFF5}"/>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ABB7B795-0844-4132-B746-7AE962620EF1}"/>
              </a:ext>
            </a:extLst>
          </p:cNvPr>
          <p:cNvSpPr>
            <a:spLocks noGrp="1"/>
          </p:cNvSpPr>
          <p:nvPr>
            <p:ph idx="1"/>
          </p:nvPr>
        </p:nvSpPr>
        <p:spPr>
          <a:xfrm>
            <a:off x="1451579" y="2015732"/>
            <a:ext cx="9943252" cy="3450613"/>
          </a:xfrm>
        </p:spPr>
        <p:txBody>
          <a:bodyPr>
            <a:normAutofit/>
          </a:bodyPr>
          <a:lstStyle/>
          <a:p>
            <a:pPr marL="0" indent="0" algn="ctr">
              <a:buNone/>
            </a:pPr>
            <a:endParaRPr lang="fr-CA" sz="4800" b="1" dirty="0">
              <a:effectLst>
                <a:outerShdw blurRad="38100" dist="38100" dir="2700000" algn="tl">
                  <a:srgbClr val="000000">
                    <a:alpha val="43137"/>
                  </a:srgbClr>
                </a:outerShdw>
              </a:effectLst>
            </a:endParaRPr>
          </a:p>
          <a:p>
            <a:pPr marL="0" indent="0" algn="ctr">
              <a:buNone/>
            </a:pPr>
            <a:r>
              <a:rPr lang="fr-CA" sz="4800" b="1" dirty="0">
                <a:effectLst>
                  <a:outerShdw blurRad="38100" dist="38100" dir="2700000" algn="tl">
                    <a:srgbClr val="000000">
                      <a:alpha val="43137"/>
                    </a:srgbClr>
                  </a:outerShdw>
                </a:effectLst>
              </a:rPr>
              <a:t>La Loi sur le patrimoine culturel</a:t>
            </a:r>
          </a:p>
        </p:txBody>
      </p:sp>
    </p:spTree>
    <p:extLst>
      <p:ext uri="{BB962C8B-B14F-4D97-AF65-F5344CB8AC3E}">
        <p14:creationId xmlns:p14="http://schemas.microsoft.com/office/powerpoint/2010/main" val="1197732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675249" y="804519"/>
            <a:ext cx="11085342"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2015732"/>
            <a:ext cx="11493305" cy="4037749"/>
          </a:xfrm>
        </p:spPr>
        <p:txBody>
          <a:bodyPr>
            <a:normAutofit/>
          </a:bodyPr>
          <a:lstStyle/>
          <a:p>
            <a:pPr algn="just"/>
            <a:r>
              <a:rPr lang="fr-CA" sz="2200" dirty="0"/>
              <a:t>Cette Loi a remplacé, le 19 octobre 2012, la Loi sur les biens culturels. </a:t>
            </a:r>
          </a:p>
          <a:p>
            <a:pPr algn="just"/>
            <a:endParaRPr lang="fr-CA" sz="400" dirty="0"/>
          </a:p>
          <a:p>
            <a:pPr algn="just"/>
            <a:r>
              <a:rPr lang="fr-CA" sz="2200" dirty="0"/>
              <a:t>Celle-ci a pour but principal de favoriser la sauvegarde et la mise en valeur des éléments les plus représentatifs et les mieux conservés de notre patrimoine. </a:t>
            </a:r>
          </a:p>
          <a:p>
            <a:pPr algn="just"/>
            <a:endParaRPr lang="fr-CA" sz="600" dirty="0"/>
          </a:p>
          <a:p>
            <a:pPr algn="just"/>
            <a:r>
              <a:rPr lang="fr-CA" sz="2200" dirty="0"/>
              <a:t>Dans ce contexte, le ministre de la Culture et des Communications peut classer ou reconnaître tout bien patrimonial dont la conservation présente un intérêt public. </a:t>
            </a:r>
          </a:p>
          <a:p>
            <a:pPr algn="just"/>
            <a:endParaRPr lang="fr-CA" sz="900" dirty="0"/>
          </a:p>
          <a:p>
            <a:pPr algn="just"/>
            <a:r>
              <a:rPr lang="fr-CA" sz="2200" dirty="0"/>
              <a:t>La plupart du temps, il le fait sur recommandation du Conseil du patrimoine culturel du Québec. </a:t>
            </a:r>
          </a:p>
        </p:txBody>
      </p:sp>
    </p:spTree>
    <p:extLst>
      <p:ext uri="{BB962C8B-B14F-4D97-AF65-F5344CB8AC3E}">
        <p14:creationId xmlns:p14="http://schemas.microsoft.com/office/powerpoint/2010/main" val="2999783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492369" y="804519"/>
            <a:ext cx="11043139"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492369" y="2015732"/>
            <a:ext cx="11254154" cy="3934902"/>
          </a:xfrm>
        </p:spPr>
        <p:txBody>
          <a:bodyPr/>
          <a:lstStyle/>
          <a:p>
            <a:r>
              <a:rPr lang="fr-CA" dirty="0"/>
              <a:t>L’article 29 : « Le ministre peut, après avoir pris l'avis du Conseil, classer en tout ou en partie tout bien patrimonial dont la connaissance, la protection, la mise en valeur ou la transmission présente un intérêt public. » </a:t>
            </a:r>
          </a:p>
          <a:p>
            <a:r>
              <a:rPr lang="fr-CA" dirty="0"/>
              <a:t>L’article 5 : « Il est tenu au ministère de la Culture et des Communications un registre dans lequel doivent être inscrits tous les éléments du patrimoine culturel désignés, classés, déclarés, identifiés ou cités conformément à la présente loi. Ce registre contient une description suffisante de ces éléments du patrimoine culturel. » </a:t>
            </a:r>
          </a:p>
        </p:txBody>
      </p:sp>
    </p:spTree>
    <p:extLst>
      <p:ext uri="{BB962C8B-B14F-4D97-AF65-F5344CB8AC3E}">
        <p14:creationId xmlns:p14="http://schemas.microsoft.com/office/powerpoint/2010/main" val="2317572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1853754"/>
            <a:ext cx="11549575" cy="4321963"/>
          </a:xfrm>
        </p:spPr>
        <p:txBody>
          <a:bodyPr>
            <a:normAutofit/>
          </a:bodyPr>
          <a:lstStyle/>
          <a:p>
            <a:pPr algn="just"/>
            <a:r>
              <a:rPr lang="fr-CA" dirty="0"/>
              <a:t>Ce registre appelé Répertoire du patrimoine culturel du Québec est public et il est possible d’y avoir accès gratuitement au site suivant : </a:t>
            </a:r>
            <a:r>
              <a:rPr lang="fr-CA" dirty="0">
                <a:hlinkClick r:id="rId2"/>
              </a:rPr>
              <a:t>http://www.patrimoineculturel.gouv.qc.ca/</a:t>
            </a:r>
            <a:r>
              <a:rPr lang="fr-CA" dirty="0"/>
              <a:t>   </a:t>
            </a:r>
          </a:p>
          <a:p>
            <a:pPr algn="just"/>
            <a:r>
              <a:rPr lang="fr-CA" dirty="0"/>
              <a:t>Pour vérifier si un bien patrimonial est classé, il suffit de consulter ce registre. Dans le cas d’un immeuble protégé, le Registre foncier pourrait également fournir une telle information.</a:t>
            </a:r>
          </a:p>
          <a:p>
            <a:pPr algn="just"/>
            <a:r>
              <a:rPr lang="fr-CA" dirty="0"/>
              <a:t>Il est important, notamment pour un courtier immobilier, de connaître certaines des interventions nécessitant une autorisation du ministre responsable de l’application de la Loi. </a:t>
            </a:r>
          </a:p>
          <a:p>
            <a:pPr algn="just"/>
            <a:r>
              <a:rPr lang="fr-CA" dirty="0"/>
              <a:t>En vertu de l’article 2 de la Loi, un immeuble est considéré comme patrimonial : « tout bien immeuble qui présente un intérêt pour sa valeur archéologique, architecturale, artistique, emblématique, ethnologique, historique, paysagère, scientifique ou technologique, notamment un bâtiment, une structure, un vestige ou un terrain; » </a:t>
            </a:r>
          </a:p>
        </p:txBody>
      </p:sp>
    </p:spTree>
    <p:extLst>
      <p:ext uri="{BB962C8B-B14F-4D97-AF65-F5344CB8AC3E}">
        <p14:creationId xmlns:p14="http://schemas.microsoft.com/office/powerpoint/2010/main" val="13622932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478303" y="2015732"/>
            <a:ext cx="11211950" cy="4037749"/>
          </a:xfrm>
        </p:spPr>
        <p:txBody>
          <a:bodyPr>
            <a:normAutofit/>
          </a:bodyPr>
          <a:lstStyle/>
          <a:p>
            <a:r>
              <a:rPr lang="fr-CA" sz="2800" dirty="0"/>
              <a:t>Ainsi, dans le cas d’un immeuble classé, une autorisation du ministre est nécessaire avant : </a:t>
            </a:r>
          </a:p>
          <a:p>
            <a:pPr lvl="1">
              <a:buFont typeface="Courier New" panose="02070309020205020404" pitchFamily="49" charset="0"/>
              <a:buChar char="o"/>
            </a:pPr>
            <a:r>
              <a:rPr lang="fr-CA" sz="2400" dirty="0"/>
              <a:t>de l’altérer, de le restaurer, de le réparer ou de le modifier; </a:t>
            </a:r>
          </a:p>
          <a:p>
            <a:pPr lvl="1">
              <a:buFont typeface="Courier New" panose="02070309020205020404" pitchFamily="49" charset="0"/>
              <a:buChar char="o"/>
            </a:pPr>
            <a:r>
              <a:rPr lang="fr-CA" sz="2400" dirty="0"/>
              <a:t>de le démolir en tout ou en partie; </a:t>
            </a:r>
          </a:p>
          <a:p>
            <a:pPr lvl="1">
              <a:buFont typeface="Courier New" panose="02070309020205020404" pitchFamily="49" charset="0"/>
              <a:buChar char="o"/>
            </a:pPr>
            <a:r>
              <a:rPr lang="fr-CA" sz="2400" dirty="0"/>
              <a:t>de le déplacer; </a:t>
            </a:r>
          </a:p>
          <a:p>
            <a:pPr lvl="1">
              <a:buFont typeface="Courier New" panose="02070309020205020404" pitchFamily="49" charset="0"/>
              <a:buChar char="o"/>
            </a:pPr>
            <a:r>
              <a:rPr lang="fr-CA" sz="2400" dirty="0"/>
              <a:t>de l’utiliser comme adossement à une construction; </a:t>
            </a:r>
          </a:p>
          <a:p>
            <a:pPr lvl="1">
              <a:buFont typeface="Courier New" panose="02070309020205020404" pitchFamily="49" charset="0"/>
              <a:buChar char="o"/>
            </a:pPr>
            <a:r>
              <a:rPr lang="fr-CA" sz="2400" dirty="0"/>
              <a:t>de le transporter hors Québec.</a:t>
            </a:r>
          </a:p>
        </p:txBody>
      </p:sp>
    </p:spTree>
    <p:extLst>
      <p:ext uri="{BB962C8B-B14F-4D97-AF65-F5344CB8AC3E}">
        <p14:creationId xmlns:p14="http://schemas.microsoft.com/office/powerpoint/2010/main" val="1583780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1853754"/>
            <a:ext cx="11422967" cy="4199727"/>
          </a:xfrm>
        </p:spPr>
        <p:txBody>
          <a:bodyPr>
            <a:normAutofit/>
          </a:bodyPr>
          <a:lstStyle/>
          <a:p>
            <a:pPr algn="just"/>
            <a:r>
              <a:rPr lang="fr-CA" dirty="0"/>
              <a:t>Toujours selon l’article 2, un site patrimonial classé est « un lieu, un ensemble d'immeubles ou, dans le cas d'un site patrimonial visé à l'article 58, un territoire qui présente un intérêt pour sa valeur archéologique, architecturale, artistique, emblématique, ethnologique, historique, identitaire, paysagère, scientifique, urbanistique ou technologique. » </a:t>
            </a:r>
          </a:p>
        </p:txBody>
      </p:sp>
    </p:spTree>
    <p:extLst>
      <p:ext uri="{BB962C8B-B14F-4D97-AF65-F5344CB8AC3E}">
        <p14:creationId xmlns:p14="http://schemas.microsoft.com/office/powerpoint/2010/main" val="1616380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1853754"/>
            <a:ext cx="11549575" cy="4199727"/>
          </a:xfrm>
        </p:spPr>
        <p:txBody>
          <a:bodyPr>
            <a:normAutofit/>
          </a:bodyPr>
          <a:lstStyle/>
          <a:p>
            <a:pPr algn="just"/>
            <a:r>
              <a:rPr lang="fr-CA" sz="2200" dirty="0"/>
              <a:t>S’il s’agit d’un site patrimonial classé ou déclaré, une autorisation du ministre est nécessaire avant :</a:t>
            </a:r>
          </a:p>
          <a:p>
            <a:pPr lvl="1" algn="just">
              <a:buFont typeface="Courier New" panose="02070309020205020404" pitchFamily="49" charset="0"/>
              <a:buChar char="o"/>
            </a:pPr>
            <a:r>
              <a:rPr lang="fr-CA" dirty="0"/>
              <a:t>de diviser, de subdiviser, de rediviser ou de morceler un terrain; </a:t>
            </a:r>
          </a:p>
          <a:p>
            <a:pPr lvl="1" algn="just">
              <a:buFont typeface="Courier New" panose="02070309020205020404" pitchFamily="49" charset="0"/>
              <a:buChar char="o"/>
            </a:pPr>
            <a:r>
              <a:rPr lang="fr-CA" dirty="0"/>
              <a:t>de modifier l’aménagement ou l’implantation d’un immeuble; </a:t>
            </a:r>
          </a:p>
          <a:p>
            <a:pPr lvl="1" algn="just">
              <a:buFont typeface="Courier New" panose="02070309020205020404" pitchFamily="49" charset="0"/>
              <a:buChar char="o"/>
            </a:pPr>
            <a:r>
              <a:rPr lang="fr-CA" dirty="0"/>
              <a:t>de faire une construction;</a:t>
            </a:r>
          </a:p>
          <a:p>
            <a:pPr lvl="1" algn="just">
              <a:buFont typeface="Courier New" panose="02070309020205020404" pitchFamily="49" charset="0"/>
              <a:buChar char="o"/>
            </a:pPr>
            <a:r>
              <a:rPr lang="ar-AE" dirty="0"/>
              <a:t> </a:t>
            </a:r>
            <a:r>
              <a:rPr lang="fr-CA" dirty="0"/>
              <a:t>de réparer ou de modifier l’apparence extérieure d’un immeuble; </a:t>
            </a:r>
          </a:p>
          <a:p>
            <a:pPr lvl="1" algn="just">
              <a:buFont typeface="Courier New" panose="02070309020205020404" pitchFamily="49" charset="0"/>
              <a:buChar char="o"/>
            </a:pPr>
            <a:r>
              <a:rPr lang="fr-CA" dirty="0"/>
              <a:t>de démolir en tout en partie un immeuble; </a:t>
            </a:r>
          </a:p>
          <a:p>
            <a:pPr lvl="1" algn="just">
              <a:buFont typeface="Courier New" panose="02070309020205020404" pitchFamily="49" charset="0"/>
              <a:buChar char="o"/>
            </a:pPr>
            <a:r>
              <a:rPr lang="fr-CA" dirty="0"/>
              <a:t>d’excaver le sol, même à l’intérieur d’un bâtiment ou pour une intervention archéologique pour laquelle un permis est demandé (sauf pour les inhumations et les exhumations); </a:t>
            </a:r>
          </a:p>
          <a:p>
            <a:pPr lvl="1" algn="just">
              <a:buFont typeface="Courier New" panose="02070309020205020404" pitchFamily="49" charset="0"/>
              <a:buChar char="o"/>
            </a:pPr>
            <a:r>
              <a:rPr lang="fr-CA" dirty="0"/>
              <a:t>de faire un nouvel affichage; </a:t>
            </a:r>
          </a:p>
          <a:p>
            <a:pPr lvl="1" algn="just">
              <a:buFont typeface="Courier New" panose="02070309020205020404" pitchFamily="49" charset="0"/>
              <a:buChar char="o"/>
            </a:pPr>
            <a:r>
              <a:rPr lang="fr-CA" dirty="0"/>
              <a:t>de modifier, de remplacer ou de démolir une enseigne ou un panneau réclame. </a:t>
            </a:r>
          </a:p>
          <a:p>
            <a:endParaRPr lang="fr-CA" dirty="0"/>
          </a:p>
        </p:txBody>
      </p:sp>
    </p:spTree>
    <p:extLst>
      <p:ext uri="{BB962C8B-B14F-4D97-AF65-F5344CB8AC3E}">
        <p14:creationId xmlns:p14="http://schemas.microsoft.com/office/powerpoint/2010/main" val="39753994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1853754"/>
            <a:ext cx="11549575" cy="4199727"/>
          </a:xfrm>
        </p:spPr>
        <p:txBody>
          <a:bodyPr>
            <a:normAutofit/>
          </a:bodyPr>
          <a:lstStyle/>
          <a:p>
            <a:pPr algn="just"/>
            <a:r>
              <a:rPr lang="fr-CA" sz="2400" dirty="0"/>
              <a:t>Pour assister le ministre et pour le conseiller, la Loi prévoit la création d’un Conseil du patrimoine culturel du Québec composé de douze membres nommés par le gouvernement du Québec dont les pouvoirs sont précisés à l’article 83 de la Loi : « Le Conseil doit donner son avis au ministre sur toute question que celui-ci lui réfère. </a:t>
            </a:r>
          </a:p>
          <a:p>
            <a:pPr algn="just"/>
            <a:endParaRPr lang="fr-CA" sz="2400" dirty="0"/>
          </a:p>
          <a:p>
            <a:pPr algn="just"/>
            <a:r>
              <a:rPr lang="fr-CA" sz="2400" dirty="0"/>
              <a:t>Il peut aussi faire au ministre des recommandations sur toute question relative à la connaissance, la protection, la mise en valeur et la transmission patrimoine culturel ainsi que sur toute question relative aux archives visées à la Loi sur les archives</a:t>
            </a:r>
            <a:endParaRPr lang="fr-CA" dirty="0"/>
          </a:p>
        </p:txBody>
      </p:sp>
    </p:spTree>
    <p:extLst>
      <p:ext uri="{BB962C8B-B14F-4D97-AF65-F5344CB8AC3E}">
        <p14:creationId xmlns:p14="http://schemas.microsoft.com/office/powerpoint/2010/main" val="5568710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1853754"/>
            <a:ext cx="11549575" cy="4364166"/>
          </a:xfrm>
        </p:spPr>
        <p:txBody>
          <a:bodyPr>
            <a:normAutofit/>
          </a:bodyPr>
          <a:lstStyle/>
          <a:p>
            <a:pPr algn="just"/>
            <a:r>
              <a:rPr lang="fr-CA" sz="2400" dirty="0"/>
              <a:t>Il peut recevoir et entendre les requêtes et suggestions des individus et des groupes sur toute question visée par la présente loi. </a:t>
            </a:r>
          </a:p>
          <a:p>
            <a:pPr algn="just"/>
            <a:r>
              <a:rPr lang="fr-CA" sz="2400" dirty="0"/>
              <a:t>Il tient des consultations publiques sur les projets de déclaration de sites patrimoniaux par le gouvernement et, à la demande du ministre, sur toute question que celui-ci lui réfère. </a:t>
            </a:r>
          </a:p>
          <a:p>
            <a:pPr algn="just"/>
            <a:r>
              <a:rPr lang="fr-CA" sz="2400" dirty="0"/>
              <a:t>Lorsque le Conseil et un autre organisme consultatif, tel que le Bureau d'audiences publiques sur l'environnement, tiennent une consultation publique sur un même projet, le Conseil doit s'efforcer de convenir avec cet autre organisme de tenir les consultations simultanément.» </a:t>
            </a:r>
            <a:endParaRPr lang="fr-CA" dirty="0"/>
          </a:p>
        </p:txBody>
      </p:sp>
    </p:spTree>
    <p:extLst>
      <p:ext uri="{BB962C8B-B14F-4D97-AF65-F5344CB8AC3E}">
        <p14:creationId xmlns:p14="http://schemas.microsoft.com/office/powerpoint/2010/main" val="45480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139A21-338E-4EC5-B6B6-BD66A7451AAD}"/>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66B40B24-9D8C-43E2-A656-B37B597E2AA4}"/>
              </a:ext>
            </a:extLst>
          </p:cNvPr>
          <p:cNvSpPr>
            <a:spLocks noGrp="1"/>
          </p:cNvSpPr>
          <p:nvPr>
            <p:ph idx="1"/>
          </p:nvPr>
        </p:nvSpPr>
        <p:spPr>
          <a:xfrm>
            <a:off x="633046" y="2015732"/>
            <a:ext cx="10944665" cy="3450613"/>
          </a:xfrm>
        </p:spPr>
        <p:txBody>
          <a:bodyPr>
            <a:normAutofit/>
          </a:bodyPr>
          <a:lstStyle/>
          <a:p>
            <a:pPr marL="0" indent="0" algn="ctr">
              <a:buNone/>
            </a:pPr>
            <a:endParaRPr lang="fr-CA" sz="4800" b="1" dirty="0">
              <a:effectLst>
                <a:outerShdw blurRad="38100" dist="38100" dir="2700000" algn="tl">
                  <a:srgbClr val="000000">
                    <a:alpha val="43137"/>
                  </a:srgbClr>
                </a:outerShdw>
              </a:effectLst>
            </a:endParaRPr>
          </a:p>
          <a:p>
            <a:pPr marL="0" indent="0" algn="ctr">
              <a:buNone/>
            </a:pPr>
            <a:r>
              <a:rPr lang="fr-CA" sz="4800" b="1" dirty="0">
                <a:effectLst>
                  <a:outerShdw blurRad="38100" dist="38100" dir="2700000" algn="tl">
                    <a:srgbClr val="000000">
                      <a:alpha val="43137"/>
                    </a:srgbClr>
                  </a:outerShdw>
                </a:effectLst>
              </a:rPr>
              <a:t>LOI SUR L’EXPROPRIATION</a:t>
            </a:r>
          </a:p>
        </p:txBody>
      </p:sp>
    </p:spTree>
    <p:extLst>
      <p:ext uri="{BB962C8B-B14F-4D97-AF65-F5344CB8AC3E}">
        <p14:creationId xmlns:p14="http://schemas.microsoft.com/office/powerpoint/2010/main" val="4280323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1853754"/>
            <a:ext cx="11549575" cy="4199727"/>
          </a:xfrm>
        </p:spPr>
        <p:txBody>
          <a:bodyPr>
            <a:normAutofit/>
          </a:bodyPr>
          <a:lstStyle/>
          <a:p>
            <a:pPr algn="just"/>
            <a:r>
              <a:rPr lang="fr-CA" sz="2200" dirty="0"/>
              <a:t>La Loi prévoit des amendes pour des infractions à la Loi. </a:t>
            </a:r>
          </a:p>
          <a:p>
            <a:pPr algn="just"/>
            <a:endParaRPr lang="fr-CA" sz="2200" dirty="0"/>
          </a:p>
          <a:p>
            <a:pPr algn="just"/>
            <a:r>
              <a:rPr lang="fr-CA" sz="2200" dirty="0"/>
              <a:t>À titre d’exemple, citons l’article 198 de la Loi : « Toute personne qui vend un bien patrimonial classé sans avoir donné au ministre l'avis écrit préalable prévu à l'article 54 ou vend ou donne un document ou un objet patrimonial classé sans avoir obtenu l'autorisation du ministre prévue à l'article 52 commet une infraction et est passible, s'il s'agit d'une personne physique, d'une amende d'au moins 2 000 $ et d'au plus 190 000 $ et, s'il s'agit d'une personne morale, d'une amende d'au moins 6 000 $ et d'au plus 1 140 000 $. » </a:t>
            </a:r>
          </a:p>
        </p:txBody>
      </p:sp>
    </p:spTree>
    <p:extLst>
      <p:ext uri="{BB962C8B-B14F-4D97-AF65-F5344CB8AC3E}">
        <p14:creationId xmlns:p14="http://schemas.microsoft.com/office/powerpoint/2010/main" val="24614648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r>
              <a:rPr lang="fr-CA" b="1" dirty="0">
                <a:effectLst>
                  <a:outerShdw blurRad="38100" dist="38100" dir="2700000" algn="tl">
                    <a:srgbClr val="000000">
                      <a:alpha val="43137"/>
                    </a:srgbClr>
                  </a:outerShdw>
                </a:effectLst>
              </a:rPr>
              <a:t>L</a:t>
            </a:r>
            <a:r>
              <a:rPr lang="fr-CA" b="1" cap="none" dirty="0">
                <a:effectLst>
                  <a:outerShdw blurRad="38100" dist="38100" dir="2700000" algn="tl">
                    <a:srgbClr val="000000">
                      <a:alpha val="43137"/>
                    </a:srgbClr>
                  </a:outerShdw>
                </a:effectLst>
              </a:rPr>
              <a:t>a</a:t>
            </a:r>
            <a:r>
              <a:rPr lang="fr-CA" b="1" dirty="0">
                <a:effectLst>
                  <a:outerShdw blurRad="38100" dist="38100" dir="2700000" algn="tl">
                    <a:srgbClr val="000000">
                      <a:alpha val="43137"/>
                    </a:srgbClr>
                  </a:outerShdw>
                </a:effectLst>
              </a:rPr>
              <a:t> l</a:t>
            </a:r>
            <a:r>
              <a:rPr lang="fr-CA" b="1" cap="none" dirty="0">
                <a:effectLst>
                  <a:outerShdw blurRad="38100" dist="38100" dir="2700000" algn="tl">
                    <a:srgbClr val="000000">
                      <a:alpha val="43137"/>
                    </a:srgbClr>
                  </a:outerShdw>
                </a:effectLst>
              </a:rPr>
              <a:t>oi sur le patrimoine culturel</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P-9.002</a:t>
            </a: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1853754"/>
            <a:ext cx="11549575" cy="4199727"/>
          </a:xfrm>
        </p:spPr>
        <p:txBody>
          <a:bodyPr>
            <a:normAutofit/>
          </a:bodyPr>
          <a:lstStyle/>
          <a:p>
            <a:r>
              <a:rPr lang="fr-CA" dirty="0"/>
              <a:t>Le délai de prescription est d’une année après la constations de l’infraction et d’au plus cinq ans après la perpétration de cette infraction.</a:t>
            </a:r>
          </a:p>
          <a:p>
            <a:pPr marL="0" indent="0">
              <a:buNone/>
            </a:pPr>
            <a:endParaRPr lang="fr-CA" sz="700" dirty="0"/>
          </a:p>
          <a:p>
            <a:r>
              <a:rPr lang="fr-CA" dirty="0"/>
              <a:t>Aussi, en cas de non-respect de la Loi, celle-ci met à la disposition du ministre d’autres recours comme la possibilité de faire annuler des transactions qui auraient été effectuées à l’encontre cette Loi. </a:t>
            </a:r>
          </a:p>
          <a:p>
            <a:endParaRPr lang="fr-CA" dirty="0"/>
          </a:p>
        </p:txBody>
      </p:sp>
    </p:spTree>
    <p:extLst>
      <p:ext uri="{BB962C8B-B14F-4D97-AF65-F5344CB8AC3E}">
        <p14:creationId xmlns:p14="http://schemas.microsoft.com/office/powerpoint/2010/main" val="11470385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6E8208-F330-4435-9D75-9160C3668D07}"/>
              </a:ext>
            </a:extLst>
          </p:cNvPr>
          <p:cNvSpPr>
            <a:spLocks noGrp="1"/>
          </p:cNvSpPr>
          <p:nvPr>
            <p:ph type="title"/>
          </p:nvPr>
        </p:nvSpPr>
        <p:spPr>
          <a:xfrm>
            <a:off x="267286" y="804519"/>
            <a:ext cx="11549575" cy="1049235"/>
          </a:xfrm>
        </p:spPr>
        <p:txBody>
          <a:bodyPr/>
          <a:lstStyle/>
          <a:p>
            <a:pPr algn="ctr"/>
            <a:endParaRPr lang="fr-CA"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2CFFE9F2-AAF7-4891-BAF2-8D0D311D51D4}"/>
              </a:ext>
            </a:extLst>
          </p:cNvPr>
          <p:cNvSpPr>
            <a:spLocks noGrp="1"/>
          </p:cNvSpPr>
          <p:nvPr>
            <p:ph idx="1"/>
          </p:nvPr>
        </p:nvSpPr>
        <p:spPr>
          <a:xfrm>
            <a:off x="267286" y="1853754"/>
            <a:ext cx="11549575" cy="4199727"/>
          </a:xfrm>
        </p:spPr>
        <p:txBody>
          <a:bodyPr>
            <a:normAutofit/>
          </a:bodyPr>
          <a:lstStyle/>
          <a:p>
            <a:endParaRPr lang="fr-CA" dirty="0"/>
          </a:p>
          <a:p>
            <a:endParaRPr lang="fr-CA" dirty="0"/>
          </a:p>
          <a:p>
            <a:endParaRPr lang="fr-CA" dirty="0"/>
          </a:p>
          <a:p>
            <a:pPr marL="0" indent="0" algn="ctr">
              <a:buNone/>
            </a:pPr>
            <a:r>
              <a:rPr lang="fr-CA" sz="4400" b="1" dirty="0">
                <a:effectLst>
                  <a:outerShdw blurRad="38100" dist="38100" dir="2700000" algn="tl">
                    <a:srgbClr val="000000">
                      <a:alpha val="43137"/>
                    </a:srgbClr>
                  </a:outerShdw>
                </a:effectLst>
              </a:rPr>
              <a:t>La loi sur l’aménagement et l’urbanisme</a:t>
            </a:r>
          </a:p>
          <a:p>
            <a:endParaRPr lang="fr-CA" dirty="0"/>
          </a:p>
        </p:txBody>
      </p:sp>
    </p:spTree>
    <p:extLst>
      <p:ext uri="{BB962C8B-B14F-4D97-AF65-F5344CB8AC3E}">
        <p14:creationId xmlns:p14="http://schemas.microsoft.com/office/powerpoint/2010/main" val="35543839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7A7DFF-7949-4C96-8301-3ABDCF163F17}"/>
              </a:ext>
            </a:extLst>
          </p:cNvPr>
          <p:cNvSpPr>
            <a:spLocks noGrp="1"/>
          </p:cNvSpPr>
          <p:nvPr>
            <p:ph type="title"/>
          </p:nvPr>
        </p:nvSpPr>
        <p:spPr>
          <a:xfrm>
            <a:off x="534573" y="804519"/>
            <a:ext cx="11352628" cy="1049235"/>
          </a:xfrm>
        </p:spPr>
        <p:txBody>
          <a:bodyPr>
            <a:normAutofit fontScale="90000"/>
          </a:bodyPr>
          <a:lstStyle/>
          <a:p>
            <a:pPr algn="ctr"/>
            <a:r>
              <a:rPr lang="fr-CA" b="1" cap="none" dirty="0">
                <a:effectLst>
                  <a:outerShdw blurRad="38100" dist="38100" dir="2700000" algn="tl">
                    <a:srgbClr val="000000">
                      <a:alpha val="43137"/>
                    </a:srgbClr>
                  </a:outerShdw>
                </a:effectLst>
              </a:rPr>
              <a:t>La Loi sur l’aménagement et l’urbanisme</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A-19.1</a:t>
            </a:r>
            <a:br>
              <a:rPr lang="fr-CA" dirty="0"/>
            </a:br>
            <a:endParaRPr lang="fr-CA" dirty="0"/>
          </a:p>
        </p:txBody>
      </p:sp>
      <p:sp>
        <p:nvSpPr>
          <p:cNvPr id="3" name="Espace réservé du contenu 2">
            <a:extLst>
              <a:ext uri="{FF2B5EF4-FFF2-40B4-BE49-F238E27FC236}">
                <a16:creationId xmlns:a16="http://schemas.microsoft.com/office/drawing/2014/main" id="{B33CF7BA-6443-4F92-A511-1D2E42B25D12}"/>
              </a:ext>
            </a:extLst>
          </p:cNvPr>
          <p:cNvSpPr>
            <a:spLocks noGrp="1"/>
          </p:cNvSpPr>
          <p:nvPr>
            <p:ph idx="1"/>
          </p:nvPr>
        </p:nvSpPr>
        <p:spPr>
          <a:xfrm>
            <a:off x="689317" y="2015732"/>
            <a:ext cx="10874326" cy="3450613"/>
          </a:xfrm>
        </p:spPr>
        <p:txBody>
          <a:bodyPr/>
          <a:lstStyle/>
          <a:p>
            <a:r>
              <a:rPr lang="fr-CA" sz="2200" dirty="0"/>
              <a:t>Cette Loi est à la fois substantielle et complexe. </a:t>
            </a:r>
          </a:p>
          <a:p>
            <a:r>
              <a:rPr lang="fr-CA" sz="2200" dirty="0"/>
              <a:t>Seuls ses principes de base seront étudiés. </a:t>
            </a:r>
          </a:p>
          <a:p>
            <a:r>
              <a:rPr lang="fr-CA" sz="2200" dirty="0"/>
              <a:t>En vertu de l’article 2.23 : « Toute communauté métropolitaine est tenue de maintenir en vigueur, en tout temps, un plan d'aménagement et de développement de son territoire. </a:t>
            </a:r>
          </a:p>
          <a:p>
            <a:r>
              <a:rPr lang="fr-CA" sz="2200" dirty="0"/>
              <a:t>Il en est de même pour une municipalité régionale de comté. » </a:t>
            </a:r>
          </a:p>
          <a:p>
            <a:endParaRPr lang="fr-CA" dirty="0"/>
          </a:p>
        </p:txBody>
      </p:sp>
    </p:spTree>
    <p:extLst>
      <p:ext uri="{BB962C8B-B14F-4D97-AF65-F5344CB8AC3E}">
        <p14:creationId xmlns:p14="http://schemas.microsoft.com/office/powerpoint/2010/main" val="1593873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7A7DFF-7949-4C96-8301-3ABDCF163F17}"/>
              </a:ext>
            </a:extLst>
          </p:cNvPr>
          <p:cNvSpPr>
            <a:spLocks noGrp="1"/>
          </p:cNvSpPr>
          <p:nvPr>
            <p:ph type="title"/>
          </p:nvPr>
        </p:nvSpPr>
        <p:spPr>
          <a:xfrm>
            <a:off x="534573" y="804519"/>
            <a:ext cx="11352628" cy="1049235"/>
          </a:xfrm>
        </p:spPr>
        <p:txBody>
          <a:bodyPr>
            <a:normAutofit fontScale="90000"/>
          </a:bodyPr>
          <a:lstStyle/>
          <a:p>
            <a:pPr algn="ctr"/>
            <a:r>
              <a:rPr lang="fr-CA" b="1" cap="none" dirty="0">
                <a:effectLst>
                  <a:outerShdw blurRad="38100" dist="38100" dir="2700000" algn="tl">
                    <a:srgbClr val="000000">
                      <a:alpha val="43137"/>
                    </a:srgbClr>
                  </a:outerShdw>
                </a:effectLst>
              </a:rPr>
              <a:t>La Loi sur l’aménagement et l’urbanisme</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A-19.1</a:t>
            </a:r>
            <a:br>
              <a:rPr lang="fr-CA" dirty="0"/>
            </a:br>
            <a:endParaRPr lang="fr-CA" dirty="0"/>
          </a:p>
        </p:txBody>
      </p:sp>
      <p:sp>
        <p:nvSpPr>
          <p:cNvPr id="3" name="Espace réservé du contenu 2">
            <a:extLst>
              <a:ext uri="{FF2B5EF4-FFF2-40B4-BE49-F238E27FC236}">
                <a16:creationId xmlns:a16="http://schemas.microsoft.com/office/drawing/2014/main" id="{B33CF7BA-6443-4F92-A511-1D2E42B25D12}"/>
              </a:ext>
            </a:extLst>
          </p:cNvPr>
          <p:cNvSpPr>
            <a:spLocks noGrp="1"/>
          </p:cNvSpPr>
          <p:nvPr>
            <p:ph idx="1"/>
          </p:nvPr>
        </p:nvSpPr>
        <p:spPr>
          <a:xfrm>
            <a:off x="534573" y="2015732"/>
            <a:ext cx="11043138" cy="3906766"/>
          </a:xfrm>
        </p:spPr>
        <p:txBody>
          <a:bodyPr>
            <a:normAutofit/>
          </a:bodyPr>
          <a:lstStyle/>
          <a:p>
            <a:r>
              <a:rPr lang="fr-CA" dirty="0"/>
              <a:t>Tel que le décrit un texte émanant du ministère des Affaires municipales, des Régions et de l’Occupation du territoire, ce plan permet notamment :</a:t>
            </a:r>
          </a:p>
          <a:p>
            <a:pPr lvl="1" algn="just">
              <a:buFont typeface="Courier New" panose="02070309020205020404" pitchFamily="49" charset="0"/>
              <a:buChar char="o"/>
            </a:pPr>
            <a:r>
              <a:rPr lang="fr-CA" sz="2000" dirty="0"/>
              <a:t>« D’établir un consensus parmi les municipalités locales en ce qui concerne les enjeux strictement régionaux et inter municipaux; </a:t>
            </a:r>
          </a:p>
          <a:p>
            <a:pPr lvl="1" algn="just">
              <a:buFont typeface="Courier New" panose="02070309020205020404" pitchFamily="49" charset="0"/>
              <a:buChar char="o"/>
            </a:pPr>
            <a:r>
              <a:rPr lang="fr-CA" sz="2000" dirty="0"/>
              <a:t>D’assurer la concertation relative à des problèmes d’aménagement touchant plusieurs MRC voisines (par exemple, gestion de la croissance urbaine, planification des transports, etc.);</a:t>
            </a:r>
          </a:p>
          <a:p>
            <a:pPr lvl="1" algn="just">
              <a:buFont typeface="Courier New" panose="02070309020205020404" pitchFamily="49" charset="0"/>
              <a:buChar char="o"/>
            </a:pPr>
            <a:r>
              <a:rPr lang="ar-AE" sz="2000" dirty="0"/>
              <a:t> </a:t>
            </a:r>
            <a:r>
              <a:rPr lang="fr-CA" sz="2000" dirty="0"/>
              <a:t>D’assurer la conciliation entre les orientations et les projets gouvernementaux et municipaux;</a:t>
            </a:r>
          </a:p>
        </p:txBody>
      </p:sp>
    </p:spTree>
    <p:extLst>
      <p:ext uri="{BB962C8B-B14F-4D97-AF65-F5344CB8AC3E}">
        <p14:creationId xmlns:p14="http://schemas.microsoft.com/office/powerpoint/2010/main" val="1329821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7A7DFF-7949-4C96-8301-3ABDCF163F17}"/>
              </a:ext>
            </a:extLst>
          </p:cNvPr>
          <p:cNvSpPr>
            <a:spLocks noGrp="1"/>
          </p:cNvSpPr>
          <p:nvPr>
            <p:ph type="title"/>
          </p:nvPr>
        </p:nvSpPr>
        <p:spPr>
          <a:xfrm>
            <a:off x="534573" y="804519"/>
            <a:ext cx="11352628" cy="1049235"/>
          </a:xfrm>
        </p:spPr>
        <p:txBody>
          <a:bodyPr>
            <a:normAutofit fontScale="90000"/>
          </a:bodyPr>
          <a:lstStyle/>
          <a:p>
            <a:pPr algn="ctr"/>
            <a:r>
              <a:rPr lang="fr-CA" b="1" cap="none" dirty="0">
                <a:effectLst>
                  <a:outerShdw blurRad="38100" dist="38100" dir="2700000" algn="tl">
                    <a:srgbClr val="000000">
                      <a:alpha val="43137"/>
                    </a:srgbClr>
                  </a:outerShdw>
                </a:effectLst>
              </a:rPr>
              <a:t>La Loi sur l’aménagement et l’urbanisme</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A-19.1</a:t>
            </a:r>
            <a:br>
              <a:rPr lang="fr-CA" dirty="0"/>
            </a:br>
            <a:endParaRPr lang="fr-CA" dirty="0"/>
          </a:p>
        </p:txBody>
      </p:sp>
      <p:sp>
        <p:nvSpPr>
          <p:cNvPr id="3" name="Espace réservé du contenu 2">
            <a:extLst>
              <a:ext uri="{FF2B5EF4-FFF2-40B4-BE49-F238E27FC236}">
                <a16:creationId xmlns:a16="http://schemas.microsoft.com/office/drawing/2014/main" id="{B33CF7BA-6443-4F92-A511-1D2E42B25D12}"/>
              </a:ext>
            </a:extLst>
          </p:cNvPr>
          <p:cNvSpPr>
            <a:spLocks noGrp="1"/>
          </p:cNvSpPr>
          <p:nvPr>
            <p:ph idx="1"/>
          </p:nvPr>
        </p:nvSpPr>
        <p:spPr>
          <a:xfrm>
            <a:off x="337625" y="2015732"/>
            <a:ext cx="11549576" cy="4037749"/>
          </a:xfrm>
        </p:spPr>
        <p:txBody>
          <a:bodyPr>
            <a:normAutofit fontScale="77500" lnSpcReduction="20000"/>
          </a:bodyPr>
          <a:lstStyle/>
          <a:p>
            <a:r>
              <a:rPr lang="fr-CA" sz="2400" dirty="0"/>
              <a:t>De plus, l’article 33 oblige une municipalité régionale de comté à adopter un plan d’urbanisme qui doit être conforme aux objectifs du schéma. </a:t>
            </a:r>
          </a:p>
          <a:p>
            <a:r>
              <a:rPr lang="fr-CA" sz="2400" dirty="0"/>
              <a:t>L’article 113 stipule que : « Le conseil d'une municipalité peut adopter un règlement de zonage pour l'ensemble ou partie de son territoire, » </a:t>
            </a:r>
          </a:p>
          <a:p>
            <a:r>
              <a:rPr lang="fr-CA" sz="2600" dirty="0"/>
              <a:t>Un texte du ministère des Affaires municipales, des Régions et de l’Occupation du territoire précise les buts visés par un règlement de zonage : </a:t>
            </a:r>
          </a:p>
          <a:p>
            <a:pPr lvl="1"/>
            <a:r>
              <a:rPr lang="fr-CA" sz="2300" dirty="0"/>
              <a:t>De découper le territoire en autant de zones qu’il le juge nécessaire. </a:t>
            </a:r>
          </a:p>
          <a:p>
            <a:pPr lvl="1"/>
            <a:r>
              <a:rPr lang="fr-CA" sz="2300" dirty="0"/>
              <a:t>D’effectuer des regroupements de constructions et d’usages selon différents critères environnementaux (nuisances, capacité portante), fonctionnels (localisation préférentielle), esthétiques (caractéristiques architecturales) et socioéconomiques (incidences sur la population en place, rentabilité économique). </a:t>
            </a:r>
          </a:p>
          <a:p>
            <a:pPr lvl="1"/>
            <a:r>
              <a:rPr lang="fr-CA" sz="2300" dirty="0"/>
              <a:t>De prohiber ou d’autoriser les constructions et usages dans chacune des zones en fonction de l’utilisation du sol en vigueur ou de la vocation que l’on veut leur attribuer.</a:t>
            </a:r>
          </a:p>
        </p:txBody>
      </p:sp>
    </p:spTree>
    <p:extLst>
      <p:ext uri="{BB962C8B-B14F-4D97-AF65-F5344CB8AC3E}">
        <p14:creationId xmlns:p14="http://schemas.microsoft.com/office/powerpoint/2010/main" val="4143411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7A7DFF-7949-4C96-8301-3ABDCF163F17}"/>
              </a:ext>
            </a:extLst>
          </p:cNvPr>
          <p:cNvSpPr>
            <a:spLocks noGrp="1"/>
          </p:cNvSpPr>
          <p:nvPr>
            <p:ph type="title"/>
          </p:nvPr>
        </p:nvSpPr>
        <p:spPr>
          <a:xfrm>
            <a:off x="534573" y="804519"/>
            <a:ext cx="11352628" cy="1049235"/>
          </a:xfrm>
        </p:spPr>
        <p:txBody>
          <a:bodyPr>
            <a:normAutofit fontScale="90000"/>
          </a:bodyPr>
          <a:lstStyle/>
          <a:p>
            <a:pPr algn="ctr"/>
            <a:r>
              <a:rPr lang="fr-CA" b="1" cap="none" dirty="0">
                <a:effectLst>
                  <a:outerShdw blurRad="38100" dist="38100" dir="2700000" algn="tl">
                    <a:srgbClr val="000000">
                      <a:alpha val="43137"/>
                    </a:srgbClr>
                  </a:outerShdw>
                </a:effectLst>
              </a:rPr>
              <a:t>La Loi sur l’aménagement et l’urbanisme</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A-19.1</a:t>
            </a:r>
            <a:br>
              <a:rPr lang="fr-CA" dirty="0"/>
            </a:br>
            <a:endParaRPr lang="fr-CA" dirty="0"/>
          </a:p>
        </p:txBody>
      </p:sp>
      <p:sp>
        <p:nvSpPr>
          <p:cNvPr id="3" name="Espace réservé du contenu 2">
            <a:extLst>
              <a:ext uri="{FF2B5EF4-FFF2-40B4-BE49-F238E27FC236}">
                <a16:creationId xmlns:a16="http://schemas.microsoft.com/office/drawing/2014/main" id="{B33CF7BA-6443-4F92-A511-1D2E42B25D12}"/>
              </a:ext>
            </a:extLst>
          </p:cNvPr>
          <p:cNvSpPr>
            <a:spLocks noGrp="1"/>
          </p:cNvSpPr>
          <p:nvPr>
            <p:ph idx="1"/>
          </p:nvPr>
        </p:nvSpPr>
        <p:spPr>
          <a:xfrm>
            <a:off x="304799" y="1853754"/>
            <a:ext cx="11582402" cy="4199727"/>
          </a:xfrm>
        </p:spPr>
        <p:txBody>
          <a:bodyPr>
            <a:normAutofit fontScale="92500" lnSpcReduction="20000"/>
          </a:bodyPr>
          <a:lstStyle/>
          <a:p>
            <a:pPr marL="0" indent="0">
              <a:buNone/>
            </a:pPr>
            <a:r>
              <a:rPr lang="fr-CA" sz="2200" dirty="0"/>
              <a:t>Par ailleurs, tel qu’écrit dans le document précité, un règlement de zonage ne peut notamment:</a:t>
            </a:r>
          </a:p>
          <a:p>
            <a:pPr lvl="1" algn="just"/>
            <a:r>
              <a:rPr lang="fr-CA" sz="2200" dirty="0"/>
              <a:t>Prohiber un usage licite dans toutes les zones de la municipalité à moins que ce soit principalement pour assurer la conformité au schéma d’aménagement et de développement. </a:t>
            </a:r>
          </a:p>
          <a:p>
            <a:pPr lvl="1" algn="just"/>
            <a:r>
              <a:rPr lang="fr-CA" sz="2200" dirty="0"/>
              <a:t>Régir les personnes (p. ex., prévoir une personne par logement) et le mode de tenure des immeubles (par exemple, interdire la copropriété). </a:t>
            </a:r>
          </a:p>
          <a:p>
            <a:pPr lvl="1" algn="just"/>
            <a:r>
              <a:rPr lang="fr-CA" sz="2200" dirty="0"/>
              <a:t>Empêcher toute utilisation possible d’un terrain puisque cela serait considéré comme une expropriation déguisée</a:t>
            </a:r>
            <a:r>
              <a:rPr lang="fr-CA" sz="1900" dirty="0"/>
              <a:t>. </a:t>
            </a:r>
          </a:p>
          <a:p>
            <a:pPr lvl="1" algn="just"/>
            <a:r>
              <a:rPr lang="fr-CA" sz="2200" dirty="0"/>
              <a:t>Déroger aux libertés et aux droits fondamentaux inscrits dans les chartes canadiennes et québécoises. </a:t>
            </a:r>
          </a:p>
          <a:p>
            <a:pPr lvl="1" algn="just"/>
            <a:r>
              <a:rPr lang="fr-CA" sz="2200" dirty="0"/>
              <a:t>Empiéter sur un domaine fédéral. </a:t>
            </a:r>
          </a:p>
          <a:p>
            <a:pPr marL="457200" lvl="1" indent="0" algn="just">
              <a:buNone/>
            </a:pPr>
            <a:r>
              <a:rPr lang="fr-CA" sz="2400" dirty="0">
                <a:solidFill>
                  <a:srgbClr val="FF0000"/>
                </a:solidFill>
              </a:rPr>
              <a:t>Tout règlement doit être soumis à une consultation publique avant d’être adopté par une municipalité.</a:t>
            </a:r>
            <a:endParaRPr lang="fr-CA" sz="2200" dirty="0">
              <a:solidFill>
                <a:srgbClr val="FF0000"/>
              </a:solidFill>
            </a:endParaRPr>
          </a:p>
        </p:txBody>
      </p:sp>
    </p:spTree>
    <p:extLst>
      <p:ext uri="{BB962C8B-B14F-4D97-AF65-F5344CB8AC3E}">
        <p14:creationId xmlns:p14="http://schemas.microsoft.com/office/powerpoint/2010/main" val="5425920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F56B75-0C34-4057-ABD0-E618911FF5B0}"/>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5794E781-7AA8-4F60-9CCB-04B90A706749}"/>
              </a:ext>
            </a:extLst>
          </p:cNvPr>
          <p:cNvSpPr>
            <a:spLocks noGrp="1"/>
          </p:cNvSpPr>
          <p:nvPr>
            <p:ph idx="1"/>
          </p:nvPr>
        </p:nvSpPr>
        <p:spPr>
          <a:xfrm>
            <a:off x="379829" y="2015732"/>
            <a:ext cx="11591778" cy="3450613"/>
          </a:xfrm>
        </p:spPr>
        <p:txBody>
          <a:bodyPr>
            <a:normAutofit/>
          </a:bodyPr>
          <a:lstStyle/>
          <a:p>
            <a:pPr marL="0" indent="0" algn="ctr">
              <a:buNone/>
            </a:pPr>
            <a:endParaRPr lang="fr-CA" sz="4400" b="1" dirty="0">
              <a:effectLst>
                <a:outerShdw blurRad="38100" dist="38100" dir="2700000" algn="tl">
                  <a:srgbClr val="000000">
                    <a:alpha val="43137"/>
                  </a:srgbClr>
                </a:outerShdw>
              </a:effectLst>
            </a:endParaRPr>
          </a:p>
          <a:p>
            <a:pPr marL="0" indent="0" algn="ctr">
              <a:buNone/>
            </a:pPr>
            <a:r>
              <a:rPr lang="fr-CA" sz="4400" b="1" dirty="0">
                <a:effectLst>
                  <a:outerShdw blurRad="38100" dist="38100" dir="2700000" algn="tl">
                    <a:srgbClr val="000000">
                      <a:alpha val="43137"/>
                    </a:srgbClr>
                  </a:outerShdw>
                </a:effectLst>
              </a:rPr>
              <a:t>La loi concernant les droits sur les mutations immobilières</a:t>
            </a:r>
          </a:p>
        </p:txBody>
      </p:sp>
    </p:spTree>
    <p:extLst>
      <p:ext uri="{BB962C8B-B14F-4D97-AF65-F5344CB8AC3E}">
        <p14:creationId xmlns:p14="http://schemas.microsoft.com/office/powerpoint/2010/main" val="33047943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2DE61-4907-4084-A694-6D4A8EEB81E3}"/>
              </a:ext>
            </a:extLst>
          </p:cNvPr>
          <p:cNvSpPr>
            <a:spLocks noGrp="1"/>
          </p:cNvSpPr>
          <p:nvPr>
            <p:ph type="title"/>
          </p:nvPr>
        </p:nvSpPr>
        <p:spPr>
          <a:xfrm>
            <a:off x="604911" y="534573"/>
            <a:ext cx="11324492" cy="1195753"/>
          </a:xfrm>
        </p:spPr>
        <p:txBody>
          <a:bodyPr/>
          <a:lstStyle/>
          <a:p>
            <a:pPr algn="ctr"/>
            <a:r>
              <a:rPr lang="fr-CA" b="1" cap="none" dirty="0">
                <a:effectLst>
                  <a:outerShdw blurRad="38100" dist="38100" dir="2700000" algn="tl">
                    <a:srgbClr val="000000">
                      <a:alpha val="43137"/>
                    </a:srgbClr>
                  </a:outerShdw>
                </a:effectLst>
              </a:rPr>
              <a:t>La Loi concernant les droits sur les mutations immobilières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D-15.1</a:t>
            </a:r>
          </a:p>
        </p:txBody>
      </p:sp>
      <p:sp>
        <p:nvSpPr>
          <p:cNvPr id="3" name="Espace réservé du contenu 2">
            <a:extLst>
              <a:ext uri="{FF2B5EF4-FFF2-40B4-BE49-F238E27FC236}">
                <a16:creationId xmlns:a16="http://schemas.microsoft.com/office/drawing/2014/main" id="{7EFFCD4E-BECB-4126-8819-E7DA04BF063F}"/>
              </a:ext>
            </a:extLst>
          </p:cNvPr>
          <p:cNvSpPr>
            <a:spLocks noGrp="1"/>
          </p:cNvSpPr>
          <p:nvPr>
            <p:ph idx="1"/>
          </p:nvPr>
        </p:nvSpPr>
        <p:spPr>
          <a:xfrm>
            <a:off x="106017" y="1855304"/>
            <a:ext cx="11668641" cy="4267200"/>
          </a:xfrm>
        </p:spPr>
        <p:txBody>
          <a:bodyPr>
            <a:noAutofit/>
          </a:bodyPr>
          <a:lstStyle/>
          <a:p>
            <a:pPr algn="just"/>
            <a:r>
              <a:rPr lang="fr-CA" sz="2200" dirty="0"/>
              <a:t>Une autre loi statutaire fort importante qui reçoit application dans le domaine des transactions immobilières doit faire l’objet de commentaires et de certaines explications : La Loi concernant les droits sur les mutations immobilières. </a:t>
            </a:r>
          </a:p>
          <a:p>
            <a:pPr algn="just"/>
            <a:r>
              <a:rPr lang="fr-CA" sz="2200" dirty="0"/>
              <a:t>Des droits doivent être imposés par toute municipalité suite au transfert d’immeuble situé sur son territoire : l’article 2 de cette Loi en témoigne :</a:t>
            </a:r>
          </a:p>
          <a:p>
            <a:pPr algn="just"/>
            <a:r>
              <a:rPr lang="fr-CA" sz="2200" dirty="0"/>
              <a:t>« 2. Toute municipalité doit percevoir un droit sur le transfert de tout immeuble situé sur son territoire, calculé en fonction de la base d'imposition établie conformément au deuxième alinéa, selon les taux suivants : </a:t>
            </a:r>
          </a:p>
          <a:p>
            <a:pPr algn="just"/>
            <a:r>
              <a:rPr lang="fr-CA" sz="2200" dirty="0"/>
              <a:t>1° Sur la tranche de la base d'imposition qui n'excède pas 51 700 $ : 0,5 %. </a:t>
            </a:r>
          </a:p>
        </p:txBody>
      </p:sp>
    </p:spTree>
    <p:extLst>
      <p:ext uri="{BB962C8B-B14F-4D97-AF65-F5344CB8AC3E}">
        <p14:creationId xmlns:p14="http://schemas.microsoft.com/office/powerpoint/2010/main" val="7151243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2DE61-4907-4084-A694-6D4A8EEB81E3}"/>
              </a:ext>
            </a:extLst>
          </p:cNvPr>
          <p:cNvSpPr>
            <a:spLocks noGrp="1"/>
          </p:cNvSpPr>
          <p:nvPr>
            <p:ph type="title"/>
          </p:nvPr>
        </p:nvSpPr>
        <p:spPr>
          <a:xfrm>
            <a:off x="604911" y="534573"/>
            <a:ext cx="11324492" cy="1195753"/>
          </a:xfrm>
        </p:spPr>
        <p:txBody>
          <a:bodyPr/>
          <a:lstStyle/>
          <a:p>
            <a:pPr algn="ctr"/>
            <a:r>
              <a:rPr lang="fr-CA" b="1" cap="none" dirty="0">
                <a:effectLst>
                  <a:outerShdw blurRad="38100" dist="38100" dir="2700000" algn="tl">
                    <a:srgbClr val="000000">
                      <a:alpha val="43137"/>
                    </a:srgbClr>
                  </a:outerShdw>
                </a:effectLst>
              </a:rPr>
              <a:t>La Loi concernant les droits sur les mutations immobilières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D-15.1</a:t>
            </a:r>
          </a:p>
        </p:txBody>
      </p:sp>
      <p:sp>
        <p:nvSpPr>
          <p:cNvPr id="3" name="Espace réservé du contenu 2">
            <a:extLst>
              <a:ext uri="{FF2B5EF4-FFF2-40B4-BE49-F238E27FC236}">
                <a16:creationId xmlns:a16="http://schemas.microsoft.com/office/drawing/2014/main" id="{7EFFCD4E-BECB-4126-8819-E7DA04BF063F}"/>
              </a:ext>
            </a:extLst>
          </p:cNvPr>
          <p:cNvSpPr>
            <a:spLocks noGrp="1"/>
          </p:cNvSpPr>
          <p:nvPr>
            <p:ph idx="1"/>
          </p:nvPr>
        </p:nvSpPr>
        <p:spPr>
          <a:xfrm>
            <a:off x="604911" y="2015731"/>
            <a:ext cx="11169747" cy="4075579"/>
          </a:xfrm>
        </p:spPr>
        <p:txBody>
          <a:bodyPr>
            <a:normAutofit/>
          </a:bodyPr>
          <a:lstStyle/>
          <a:p>
            <a:r>
              <a:rPr lang="fr-CA" sz="2200" dirty="0"/>
              <a:t>2° Sur la tranche de la base d'imposition qui excède 51 700 $ sans excéder 258 600 $ : 1 %. </a:t>
            </a:r>
          </a:p>
          <a:p>
            <a:r>
              <a:rPr lang="fr-CA" sz="2400" dirty="0"/>
              <a:t>3° Sur la tranche de la base d'imposition qui excède 258 600 $ : 1,5 %. » </a:t>
            </a:r>
          </a:p>
          <a:p>
            <a:pPr marL="0" indent="0">
              <a:buNone/>
            </a:pPr>
            <a:endParaRPr lang="fr-CA" sz="900" dirty="0"/>
          </a:p>
          <a:p>
            <a:pPr marL="0" indent="0">
              <a:buNone/>
            </a:pPr>
            <a:r>
              <a:rPr lang="fr-CA" sz="2400" dirty="0"/>
              <a:t>Toutefois, une municipalité peut, par règlement, fixer un taux supérieur à celui prévu au paragraphe 3° du premier alinéa pour toute tranche de la base d’imposition qui excède 500 000 $. Un taux fixé en vertu du présent alinéa ne peut, sauf dans le cas de la Ville de Montréal, excéder 3%.</a:t>
            </a:r>
          </a:p>
        </p:txBody>
      </p:sp>
    </p:spTree>
    <p:extLst>
      <p:ext uri="{BB962C8B-B14F-4D97-AF65-F5344CB8AC3E}">
        <p14:creationId xmlns:p14="http://schemas.microsoft.com/office/powerpoint/2010/main" val="1460121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991F97-5A81-49A3-A252-0398F5983F28}"/>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La Loi sur l’expropriation, L.R.Q., chapitre E-24</a:t>
            </a:r>
            <a:br>
              <a:rPr lang="fr-CA" dirty="0"/>
            </a:br>
            <a:endParaRPr lang="fr-CA" dirty="0"/>
          </a:p>
        </p:txBody>
      </p:sp>
      <p:sp>
        <p:nvSpPr>
          <p:cNvPr id="3" name="Espace réservé du contenu 2">
            <a:extLst>
              <a:ext uri="{FF2B5EF4-FFF2-40B4-BE49-F238E27FC236}">
                <a16:creationId xmlns:a16="http://schemas.microsoft.com/office/drawing/2014/main" id="{E5835ECA-95F4-44CF-8C4F-A0957A03AB1A}"/>
              </a:ext>
            </a:extLst>
          </p:cNvPr>
          <p:cNvSpPr>
            <a:spLocks noGrp="1"/>
          </p:cNvSpPr>
          <p:nvPr>
            <p:ph idx="1"/>
          </p:nvPr>
        </p:nvSpPr>
        <p:spPr>
          <a:xfrm>
            <a:off x="636104" y="2015732"/>
            <a:ext cx="10880035" cy="4037749"/>
          </a:xfrm>
        </p:spPr>
        <p:txBody>
          <a:bodyPr>
            <a:normAutofit/>
          </a:bodyPr>
          <a:lstStyle/>
          <a:p>
            <a:pPr algn="just"/>
            <a:r>
              <a:rPr lang="fr-CA" sz="2400" dirty="0"/>
              <a:t>L’article 952 C.c.Q. : « Le propriétaire ne peut être contraint de céder sa propriété, si ce n'est par voie d'</a:t>
            </a:r>
            <a:r>
              <a:rPr lang="fr-CA" sz="2400" u="sng" dirty="0"/>
              <a:t>expropriation</a:t>
            </a:r>
            <a:r>
              <a:rPr lang="fr-CA" sz="2400" dirty="0"/>
              <a:t> faite suivant </a:t>
            </a:r>
            <a:r>
              <a:rPr lang="fr-CA" sz="2400" u="sng" dirty="0"/>
              <a:t>la loi </a:t>
            </a:r>
            <a:r>
              <a:rPr lang="fr-CA" sz="2400" dirty="0"/>
              <a:t>pour une </a:t>
            </a:r>
            <a:r>
              <a:rPr lang="fr-CA" sz="2400" u="sng" dirty="0"/>
              <a:t>cause d'utilité publique </a:t>
            </a:r>
            <a:r>
              <a:rPr lang="fr-CA" sz="2400" dirty="0"/>
              <a:t>et moyennant une</a:t>
            </a:r>
            <a:r>
              <a:rPr lang="fr-CA" sz="2400" u="sng" dirty="0"/>
              <a:t> juste et préalable indemnité</a:t>
            </a:r>
            <a:r>
              <a:rPr lang="fr-CA" sz="2400" dirty="0"/>
              <a:t>. » </a:t>
            </a:r>
          </a:p>
          <a:p>
            <a:pPr algn="just"/>
            <a:endParaRPr lang="fr-CA" sz="200" dirty="0"/>
          </a:p>
          <a:p>
            <a:pPr algn="just"/>
            <a:r>
              <a:rPr lang="fr-CA" sz="2400" dirty="0"/>
              <a:t>Le droit à l’expropriation peut porter sur un bien immeuble et aussi, sur un bien meuble si celui-ci est intimement lié à l’immeuble exproprié. </a:t>
            </a:r>
          </a:p>
          <a:p>
            <a:pPr marL="914400" lvl="2" indent="0" algn="just">
              <a:buNone/>
            </a:pPr>
            <a:r>
              <a:rPr lang="fr-CA" sz="2400" dirty="0"/>
              <a:t>Exemple: si un immeuble abritant un commerce est exproprié, l’expropriation de cet immeuble va emporter l’expropriation de l’achalandage rattaché, au commerce lequel est en soi un bien meuble.</a:t>
            </a:r>
          </a:p>
        </p:txBody>
      </p:sp>
    </p:spTree>
    <p:extLst>
      <p:ext uri="{BB962C8B-B14F-4D97-AF65-F5344CB8AC3E}">
        <p14:creationId xmlns:p14="http://schemas.microsoft.com/office/powerpoint/2010/main" val="20164667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2DE61-4907-4084-A694-6D4A8EEB81E3}"/>
              </a:ext>
            </a:extLst>
          </p:cNvPr>
          <p:cNvSpPr>
            <a:spLocks noGrp="1"/>
          </p:cNvSpPr>
          <p:nvPr>
            <p:ph type="title"/>
          </p:nvPr>
        </p:nvSpPr>
        <p:spPr>
          <a:xfrm>
            <a:off x="604911" y="534573"/>
            <a:ext cx="11324492" cy="1195753"/>
          </a:xfrm>
        </p:spPr>
        <p:txBody>
          <a:bodyPr/>
          <a:lstStyle/>
          <a:p>
            <a:pPr algn="ctr"/>
            <a:r>
              <a:rPr lang="fr-CA" b="1" cap="none" dirty="0">
                <a:effectLst>
                  <a:outerShdw blurRad="38100" dist="38100" dir="2700000" algn="tl">
                    <a:srgbClr val="000000">
                      <a:alpha val="43137"/>
                    </a:srgbClr>
                  </a:outerShdw>
                </a:effectLst>
              </a:rPr>
              <a:t>La Loi concernant les droits sur les mutations immobilières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D-15.1</a:t>
            </a:r>
          </a:p>
        </p:txBody>
      </p:sp>
      <p:sp>
        <p:nvSpPr>
          <p:cNvPr id="3" name="Espace réservé du contenu 2">
            <a:extLst>
              <a:ext uri="{FF2B5EF4-FFF2-40B4-BE49-F238E27FC236}">
                <a16:creationId xmlns:a16="http://schemas.microsoft.com/office/drawing/2014/main" id="{7EFFCD4E-BECB-4126-8819-E7DA04BF063F}"/>
              </a:ext>
            </a:extLst>
          </p:cNvPr>
          <p:cNvSpPr>
            <a:spLocks noGrp="1"/>
          </p:cNvSpPr>
          <p:nvPr>
            <p:ph idx="1"/>
          </p:nvPr>
        </p:nvSpPr>
        <p:spPr>
          <a:xfrm>
            <a:off x="337625" y="1885071"/>
            <a:ext cx="11437033" cy="4206239"/>
          </a:xfrm>
        </p:spPr>
        <p:txBody>
          <a:bodyPr/>
          <a:lstStyle/>
          <a:p>
            <a:pPr algn="just"/>
            <a:r>
              <a:rPr lang="fr-CA" dirty="0"/>
              <a:t>Cependant, il y a exonération de paiement dans certains cas dont quelques-uns sont ci-après énumérés à l’article 20 de la loi : « 20. Il y a exonération du paiement du droit de mutation dans les cas suivants : </a:t>
            </a:r>
          </a:p>
          <a:p>
            <a:pPr algn="just"/>
            <a:r>
              <a:rPr lang="fr-CA" dirty="0"/>
              <a:t>a) le montant de la base d'imposition est inférieur à 5 000 $; </a:t>
            </a:r>
          </a:p>
          <a:p>
            <a:pPr algn="just"/>
            <a:r>
              <a:rPr lang="fr-CA" dirty="0"/>
              <a:t>b) l'acte est relatif au transfert d'un immeuble à une personne morale alors que le cédant est une fiducie qui a été constituée dans le seul but d'acquérir et de détenir temporairement l'immeuble jusqu'à ce que cette personne morale soit constituée; </a:t>
            </a:r>
          </a:p>
          <a:p>
            <a:pPr algn="just"/>
            <a:r>
              <a:rPr lang="fr-CA" dirty="0"/>
              <a:t>c) l'acte est relatif au transfert d'un immeuble par un cédant, qui est une personne physique ou une fiducie, à un cessionnaire qui est une fiducie, lorsque celle-ci est établie au bénéfice exclusif du cédant;</a:t>
            </a:r>
          </a:p>
          <a:p>
            <a:pPr algn="just"/>
            <a:r>
              <a:rPr lang="fr-CA" dirty="0"/>
              <a:t>Etc. </a:t>
            </a:r>
          </a:p>
        </p:txBody>
      </p:sp>
    </p:spTree>
    <p:extLst>
      <p:ext uri="{BB962C8B-B14F-4D97-AF65-F5344CB8AC3E}">
        <p14:creationId xmlns:p14="http://schemas.microsoft.com/office/powerpoint/2010/main" val="39918063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2DE61-4907-4084-A694-6D4A8EEB81E3}"/>
              </a:ext>
            </a:extLst>
          </p:cNvPr>
          <p:cNvSpPr>
            <a:spLocks noGrp="1"/>
          </p:cNvSpPr>
          <p:nvPr>
            <p:ph type="title"/>
          </p:nvPr>
        </p:nvSpPr>
        <p:spPr>
          <a:xfrm>
            <a:off x="604911" y="534573"/>
            <a:ext cx="11324492" cy="1195753"/>
          </a:xfrm>
        </p:spPr>
        <p:txBody>
          <a:bodyPr/>
          <a:lstStyle/>
          <a:p>
            <a:pPr algn="ctr"/>
            <a:r>
              <a:rPr lang="fr-CA" b="1" cap="none" dirty="0">
                <a:effectLst>
                  <a:outerShdw blurRad="38100" dist="38100" dir="2700000" algn="tl">
                    <a:srgbClr val="000000">
                      <a:alpha val="43137"/>
                    </a:srgbClr>
                  </a:outerShdw>
                </a:effectLst>
              </a:rPr>
              <a:t>La Loi concernant les droits sur les mutations immobilières</a:t>
            </a:r>
            <a:r>
              <a:rPr lang="fr-CA" b="1" dirty="0">
                <a:effectLst>
                  <a:outerShdw blurRad="38100" dist="38100" dir="2700000" algn="tl">
                    <a:srgbClr val="000000">
                      <a:alpha val="43137"/>
                    </a:srgbClr>
                  </a:outerShdw>
                </a:effectLst>
              </a:rPr>
              <a:t>, L.R.Q., </a:t>
            </a:r>
            <a:r>
              <a:rPr lang="fr-CA" b="1" cap="none" dirty="0">
                <a:effectLst>
                  <a:outerShdw blurRad="38100" dist="38100" dir="2700000" algn="tl">
                    <a:srgbClr val="000000">
                      <a:alpha val="43137"/>
                    </a:srgbClr>
                  </a:outerShdw>
                </a:effectLst>
              </a:rPr>
              <a:t>chapitre</a:t>
            </a:r>
            <a:r>
              <a:rPr lang="fr-CA" b="1" dirty="0">
                <a:effectLst>
                  <a:outerShdw blurRad="38100" dist="38100" dir="2700000" algn="tl">
                    <a:srgbClr val="000000">
                      <a:alpha val="43137"/>
                    </a:srgbClr>
                  </a:outerShdw>
                </a:effectLst>
              </a:rPr>
              <a:t> D-15.1</a:t>
            </a:r>
          </a:p>
        </p:txBody>
      </p:sp>
      <p:sp>
        <p:nvSpPr>
          <p:cNvPr id="3" name="Espace réservé du contenu 2">
            <a:extLst>
              <a:ext uri="{FF2B5EF4-FFF2-40B4-BE49-F238E27FC236}">
                <a16:creationId xmlns:a16="http://schemas.microsoft.com/office/drawing/2014/main" id="{7EFFCD4E-BECB-4126-8819-E7DA04BF063F}"/>
              </a:ext>
            </a:extLst>
          </p:cNvPr>
          <p:cNvSpPr>
            <a:spLocks noGrp="1"/>
          </p:cNvSpPr>
          <p:nvPr>
            <p:ph idx="1"/>
          </p:nvPr>
        </p:nvSpPr>
        <p:spPr>
          <a:xfrm>
            <a:off x="604911" y="2015732"/>
            <a:ext cx="11169747" cy="3920834"/>
          </a:xfrm>
        </p:spPr>
        <p:txBody>
          <a:bodyPr>
            <a:normAutofit/>
          </a:bodyPr>
          <a:lstStyle/>
          <a:p>
            <a:r>
              <a:rPr lang="fr-CA" sz="2200" dirty="0"/>
              <a:t>Par ailleurs, dans les cas d’exonération, la municipalité peut imposer un droit supplétif tel que le prévoit l’article 20.1 : </a:t>
            </a:r>
          </a:p>
          <a:p>
            <a:r>
              <a:rPr lang="fr-CA" sz="2200" dirty="0"/>
              <a:t>« 20.1. Toute municipalité peut prévoir qu'un droit supplétif au droit de mutation doit lui être payé dans tous les cas où survient le transfert d'un immeuble situé sur son territoire et où une exonération la prive du paiement du droit de mutation à l'égard de ce transfert. »</a:t>
            </a:r>
          </a:p>
        </p:txBody>
      </p:sp>
    </p:spTree>
    <p:extLst>
      <p:ext uri="{BB962C8B-B14F-4D97-AF65-F5344CB8AC3E}">
        <p14:creationId xmlns:p14="http://schemas.microsoft.com/office/powerpoint/2010/main" val="38088211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798D78-F11E-4626-B5EE-D6387D812A8F}"/>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68162D6D-18DF-4E84-9D48-8AC6B8C294E9}"/>
              </a:ext>
            </a:extLst>
          </p:cNvPr>
          <p:cNvSpPr>
            <a:spLocks noGrp="1"/>
          </p:cNvSpPr>
          <p:nvPr>
            <p:ph idx="1"/>
          </p:nvPr>
        </p:nvSpPr>
        <p:spPr/>
        <p:txBody>
          <a:bodyPr/>
          <a:lstStyle/>
          <a:p>
            <a:pPr marL="0" indent="0">
              <a:buNone/>
            </a:pPr>
            <a:endParaRPr lang="fr-CA" dirty="0"/>
          </a:p>
          <a:p>
            <a:pPr marL="0" indent="0" algn="ctr">
              <a:buNone/>
            </a:pPr>
            <a:r>
              <a:rPr lang="fr-CA" sz="4800" b="1" dirty="0">
                <a:effectLst>
                  <a:outerShdw blurRad="38100" dist="38100" dir="2700000" algn="tl">
                    <a:srgbClr val="000000">
                      <a:alpha val="43137"/>
                    </a:srgbClr>
                  </a:outerShdw>
                </a:effectLst>
              </a:rPr>
              <a:t>L’impôt sur le gain en capital</a:t>
            </a:r>
          </a:p>
        </p:txBody>
      </p:sp>
    </p:spTree>
    <p:extLst>
      <p:ext uri="{BB962C8B-B14F-4D97-AF65-F5344CB8AC3E}">
        <p14:creationId xmlns:p14="http://schemas.microsoft.com/office/powerpoint/2010/main" val="40455607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C045B6-04B3-44EE-AF54-7EA065CA0AAE}"/>
              </a:ext>
            </a:extLst>
          </p:cNvPr>
          <p:cNvSpPr>
            <a:spLocks noGrp="1"/>
          </p:cNvSpPr>
          <p:nvPr>
            <p:ph type="title"/>
          </p:nvPr>
        </p:nvSpPr>
        <p:spPr/>
        <p:txBody>
          <a:bodyPr/>
          <a:lstStyle/>
          <a:p>
            <a:pPr algn="ctr"/>
            <a:r>
              <a:rPr lang="fr-CA" b="1" cap="none" dirty="0">
                <a:effectLst>
                  <a:outerShdw blurRad="38100" dist="38100" dir="2700000" algn="tl">
                    <a:srgbClr val="000000">
                      <a:alpha val="43137"/>
                    </a:srgbClr>
                  </a:outerShdw>
                </a:effectLst>
              </a:rPr>
              <a:t>L’impôt sur le gain en capital</a:t>
            </a:r>
            <a:br>
              <a:rPr lang="fr-CA" b="1" dirty="0">
                <a:effectLst>
                  <a:outerShdw blurRad="38100" dist="38100" dir="2700000" algn="tl">
                    <a:srgbClr val="000000">
                      <a:alpha val="43137"/>
                    </a:srgbClr>
                  </a:outerShdw>
                </a:effectLst>
              </a:rPr>
            </a:br>
            <a:endParaRPr lang="fr-CA" dirty="0"/>
          </a:p>
        </p:txBody>
      </p:sp>
      <p:sp>
        <p:nvSpPr>
          <p:cNvPr id="3" name="Espace réservé du contenu 2">
            <a:extLst>
              <a:ext uri="{FF2B5EF4-FFF2-40B4-BE49-F238E27FC236}">
                <a16:creationId xmlns:a16="http://schemas.microsoft.com/office/drawing/2014/main" id="{1E211170-0166-4B62-AF3D-EA56D0ACD412}"/>
              </a:ext>
            </a:extLst>
          </p:cNvPr>
          <p:cNvSpPr>
            <a:spLocks noGrp="1"/>
          </p:cNvSpPr>
          <p:nvPr>
            <p:ph idx="1"/>
          </p:nvPr>
        </p:nvSpPr>
        <p:spPr>
          <a:xfrm>
            <a:off x="815926" y="2015732"/>
            <a:ext cx="10846191" cy="4037749"/>
          </a:xfrm>
        </p:spPr>
        <p:txBody>
          <a:bodyPr>
            <a:normAutofit/>
          </a:bodyPr>
          <a:lstStyle/>
          <a:p>
            <a:pPr algn="just"/>
            <a:r>
              <a:rPr lang="fr-CA" sz="2200" dirty="0"/>
              <a:t>Quelques mots sur l‘impôt que doit payer un contribuable lorsqu’il aliène un bien et qu’un gain en capital en résulte. Si vous avez aliéné des immobilisations ou encore, si vous avez vendu ou cédé des actions, des obligations, une créance, un terrain ou un immeuble, vous pourriez devoir inclure dans votre revenu une partie des gains réalisés.</a:t>
            </a:r>
          </a:p>
          <a:p>
            <a:endParaRPr lang="fr-CA" sz="900" dirty="0"/>
          </a:p>
          <a:p>
            <a:pPr algn="just"/>
            <a:r>
              <a:rPr lang="fr-CA" sz="2200" dirty="0"/>
              <a:t>En effet, si vos gains dépassent vos pertes, 50 % du surplus constitue un gain en capital imposable. Vous devez inscrire ce gain en capital imposable à vos revenus. Cependant, le gain en capital provenant de la vente de sa résidence principale bénéficie à certaines conditions d’une exonération et ne sera pas sujet à taxation.</a:t>
            </a:r>
          </a:p>
        </p:txBody>
      </p:sp>
    </p:spTree>
    <p:extLst>
      <p:ext uri="{BB962C8B-B14F-4D97-AF65-F5344CB8AC3E}">
        <p14:creationId xmlns:p14="http://schemas.microsoft.com/office/powerpoint/2010/main" val="35415016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0FB56A-B73D-4A9E-9283-68BAA440AAB2}"/>
              </a:ext>
            </a:extLst>
          </p:cNvPr>
          <p:cNvSpPr>
            <a:spLocks noGrp="1"/>
          </p:cNvSpPr>
          <p:nvPr>
            <p:ph type="title"/>
          </p:nvPr>
        </p:nvSpPr>
        <p:spPr/>
        <p:txBody>
          <a:bodyPr/>
          <a:lstStyle/>
          <a:p>
            <a:pPr algn="ctr"/>
            <a:r>
              <a:rPr lang="fr-CA" b="1" cap="none" dirty="0">
                <a:effectLst>
                  <a:outerShdw blurRad="38100" dist="38100" dir="2700000" algn="tl">
                    <a:srgbClr val="000000">
                      <a:alpha val="43137"/>
                    </a:srgbClr>
                  </a:outerShdw>
                </a:effectLst>
              </a:rPr>
              <a:t>L’impôt sur le gain en capital</a:t>
            </a:r>
            <a:endParaRPr lang="fr-CA" dirty="0"/>
          </a:p>
        </p:txBody>
      </p:sp>
      <p:sp>
        <p:nvSpPr>
          <p:cNvPr id="3" name="Espace réservé du contenu 2">
            <a:extLst>
              <a:ext uri="{FF2B5EF4-FFF2-40B4-BE49-F238E27FC236}">
                <a16:creationId xmlns:a16="http://schemas.microsoft.com/office/drawing/2014/main" id="{7FAF4CDB-B413-439F-88F8-042299F45EB9}"/>
              </a:ext>
            </a:extLst>
          </p:cNvPr>
          <p:cNvSpPr>
            <a:spLocks noGrp="1"/>
          </p:cNvSpPr>
          <p:nvPr>
            <p:ph idx="1"/>
          </p:nvPr>
        </p:nvSpPr>
        <p:spPr>
          <a:xfrm>
            <a:off x="351693" y="1853754"/>
            <a:ext cx="11648050" cy="4199727"/>
          </a:xfrm>
        </p:spPr>
        <p:txBody>
          <a:bodyPr>
            <a:normAutofit/>
          </a:bodyPr>
          <a:lstStyle/>
          <a:p>
            <a:r>
              <a:rPr lang="fr-CA" sz="2200" dirty="0"/>
              <a:t>Une aliénation consiste en une opération par laquelle une personne dispose d’un bien par sa vente ou autrement ou encore suite à une expropriation. </a:t>
            </a:r>
          </a:p>
          <a:p>
            <a:r>
              <a:rPr lang="fr-CA" sz="2200" dirty="0"/>
              <a:t>Un gain en capital représente le montant qui correspond généralement au produit d’aliénation d’une immobilisation moins le prix de base rajusté de cette immobilisation et les dépenses engagées pour en disposer. </a:t>
            </a:r>
          </a:p>
          <a:p>
            <a:r>
              <a:rPr lang="fr-CA" sz="2200" dirty="0"/>
              <a:t>Toutes ces lois étudiées sommairement imposent certaines restrictions ou charges au propriétaire d’un immeuble soit pendant qu’il en est propriétaire et aussi, au moment où il s’en départit. </a:t>
            </a:r>
          </a:p>
          <a:p>
            <a:r>
              <a:rPr lang="fr-CA" sz="2200" dirty="0"/>
              <a:t>Il est donc important pour le courtier immobilier d’être familier avec leurs principes afin d’être en mesure de mieux conseiller son client. </a:t>
            </a:r>
          </a:p>
        </p:txBody>
      </p:sp>
    </p:spTree>
    <p:extLst>
      <p:ext uri="{BB962C8B-B14F-4D97-AF65-F5344CB8AC3E}">
        <p14:creationId xmlns:p14="http://schemas.microsoft.com/office/powerpoint/2010/main" val="18631790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36F7AB-AD17-461A-B866-FC5D603217CB}"/>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94E1A75F-3472-4A8F-8C6F-2A608DBF7E77}"/>
              </a:ext>
            </a:extLst>
          </p:cNvPr>
          <p:cNvSpPr>
            <a:spLocks noGrp="1"/>
          </p:cNvSpPr>
          <p:nvPr>
            <p:ph idx="1"/>
          </p:nvPr>
        </p:nvSpPr>
        <p:spPr/>
        <p:txBody>
          <a:bodyPr>
            <a:normAutofit/>
          </a:bodyPr>
          <a:lstStyle/>
          <a:p>
            <a:pPr marL="0" indent="0" algn="ctr">
              <a:buNone/>
            </a:pPr>
            <a:endParaRPr lang="fr-CA" sz="4000" b="1" dirty="0">
              <a:effectLst>
                <a:outerShdw blurRad="38100" dist="38100" dir="2700000" algn="tl">
                  <a:srgbClr val="000000">
                    <a:alpha val="43137"/>
                  </a:srgbClr>
                </a:outerShdw>
              </a:effectLst>
            </a:endParaRPr>
          </a:p>
          <a:p>
            <a:pPr marL="0" indent="0" algn="ctr">
              <a:buNone/>
            </a:pPr>
            <a:r>
              <a:rPr lang="fr-CA" sz="4000" b="1" dirty="0">
                <a:effectLst>
                  <a:outerShdw blurRad="38100" dist="38100" dir="2700000" algn="tl">
                    <a:srgbClr val="000000">
                      <a:alpha val="43137"/>
                    </a:srgbClr>
                  </a:outerShdw>
                </a:effectLst>
              </a:rPr>
              <a:t>MERCI </a:t>
            </a:r>
          </a:p>
          <a:p>
            <a:pPr marL="0" indent="0" algn="ctr">
              <a:buNone/>
            </a:pPr>
            <a:r>
              <a:rPr lang="fr-CA" sz="4000" b="1" dirty="0">
                <a:effectLst>
                  <a:outerShdw blurRad="38100" dist="38100" dir="2700000" algn="tl">
                    <a:srgbClr val="000000">
                      <a:alpha val="43137"/>
                    </a:srgbClr>
                  </a:outerShdw>
                </a:effectLst>
              </a:rPr>
              <a:t>ET</a:t>
            </a:r>
          </a:p>
          <a:p>
            <a:pPr marL="0" indent="0" algn="ctr">
              <a:buNone/>
            </a:pPr>
            <a:r>
              <a:rPr lang="fr-CA" sz="4000" b="1" dirty="0">
                <a:effectLst>
                  <a:outerShdw blurRad="38100" dist="38100" dir="2700000" algn="tl">
                    <a:srgbClr val="000000">
                      <a:alpha val="43137"/>
                    </a:srgbClr>
                  </a:outerShdw>
                </a:effectLst>
              </a:rPr>
              <a:t>BONNE JOURNÉE!</a:t>
            </a:r>
          </a:p>
        </p:txBody>
      </p:sp>
    </p:spTree>
    <p:extLst>
      <p:ext uri="{BB962C8B-B14F-4D97-AF65-F5344CB8AC3E}">
        <p14:creationId xmlns:p14="http://schemas.microsoft.com/office/powerpoint/2010/main" val="1625477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E3CBE9-6582-4D5D-AFE4-92311DA9CAE7}"/>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La Loi sur l’expropriation, L.R.Q., chapitre E-24</a:t>
            </a:r>
            <a:endParaRPr lang="fr-CA" dirty="0"/>
          </a:p>
        </p:txBody>
      </p:sp>
      <p:sp>
        <p:nvSpPr>
          <p:cNvPr id="3" name="Espace réservé du contenu 2">
            <a:extLst>
              <a:ext uri="{FF2B5EF4-FFF2-40B4-BE49-F238E27FC236}">
                <a16:creationId xmlns:a16="http://schemas.microsoft.com/office/drawing/2014/main" id="{A2AAF1B6-16A8-4E7B-AC26-532D8FBA67CA}"/>
              </a:ext>
            </a:extLst>
          </p:cNvPr>
          <p:cNvSpPr>
            <a:spLocks noGrp="1"/>
          </p:cNvSpPr>
          <p:nvPr>
            <p:ph idx="1"/>
          </p:nvPr>
        </p:nvSpPr>
        <p:spPr>
          <a:xfrm>
            <a:off x="914401" y="2015732"/>
            <a:ext cx="10548730" cy="3921242"/>
          </a:xfrm>
        </p:spPr>
        <p:txBody>
          <a:bodyPr>
            <a:normAutofit lnSpcReduction="10000"/>
          </a:bodyPr>
          <a:lstStyle/>
          <a:p>
            <a:pPr algn="just"/>
            <a:r>
              <a:rPr lang="fr-CA" sz="2200" dirty="0"/>
              <a:t>La Loi sur l’expropriation vient préciser les conditions et les modalités de l’exercice de ce droit d’exproprier.</a:t>
            </a:r>
          </a:p>
          <a:p>
            <a:pPr algn="just"/>
            <a:endParaRPr lang="fr-CA" sz="100" dirty="0"/>
          </a:p>
          <a:p>
            <a:pPr algn="just"/>
            <a:r>
              <a:rPr lang="fr-CA" sz="2200" dirty="0"/>
              <a:t>L’article 35: « Le présent titre régit toutes les expropriations permises par les lois du Québec et prévaut sur les dispositions inconciliables de toute loi générale ou spéciale. » </a:t>
            </a:r>
          </a:p>
          <a:p>
            <a:pPr algn="just"/>
            <a:endParaRPr lang="fr-CA" sz="100" dirty="0"/>
          </a:p>
          <a:p>
            <a:pPr algn="just"/>
            <a:r>
              <a:rPr lang="fr-CA" sz="2200" dirty="0"/>
              <a:t>L’article 36: « Toute expropriation doit être décidée ou, suivant le cas, autorisée préalablement par le gouvernement aux conditions qu'il détermine. » </a:t>
            </a:r>
          </a:p>
          <a:p>
            <a:pPr algn="just"/>
            <a:endParaRPr lang="fr-CA" sz="100" dirty="0"/>
          </a:p>
          <a:p>
            <a:pPr algn="just"/>
            <a:r>
              <a:rPr lang="fr-CA" sz="2200" dirty="0"/>
              <a:t>Celui-ci peut exercer lui-même ce droit ou le déléguer à des organismes dont il est responsable.</a:t>
            </a:r>
          </a:p>
          <a:p>
            <a:endParaRPr lang="fr-CA" dirty="0"/>
          </a:p>
        </p:txBody>
      </p:sp>
    </p:spTree>
    <p:extLst>
      <p:ext uri="{BB962C8B-B14F-4D97-AF65-F5344CB8AC3E}">
        <p14:creationId xmlns:p14="http://schemas.microsoft.com/office/powerpoint/2010/main" val="3936296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045467-68D0-43A9-81CE-1EC34B49616C}"/>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La Loi sur l’expropriation, L.R.Q., chapitre E-24</a:t>
            </a:r>
            <a:endParaRPr lang="fr-CA" dirty="0"/>
          </a:p>
        </p:txBody>
      </p:sp>
      <p:sp>
        <p:nvSpPr>
          <p:cNvPr id="3" name="Espace réservé du contenu 2">
            <a:extLst>
              <a:ext uri="{FF2B5EF4-FFF2-40B4-BE49-F238E27FC236}">
                <a16:creationId xmlns:a16="http://schemas.microsoft.com/office/drawing/2014/main" id="{C45A1E8A-4573-48AB-8822-39517DC0AC30}"/>
              </a:ext>
            </a:extLst>
          </p:cNvPr>
          <p:cNvSpPr>
            <a:spLocks noGrp="1"/>
          </p:cNvSpPr>
          <p:nvPr>
            <p:ph idx="1"/>
          </p:nvPr>
        </p:nvSpPr>
        <p:spPr>
          <a:xfrm>
            <a:off x="530087" y="1853754"/>
            <a:ext cx="11251096" cy="4096472"/>
          </a:xfrm>
        </p:spPr>
        <p:txBody>
          <a:bodyPr>
            <a:normAutofit lnSpcReduction="10000"/>
          </a:bodyPr>
          <a:lstStyle/>
          <a:p>
            <a:pPr algn="just"/>
            <a:r>
              <a:rPr lang="fr-CA" sz="2200" dirty="0"/>
              <a:t>L’article 75 : « Peut imposer une réserve sur un bien quiconque est autorisé par la loi à exproprier ce bien, dans la même mesure, aux mêmes fins et avec les mêmes autorisations. »</a:t>
            </a:r>
          </a:p>
          <a:p>
            <a:pPr algn="just"/>
            <a:endParaRPr lang="fr-CA" sz="400" dirty="0"/>
          </a:p>
          <a:p>
            <a:pPr algn="just"/>
            <a:r>
              <a:rPr lang="fr-CA" sz="2200" dirty="0"/>
              <a:t>Cette réserve a pour effet de paralyser le développement des immeubles que l’on désire exproprier plus tard. Il est alors interdit d’apporter des améliorations à l’immeuble. </a:t>
            </a:r>
          </a:p>
          <a:p>
            <a:pPr algn="just"/>
            <a:endParaRPr lang="fr-CA" sz="100" dirty="0"/>
          </a:p>
          <a:p>
            <a:pPr algn="just"/>
            <a:r>
              <a:rPr lang="fr-CA" sz="2200" dirty="0"/>
              <a:t>Cependant, il est permis de l’entretenir et d’y faire les réparations nécessaires pour éviter sa dégradation. </a:t>
            </a:r>
          </a:p>
          <a:p>
            <a:pPr algn="just"/>
            <a:endParaRPr lang="fr-CA" sz="100" dirty="0"/>
          </a:p>
          <a:p>
            <a:pPr algn="just"/>
            <a:r>
              <a:rPr lang="fr-CA" sz="2200" dirty="0"/>
              <a:t>Cette réserve est d’une durée maximale de deux ans renouvelable une seule fois pour deux années additionnelles. </a:t>
            </a:r>
          </a:p>
        </p:txBody>
      </p:sp>
    </p:spTree>
    <p:extLst>
      <p:ext uri="{BB962C8B-B14F-4D97-AF65-F5344CB8AC3E}">
        <p14:creationId xmlns:p14="http://schemas.microsoft.com/office/powerpoint/2010/main" val="1044254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6F632A-3DEB-47D3-8941-D30C20FDA63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La Loi sur l’expropriation, L.R.Q., chapitre E-24</a:t>
            </a:r>
            <a:endParaRPr lang="fr-CA" dirty="0"/>
          </a:p>
        </p:txBody>
      </p:sp>
      <p:sp>
        <p:nvSpPr>
          <p:cNvPr id="3" name="Espace réservé du contenu 2">
            <a:extLst>
              <a:ext uri="{FF2B5EF4-FFF2-40B4-BE49-F238E27FC236}">
                <a16:creationId xmlns:a16="http://schemas.microsoft.com/office/drawing/2014/main" id="{9298661A-9CAD-44AC-A2C6-0A42B127F74A}"/>
              </a:ext>
            </a:extLst>
          </p:cNvPr>
          <p:cNvSpPr>
            <a:spLocks noGrp="1"/>
          </p:cNvSpPr>
          <p:nvPr>
            <p:ph idx="1"/>
          </p:nvPr>
        </p:nvSpPr>
        <p:spPr>
          <a:xfrm>
            <a:off x="464234" y="1853754"/>
            <a:ext cx="11269954" cy="4199727"/>
          </a:xfrm>
        </p:spPr>
        <p:txBody>
          <a:bodyPr>
            <a:normAutofit/>
          </a:bodyPr>
          <a:lstStyle/>
          <a:p>
            <a:pPr algn="just"/>
            <a:r>
              <a:rPr lang="fr-CA" sz="2200" dirty="0"/>
              <a:t>L’exproprié ne recevra pas un prix de vente, mais une indemnité qui comprend non seulement la valeur du bien exproprié, mais aussi le préjudice qui résulte directement de l’expropriation.</a:t>
            </a:r>
          </a:p>
          <a:p>
            <a:pPr algn="just"/>
            <a:endParaRPr lang="fr-CA" sz="400" dirty="0"/>
          </a:p>
          <a:p>
            <a:pPr algn="just"/>
            <a:r>
              <a:rPr lang="fr-CA" sz="2200" dirty="0"/>
              <a:t>L’expropriant ne peut prendre possession du bien exproprié sans verser, au préalable, une indemnité provisionnelle. </a:t>
            </a:r>
          </a:p>
          <a:p>
            <a:pPr algn="just"/>
            <a:endParaRPr lang="fr-CA" sz="200" dirty="0"/>
          </a:p>
          <a:p>
            <a:pPr algn="just"/>
            <a:r>
              <a:rPr lang="fr-CA" sz="2200" dirty="0"/>
              <a:t>En principe, cette indemnité est : « d'au moins 70% de l'offre de l'expropriant ou, suivant le montant le plus élevé, d'au moins 70% de l'évaluation municipale de l'immeuble exproprié ou, dans le cas d'une expropriation portant sur une partie seulement de l'immeuble, de la partie correspondante de cette évaluation. » </a:t>
            </a:r>
          </a:p>
        </p:txBody>
      </p:sp>
    </p:spTree>
    <p:extLst>
      <p:ext uri="{BB962C8B-B14F-4D97-AF65-F5344CB8AC3E}">
        <p14:creationId xmlns:p14="http://schemas.microsoft.com/office/powerpoint/2010/main" val="3558895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BA55C1-036C-4C0E-8984-503B08126CEE}"/>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La Loi sur l’expropriation, L.R.Q., chapitre E-24</a:t>
            </a:r>
            <a:endParaRPr lang="fr-CA" dirty="0"/>
          </a:p>
        </p:txBody>
      </p:sp>
      <p:sp>
        <p:nvSpPr>
          <p:cNvPr id="3" name="Espace réservé du contenu 2">
            <a:extLst>
              <a:ext uri="{FF2B5EF4-FFF2-40B4-BE49-F238E27FC236}">
                <a16:creationId xmlns:a16="http://schemas.microsoft.com/office/drawing/2014/main" id="{042BA9FB-C662-4D92-B005-9686656C4CBF}"/>
              </a:ext>
            </a:extLst>
          </p:cNvPr>
          <p:cNvSpPr>
            <a:spLocks noGrp="1"/>
          </p:cNvSpPr>
          <p:nvPr>
            <p:ph idx="1"/>
          </p:nvPr>
        </p:nvSpPr>
        <p:spPr>
          <a:xfrm>
            <a:off x="647114" y="1853755"/>
            <a:ext cx="11071273" cy="4199726"/>
          </a:xfrm>
        </p:spPr>
        <p:txBody>
          <a:bodyPr>
            <a:normAutofit/>
          </a:bodyPr>
          <a:lstStyle/>
          <a:p>
            <a:pPr algn="just"/>
            <a:r>
              <a:rPr lang="fr-CA" sz="2200" dirty="0"/>
              <a:t>S’il s’agit d’un commerce, ferme ou industrie, le Tribunal administratif du Québec (TAQ) en établira </a:t>
            </a:r>
            <a:r>
              <a:rPr lang="fr-CA" sz="2200"/>
              <a:t>le montant.</a:t>
            </a:r>
            <a:endParaRPr lang="fr-CA" sz="2200" dirty="0"/>
          </a:p>
          <a:p>
            <a:pPr algn="just"/>
            <a:r>
              <a:rPr lang="fr-CA" sz="2200" dirty="0"/>
              <a:t>Quant au locataire, il recevra à ce titre un montant forfaitaire équivalent à trois mois de loyer.</a:t>
            </a:r>
          </a:p>
          <a:p>
            <a:pPr algn="just"/>
            <a:endParaRPr lang="fr-CA" sz="500" dirty="0"/>
          </a:p>
          <a:p>
            <a:pPr algn="just"/>
            <a:r>
              <a:rPr lang="fr-CA" sz="2200" dirty="0"/>
              <a:t>L’expropriation débute par l’ouverture d’un dossier au Tribunal administratif du Québec (TAQ) qui a juridiction pour fixer le montant des indemnités si l’expropriant et l’exproprié ne s’entendent pas. </a:t>
            </a:r>
          </a:p>
          <a:p>
            <a:pPr algn="just"/>
            <a:endParaRPr lang="fr-CA" sz="600" dirty="0"/>
          </a:p>
          <a:p>
            <a:pPr algn="just"/>
            <a:r>
              <a:rPr lang="fr-CA" sz="2200" dirty="0"/>
              <a:t>Par ailleurs, la Cour supérieure du Québec est la seule à pouvoir décider si le droit à l’expropriation est fondé ou pas.</a:t>
            </a:r>
          </a:p>
        </p:txBody>
      </p:sp>
    </p:spTree>
    <p:extLst>
      <p:ext uri="{BB962C8B-B14F-4D97-AF65-F5344CB8AC3E}">
        <p14:creationId xmlns:p14="http://schemas.microsoft.com/office/powerpoint/2010/main" val="2167174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7F41AC-08D0-4521-9577-26215701BEC6}"/>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EE33D154-EA0A-48A2-B70B-047913FAE2AE}"/>
              </a:ext>
            </a:extLst>
          </p:cNvPr>
          <p:cNvSpPr>
            <a:spLocks noGrp="1"/>
          </p:cNvSpPr>
          <p:nvPr>
            <p:ph idx="1"/>
          </p:nvPr>
        </p:nvSpPr>
        <p:spPr>
          <a:xfrm>
            <a:off x="337625" y="2015732"/>
            <a:ext cx="11718387" cy="3450613"/>
          </a:xfrm>
        </p:spPr>
        <p:txBody>
          <a:bodyPr>
            <a:normAutofit/>
          </a:bodyPr>
          <a:lstStyle/>
          <a:p>
            <a:pPr marL="0" indent="0" algn="ctr">
              <a:buNone/>
            </a:pPr>
            <a:endParaRPr lang="fr-CA" sz="4000" b="1" dirty="0">
              <a:effectLst>
                <a:outerShdw blurRad="38100" dist="38100" dir="2700000" algn="tl">
                  <a:srgbClr val="000000">
                    <a:alpha val="43137"/>
                  </a:srgbClr>
                </a:outerShdw>
              </a:effectLst>
            </a:endParaRPr>
          </a:p>
          <a:p>
            <a:pPr marL="0" indent="0" algn="ctr">
              <a:buNone/>
            </a:pPr>
            <a:r>
              <a:rPr lang="fr-CA" sz="4000" b="1" dirty="0">
                <a:effectLst>
                  <a:outerShdw blurRad="38100" dist="38100" dir="2700000" algn="tl">
                    <a:srgbClr val="000000">
                      <a:alpha val="43137"/>
                    </a:srgbClr>
                  </a:outerShdw>
                </a:effectLst>
              </a:rPr>
              <a:t>LA LOI SUR LA PROTECTION DU TERRITOIRE ET DES ACTIVITÉS AGRICOLES</a:t>
            </a:r>
          </a:p>
        </p:txBody>
      </p:sp>
    </p:spTree>
    <p:extLst>
      <p:ext uri="{BB962C8B-B14F-4D97-AF65-F5344CB8AC3E}">
        <p14:creationId xmlns:p14="http://schemas.microsoft.com/office/powerpoint/2010/main" val="4156307234"/>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2157</TotalTime>
  <Words>4338</Words>
  <Application>Microsoft Office PowerPoint</Application>
  <PresentationFormat>Grand écran</PresentationFormat>
  <Paragraphs>218</Paragraphs>
  <Slides>45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45</vt:i4>
      </vt:variant>
    </vt:vector>
  </HeadingPairs>
  <TitlesOfParts>
    <vt:vector size="49" baseType="lpstr">
      <vt:lpstr>Arial</vt:lpstr>
      <vt:lpstr>Courier New</vt:lpstr>
      <vt:lpstr>Gill Sans MT</vt:lpstr>
      <vt:lpstr>Galerie</vt:lpstr>
      <vt:lpstr>Les lois statutaires  pertinentes au  droit immobilier</vt:lpstr>
      <vt:lpstr>PLAN DU COURS</vt:lpstr>
      <vt:lpstr>Présentation PowerPoint</vt:lpstr>
      <vt:lpstr>La Loi sur l’expropriation, L.R.Q., chapitre E-24 </vt:lpstr>
      <vt:lpstr>La Loi sur l’expropriation, L.R.Q., chapitre E-24</vt:lpstr>
      <vt:lpstr>La Loi sur l’expropriation, L.R.Q., chapitre E-24</vt:lpstr>
      <vt:lpstr>La Loi sur l’expropriation, L.R.Q., chapitre E-24</vt:lpstr>
      <vt:lpstr>La Loi sur l’expropriation, L.R.Q., chapitre E-24</vt:lpstr>
      <vt:lpstr>Présentation PowerPoint</vt:lpstr>
      <vt:lpstr>La loi sur la protection du territoire et des activités agricoles, L.R.Q., chapitre P-41.1 </vt:lpstr>
      <vt:lpstr>La loi sur la protection du territoire et des activités agricoles, L.R.Q., chapitre P-41.1 </vt:lpstr>
      <vt:lpstr>La loi sur la protection du territoire et des activités agricoles, L.R.Q., chapitre P-41.1 </vt:lpstr>
      <vt:lpstr>La loi sur la protection du territoire et des activités agricoles, L.R.Q., chapitre P-41.1 </vt:lpstr>
      <vt:lpstr>La loi sur la protection du territoire et des activités agricoles, L.R.Q., chapitre P-41.1 </vt:lpstr>
      <vt:lpstr>La loi sur la protection du territoire et des activités agricoles, L.R.Q., chapitre P-41.1 </vt:lpstr>
      <vt:lpstr>La loi sur la protection du territoire et des activités agricoles, L.R.Q., chapitre P-41.1 </vt:lpstr>
      <vt:lpstr>Présentation PowerPoint</vt:lpstr>
      <vt:lpstr>La Loi sur la qualité de l’environnement, L.R.Q., chapitre Q-2</vt:lpstr>
      <vt:lpstr>La Loi sur la qualité de l’environnement, L.R.Q., chapitre Q-2</vt:lpstr>
      <vt:lpstr>La Loi sur la qualité de l’environnement, L.R.Q., chapitre Q-2</vt:lpstr>
      <vt:lpstr>Présentation PowerPoint</vt:lpstr>
      <vt:lpstr>La loi sur le patrimoine culturel, L.R.Q., chapitre P-9.002</vt:lpstr>
      <vt:lpstr>La loi sur le patrimoine culturel, L.R.Q., chapitre P-9.002</vt:lpstr>
      <vt:lpstr>La loi sur le patrimoine culturel, L.R.Q., chapitre P-9.002</vt:lpstr>
      <vt:lpstr>La loi sur le patrimoine culturel, L.R.Q., chapitre P-9.002</vt:lpstr>
      <vt:lpstr>La loi sur le patrimoine culturel, L.R.Q., chapitre P-9.002</vt:lpstr>
      <vt:lpstr>La loi sur le patrimoine culturel, L.R.Q., chapitre P-9.002</vt:lpstr>
      <vt:lpstr>La loi sur le patrimoine culturel, L.R.Q., chapitre P-9.002</vt:lpstr>
      <vt:lpstr>La loi sur le patrimoine culturel, L.R.Q., chapitre P-9.002</vt:lpstr>
      <vt:lpstr>La loi sur le patrimoine culturel, L.R.Q., chapitre P-9.002</vt:lpstr>
      <vt:lpstr>La loi sur le patrimoine culturel, L.R.Q., chapitre P-9.002</vt:lpstr>
      <vt:lpstr>Présentation PowerPoint</vt:lpstr>
      <vt:lpstr>La Loi sur l’aménagement et l’urbanisme, L.R.Q., chapitre A-19.1 </vt:lpstr>
      <vt:lpstr>La Loi sur l’aménagement et l’urbanisme, L.R.Q., chapitre A-19.1 </vt:lpstr>
      <vt:lpstr>La Loi sur l’aménagement et l’urbanisme, L.R.Q., chapitre A-19.1 </vt:lpstr>
      <vt:lpstr>La Loi sur l’aménagement et l’urbanisme, L.R.Q., chapitre A-19.1 </vt:lpstr>
      <vt:lpstr>Présentation PowerPoint</vt:lpstr>
      <vt:lpstr>La Loi concernant les droits sur les mutations immobilières, L.R.Q., chapitre D-15.1</vt:lpstr>
      <vt:lpstr>La Loi concernant les droits sur les mutations immobilières, L.R.Q., chapitre D-15.1</vt:lpstr>
      <vt:lpstr>La Loi concernant les droits sur les mutations immobilières, L.R.Q., chapitre D-15.1</vt:lpstr>
      <vt:lpstr>La Loi concernant les droits sur les mutations immobilières, L.R.Q., chapitre D-15.1</vt:lpstr>
      <vt:lpstr>Présentation PowerPoint</vt:lpstr>
      <vt:lpstr>L’impôt sur le gain en capital </vt:lpstr>
      <vt:lpstr>L’impôt sur le gain en capital</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lois statutaires  pertinentes au  droit immobilier</dc:title>
  <dc:creator>ASMC FASO KANU</dc:creator>
  <cp:lastModifiedBy>Aboubacar Toure</cp:lastModifiedBy>
  <cp:revision>32</cp:revision>
  <dcterms:created xsi:type="dcterms:W3CDTF">2017-12-10T21:39:53Z</dcterms:created>
  <dcterms:modified xsi:type="dcterms:W3CDTF">2020-12-04T16:44:54Z</dcterms:modified>
</cp:coreProperties>
</file>