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9" r:id="rId4"/>
    <p:sldId id="258" r:id="rId5"/>
    <p:sldId id="270" r:id="rId6"/>
    <p:sldId id="259" r:id="rId7"/>
    <p:sldId id="263" r:id="rId8"/>
    <p:sldId id="262" r:id="rId9"/>
    <p:sldId id="261" r:id="rId10"/>
    <p:sldId id="264" r:id="rId11"/>
    <p:sldId id="260" r:id="rId12"/>
    <p:sldId id="267" r:id="rId13"/>
    <p:sldId id="268" r:id="rId14"/>
    <p:sldId id="266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90" r:id="rId33"/>
    <p:sldId id="289" r:id="rId34"/>
    <p:sldId id="288" r:id="rId35"/>
    <p:sldId id="291" r:id="rId36"/>
    <p:sldId id="292" r:id="rId37"/>
    <p:sldId id="293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B562D3-3DA8-494C-84B8-F4C8CABC8C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</a:t>
            </a:r>
            <a:b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IMMOBILIER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E0A9510-C39C-4E4E-973B-0A12F7FC93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3106" y="3949148"/>
            <a:ext cx="8561746" cy="559677"/>
          </a:xfrm>
        </p:spPr>
        <p:txBody>
          <a:bodyPr>
            <a:normAutofit/>
          </a:bodyPr>
          <a:lstStyle/>
          <a:p>
            <a:pPr algn="r"/>
            <a:r>
              <a:rPr lang="fr-CA" sz="1600" dirty="0"/>
              <a:t>ENSEIGNANT: ABOUBACAR TOURÉ</a:t>
            </a:r>
          </a:p>
        </p:txBody>
      </p:sp>
    </p:spTree>
    <p:extLst>
      <p:ext uri="{BB962C8B-B14F-4D97-AF65-F5344CB8AC3E}">
        <p14:creationId xmlns:p14="http://schemas.microsoft.com/office/powerpoint/2010/main" val="1858705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DROITS ET OBLIGATIONS DÉCOULANT DU BAIL EN GÉNÉRAL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92" y="1948070"/>
            <a:ext cx="11661912" cy="4214191"/>
          </a:xfrm>
        </p:spPr>
        <p:txBody>
          <a:bodyPr>
            <a:normAutofit lnSpcReduction="10000"/>
          </a:bodyPr>
          <a:lstStyle/>
          <a:p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La fin du bail</a:t>
            </a:r>
          </a:p>
          <a:p>
            <a:pPr>
              <a:lnSpc>
                <a:spcPct val="200000"/>
              </a:lnSpc>
            </a:pPr>
            <a:r>
              <a:rPr lang="fr-CA" dirty="0"/>
              <a:t>Article 1891 C.c.Q. – À la fin du bail, le locataire doit enlever les ouvrages, constructions et plantations qu’il a faits pendant la durée de son bail…</a:t>
            </a:r>
          </a:p>
          <a:p>
            <a:r>
              <a:rPr lang="fr-CA" dirty="0"/>
              <a:t>Article 1886 C.c.Q. – La vente de l’immeuble par le locateur à un tiers ne met pas fin au bail déjà signé avant celle-ci…</a:t>
            </a:r>
          </a:p>
          <a:p>
            <a:pPr>
              <a:lnSpc>
                <a:spcPct val="200000"/>
              </a:lnSpc>
            </a:pPr>
            <a:r>
              <a:rPr lang="fr-CA" dirty="0"/>
              <a:t>Article 1887 C.c.Q. – Les cas où le nouveau propriétaire peut résilier le bail.</a:t>
            </a:r>
          </a:p>
          <a:p>
            <a:pPr>
              <a:lnSpc>
                <a:spcPct val="110000"/>
              </a:lnSpc>
            </a:pPr>
            <a:r>
              <a:rPr lang="fr-CA" dirty="0"/>
              <a:t>Article 1888C.c.Q. – L’expropriation du bien loué met fin au bail à compter de la date laquelle l’expropriant peut possession du bien…</a:t>
            </a:r>
          </a:p>
        </p:txBody>
      </p:sp>
    </p:spTree>
    <p:extLst>
      <p:ext uri="{BB962C8B-B14F-4D97-AF65-F5344CB8AC3E}">
        <p14:creationId xmlns:p14="http://schemas.microsoft.com/office/powerpoint/2010/main" val="2875937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DROITS ET OBLIGATIONS DÉCOULANT DU BAIL EN GÉNÉRAL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70" y="2015732"/>
            <a:ext cx="11304104" cy="4133277"/>
          </a:xfrm>
        </p:spPr>
        <p:txBody>
          <a:bodyPr/>
          <a:lstStyle/>
          <a:p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Les recours du locataire et du locateur</a:t>
            </a:r>
          </a:p>
          <a:p>
            <a:r>
              <a:rPr lang="fr-CA" dirty="0"/>
              <a:t>L’article 1863 C.c.Q. énonce les différents recours réservés aux parties à un bail si l’une ou l’autre d’entre elles n’exécutent pas ses obligations.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CA" b="1" dirty="0"/>
              <a:t>Exécution forcée </a:t>
            </a:r>
          </a:p>
          <a:p>
            <a:r>
              <a:rPr lang="fr-CA" dirty="0"/>
              <a:t>Par exemple, un propriétaire qui ne fait pas les réparations majeures au bien peut faire l’objet d’une ordonnance judiciaire l’intimant de les effectuer.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CA" b="1" dirty="0"/>
              <a:t>Résiliation du bail </a:t>
            </a:r>
          </a:p>
          <a:p>
            <a:r>
              <a:rPr lang="fr-CA" dirty="0"/>
              <a:t>Un propriétaire peut demander au tribunal de prononcer la résiliation du bail si le locataire ne paie pas son loyer. Ainsi, le bail cessera d’exister pour l’avenir. </a:t>
            </a:r>
          </a:p>
        </p:txBody>
      </p:sp>
    </p:spTree>
    <p:extLst>
      <p:ext uri="{BB962C8B-B14F-4D97-AF65-F5344CB8AC3E}">
        <p14:creationId xmlns:p14="http://schemas.microsoft.com/office/powerpoint/2010/main" val="638662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DROITS ET OBLIGATIONS DÉCOULANT DU BAIL EN GÉNÉRAL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357" y="2015732"/>
            <a:ext cx="11145077" cy="4133277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Les recours du locataire et du locateur</a:t>
            </a:r>
          </a:p>
          <a:p>
            <a:pPr marL="457200" lvl="1" indent="0">
              <a:buNone/>
            </a:pPr>
            <a:endParaRPr lang="fr-CA" b="1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CA" b="1" dirty="0"/>
              <a:t>Dommages-intérêts </a:t>
            </a:r>
          </a:p>
          <a:p>
            <a:pPr algn="just"/>
            <a:r>
              <a:rPr lang="fr-CA" dirty="0"/>
              <a:t>Si un locataire est troublé dans sa jouissance des lieux par d’autres locataires, il pourrait réclamer du locateur des dommages-intérêts en compensation du préjudice qui lui a été causé.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CA" b="1" dirty="0"/>
              <a:t>Diminution de loyer</a:t>
            </a:r>
          </a:p>
          <a:p>
            <a:pPr algn="just"/>
            <a:r>
              <a:rPr lang="fr-CA" dirty="0"/>
              <a:t> Un locataire dont la jouissance des lieux est partiellement et temporairement troublée ou diminuée par des travaux effectués par le locateur pourrait exiger une diminution de loyer pour compenser ces inconvénients.</a:t>
            </a:r>
          </a:p>
        </p:txBody>
      </p:sp>
    </p:spTree>
    <p:extLst>
      <p:ext uri="{BB962C8B-B14F-4D97-AF65-F5344CB8AC3E}">
        <p14:creationId xmlns:p14="http://schemas.microsoft.com/office/powerpoint/2010/main" val="4259933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9B6E30-55C1-455F-8D85-8DF799905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8F54D7-CA28-4A2D-B226-8FC42D7090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461" y="2015732"/>
            <a:ext cx="9769393" cy="34506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CA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fr-CA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RÉSIDENTIEL</a:t>
            </a:r>
          </a:p>
        </p:txBody>
      </p:sp>
    </p:spTree>
    <p:extLst>
      <p:ext uri="{BB962C8B-B14F-4D97-AF65-F5344CB8AC3E}">
        <p14:creationId xmlns:p14="http://schemas.microsoft.com/office/powerpoint/2010/main" val="3101627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20"/>
            <a:ext cx="9520158" cy="798994"/>
          </a:xfrm>
        </p:spPr>
        <p:txBody>
          <a:bodyPr>
            <a:normAutofit/>
          </a:bodyPr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RÉSIDENTIEL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2015732"/>
            <a:ext cx="11251096" cy="41465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dirty="0"/>
              <a:t>1. </a:t>
            </a:r>
            <a:r>
              <a:rPr lang="fr-CA" b="1" dirty="0"/>
              <a:t>Le domaine d’application </a:t>
            </a:r>
          </a:p>
          <a:p>
            <a:pPr algn="just"/>
            <a:r>
              <a:rPr lang="fr-CA" dirty="0"/>
              <a:t>L’article 1892 C.c.Q. précise le domaine d’application du bail de logement:</a:t>
            </a:r>
          </a:p>
          <a:p>
            <a:pPr algn="just"/>
            <a:r>
              <a:rPr lang="fr-CA" dirty="0"/>
              <a:t>« Sont assimilés à un bail de logement: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CA" dirty="0"/>
              <a:t>le bail d'une chambre,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CA" dirty="0"/>
              <a:t>celui d'une maison mobile placée sur un châssis, qu'elle ait ou non une fondation permanente,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CA" dirty="0"/>
              <a:t>et celui d'un terrain destiné à recevoir une maison mobile. </a:t>
            </a:r>
          </a:p>
          <a:p>
            <a:pPr algn="just"/>
            <a:r>
              <a:rPr lang="fr-CA" dirty="0"/>
              <a:t>Les dispositions de la présente section régissent également les baux relatifs aux services, accessoires et dépendances du logement, de la chambre, de la maison mobile ou du terrain. </a:t>
            </a:r>
          </a:p>
        </p:txBody>
      </p:sp>
    </p:spTree>
    <p:extLst>
      <p:ext uri="{BB962C8B-B14F-4D97-AF65-F5344CB8AC3E}">
        <p14:creationId xmlns:p14="http://schemas.microsoft.com/office/powerpoint/2010/main" val="2527573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745985"/>
          </a:xfrm>
        </p:spPr>
        <p:txBody>
          <a:bodyPr>
            <a:normAutofit/>
          </a:bodyPr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RÉSIDENTIEL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6" y="1749287"/>
            <a:ext cx="11555895" cy="459850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CA" sz="2600" b="1" dirty="0"/>
              <a:t>1. Le domaine d’application</a:t>
            </a:r>
            <a:r>
              <a:rPr lang="fr-CA" b="1" dirty="0"/>
              <a:t> </a:t>
            </a:r>
          </a:p>
          <a:p>
            <a:pPr algn="just"/>
            <a:r>
              <a:rPr lang="fr-CA" sz="2400" dirty="0"/>
              <a:t>Cependant, ces dispositions ne s'appliquent pas aux baux suivants : </a:t>
            </a:r>
          </a:p>
          <a:p>
            <a:pPr marL="0" indent="0" algn="just">
              <a:buNone/>
            </a:pPr>
            <a:r>
              <a:rPr lang="fr-CA" sz="2400" dirty="0"/>
              <a:t>	</a:t>
            </a:r>
            <a:r>
              <a:rPr lang="fr-CA" sz="2200" dirty="0"/>
              <a:t>1° Le bail d'un logement loué à des fins de villégiature; </a:t>
            </a:r>
          </a:p>
          <a:p>
            <a:pPr marL="0" indent="0" algn="just">
              <a:buNone/>
            </a:pPr>
            <a:r>
              <a:rPr lang="fr-CA" sz="2200" dirty="0"/>
              <a:t>	2° Le bail d'un logement dont plus du 1/3 de la superficie totale est utilisée à un autre usage 	que 	l'habitation; </a:t>
            </a:r>
          </a:p>
          <a:p>
            <a:pPr marL="0" indent="0" algn="just">
              <a:buNone/>
            </a:pPr>
            <a:r>
              <a:rPr lang="fr-CA" sz="2200" dirty="0"/>
              <a:t>	3° Le bail d'une chambre située dans un établissement hôtelier;</a:t>
            </a:r>
          </a:p>
          <a:p>
            <a:pPr marL="0" indent="0" algn="just">
              <a:buNone/>
            </a:pPr>
            <a:r>
              <a:rPr lang="fr-CA" sz="2200" dirty="0"/>
              <a:t>	4° Le bail d'une chambre située dans la résidence principale du locateur, lorsque deux 	chambres au maximum y sont louées ou offertes en location et que la chambre ne possède ni 	sortie distincte donnant sur l'extérieur ni installations sanitaires indépendantes de celles 	utilisées par le locateur;</a:t>
            </a:r>
          </a:p>
          <a:p>
            <a:pPr marL="0" indent="0" algn="just">
              <a:buNone/>
            </a:pPr>
            <a:r>
              <a:rPr lang="fr-CA" sz="2200" dirty="0"/>
              <a:t>	5° Le bail d'une chambre située dans un établissement de santé et de services sociaux, sauf en 	application de l'article 1974. »</a:t>
            </a:r>
          </a:p>
        </p:txBody>
      </p:sp>
    </p:spTree>
    <p:extLst>
      <p:ext uri="{BB962C8B-B14F-4D97-AF65-F5344CB8AC3E}">
        <p14:creationId xmlns:p14="http://schemas.microsoft.com/office/powerpoint/2010/main" val="605405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745985"/>
          </a:xfrm>
        </p:spPr>
        <p:txBody>
          <a:bodyPr>
            <a:normAutofit/>
          </a:bodyPr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RÉSIDENTIEL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6" y="1749287"/>
            <a:ext cx="11555895" cy="459850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fr-CA" sz="2600" b="1" dirty="0"/>
              <a:t>Le domaine d’application</a:t>
            </a:r>
            <a:r>
              <a:rPr lang="fr-CA" b="1" dirty="0"/>
              <a:t> </a:t>
            </a:r>
          </a:p>
          <a:p>
            <a:pPr marL="457200" indent="-457200" algn="just">
              <a:buAutoNum type="arabicPeriod"/>
            </a:pPr>
            <a:endParaRPr lang="fr-CA" sz="400" b="1" dirty="0"/>
          </a:p>
          <a:p>
            <a:pPr algn="just"/>
            <a:r>
              <a:rPr lang="fr-CA" sz="2400" dirty="0"/>
              <a:t>Le bail de logement s’étend donc aux services, accessoires et dépendances du logement par exemple, à la piscine. </a:t>
            </a:r>
          </a:p>
          <a:p>
            <a:pPr algn="just"/>
            <a:endParaRPr lang="fr-CA" dirty="0"/>
          </a:p>
          <a:p>
            <a:pPr algn="just"/>
            <a:r>
              <a:rPr lang="fr-CA" sz="2400" dirty="0"/>
              <a:t>Il est important de bien noter les exceptions à l’application des règles du bail de logement résidentiel : chambres d’hôtel, logement à des fins de villégiature (chalet), etc.</a:t>
            </a:r>
          </a:p>
        </p:txBody>
      </p:sp>
    </p:spTree>
    <p:extLst>
      <p:ext uri="{BB962C8B-B14F-4D97-AF65-F5344CB8AC3E}">
        <p14:creationId xmlns:p14="http://schemas.microsoft.com/office/powerpoint/2010/main" val="2442845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745985"/>
          </a:xfrm>
        </p:spPr>
        <p:txBody>
          <a:bodyPr>
            <a:normAutofit/>
          </a:bodyPr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RÉSIDENTIEL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6" y="1749288"/>
            <a:ext cx="11555895" cy="4304194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endParaRPr lang="fr-CA" sz="400" b="1" dirty="0"/>
          </a:p>
          <a:p>
            <a:pPr marL="0" indent="0">
              <a:buNone/>
            </a:pPr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 bail et le paiement du loyer</a:t>
            </a:r>
          </a:p>
          <a:p>
            <a:endParaRPr lang="fr-CA" sz="1000" dirty="0"/>
          </a:p>
          <a:p>
            <a:pPr algn="just"/>
            <a:r>
              <a:rPr lang="fr-CA" sz="2400" dirty="0"/>
              <a:t>Le tribunal administratif du logement (le TAL) est l’autorité judiciaire qui entend en exclusivité les causes impliquant un locateur et un locataire dans le cadre d’un bail résidentiel. </a:t>
            </a:r>
          </a:p>
          <a:p>
            <a:pPr algn="just"/>
            <a:endParaRPr lang="fr-CA" sz="700" dirty="0"/>
          </a:p>
          <a:p>
            <a:pPr algn="just"/>
            <a:r>
              <a:rPr lang="fr-CA" sz="2400" dirty="0"/>
              <a:t>En d’autres mots, seul ce tribunal administratif, sauf de rares exceptions, peut être saisi des litiges entre locateur et locataire résidentiel.</a:t>
            </a:r>
          </a:p>
          <a:p>
            <a:pPr algn="just"/>
            <a:endParaRPr lang="fr-CA" sz="700" dirty="0"/>
          </a:p>
          <a:p>
            <a:pPr algn="just"/>
            <a:r>
              <a:rPr lang="fr-CA" sz="2400" dirty="0"/>
              <a:t> Il entend les parties qui peuvent alors utiliser tout moyen de preuve légale, tels des témoins, et rend ensuite un jugement écrit et motivé.</a:t>
            </a:r>
          </a:p>
          <a:p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30929054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745985"/>
          </a:xfrm>
        </p:spPr>
        <p:txBody>
          <a:bodyPr>
            <a:normAutofit/>
          </a:bodyPr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RÉSIDENTIEL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6" y="1749288"/>
            <a:ext cx="11555895" cy="4304194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AutoNum type="arabicPeriod"/>
            </a:pPr>
            <a:endParaRPr lang="fr-CA" sz="400" b="1" dirty="0"/>
          </a:p>
          <a:p>
            <a:pPr marL="0" indent="0">
              <a:buNone/>
            </a:pPr>
            <a:r>
              <a:rPr lang="fr-C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 bail et le paiement du loyer</a:t>
            </a:r>
          </a:p>
          <a:p>
            <a:endParaRPr lang="fr-CA" sz="100" dirty="0"/>
          </a:p>
          <a:p>
            <a:pPr algn="just"/>
            <a:r>
              <a:rPr lang="fr-CA" sz="2400" dirty="0"/>
              <a:t>Afin de faciliter les relations entre un locateur et un locataire, le TAL a rédigé et édité un bail type qui contient l’ensemble des dispositions obligatoires qui s’appliquent à un bail résidentiel. </a:t>
            </a:r>
          </a:p>
          <a:p>
            <a:pPr algn="just"/>
            <a:r>
              <a:rPr lang="fr-CA" sz="2400" dirty="0"/>
              <a:t>L’utilisation de ce document n’est pas obligatoire, mais fortement à conseiller.</a:t>
            </a:r>
          </a:p>
          <a:p>
            <a:pPr algn="just"/>
            <a:r>
              <a:rPr lang="fr-CA" sz="2400" dirty="0"/>
              <a:t> La loi n’impose pas un bail écrit. </a:t>
            </a:r>
          </a:p>
          <a:p>
            <a:pPr algn="just"/>
            <a:r>
              <a:rPr lang="fr-CA" sz="2400" dirty="0"/>
              <a:t>Il peut être verbal, mais la preuve de son existence et surtout de ses modalités est plus difficile à faire devant les tribunaux. </a:t>
            </a:r>
          </a:p>
          <a:p>
            <a:pPr algn="just"/>
            <a:r>
              <a:rPr lang="fr-CA" sz="2400" dirty="0"/>
              <a:t>S’il y a des règlements affectant l’immeuble et les services qui y sont offerts (piscine, sauna, etc.), une copie de ceux-ci doit être remise au locataire à la signature du bail. </a:t>
            </a:r>
          </a:p>
        </p:txBody>
      </p:sp>
    </p:spTree>
    <p:extLst>
      <p:ext uri="{BB962C8B-B14F-4D97-AF65-F5344CB8AC3E}">
        <p14:creationId xmlns:p14="http://schemas.microsoft.com/office/powerpoint/2010/main" val="19817926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745985"/>
          </a:xfrm>
        </p:spPr>
        <p:txBody>
          <a:bodyPr>
            <a:normAutofit/>
          </a:bodyPr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RÉSIDENTIEL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6" y="1749288"/>
            <a:ext cx="11555895" cy="4304194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AutoNum type="arabicPeriod"/>
            </a:pPr>
            <a:endParaRPr lang="fr-CA" sz="400" b="1" dirty="0"/>
          </a:p>
          <a:p>
            <a:pPr marL="0" indent="0">
              <a:buNone/>
            </a:pPr>
            <a:r>
              <a:rPr lang="fr-C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 bail et le paiement du loyer</a:t>
            </a:r>
          </a:p>
          <a:p>
            <a:endParaRPr lang="fr-CA" sz="100" dirty="0"/>
          </a:p>
          <a:p>
            <a:pPr algn="just"/>
            <a:r>
              <a:rPr lang="fr-CA" sz="2400" dirty="0"/>
              <a:t>L’article 1899 C.c.Q. interdit au locateur toute discrimination envers une femme enceinte ou en raison du nombre d’enfants. </a:t>
            </a:r>
          </a:p>
          <a:p>
            <a:pPr algn="just"/>
            <a:endParaRPr lang="fr-CA" sz="100" dirty="0"/>
          </a:p>
          <a:p>
            <a:pPr algn="just"/>
            <a:r>
              <a:rPr lang="fr-CA" sz="2400" dirty="0"/>
              <a:t>Aussi, la Charte québécoise des droits s’applique et le locateur ne pourrait pas, de toute façon, user de discrimination envers un locataire.</a:t>
            </a:r>
          </a:p>
          <a:p>
            <a:pPr algn="just"/>
            <a:endParaRPr lang="fr-CA" sz="100" dirty="0"/>
          </a:p>
          <a:p>
            <a:pPr algn="just"/>
            <a:r>
              <a:rPr lang="fr-CA" sz="2400" dirty="0"/>
              <a:t>L’article 1900(2) C.c.Q. vise la clause modifiant le droit du locataire en raison de l’augmentation du nombre d’enfants.</a:t>
            </a:r>
          </a:p>
          <a:p>
            <a:pPr algn="just"/>
            <a:endParaRPr lang="fr-CA" sz="100" dirty="0"/>
          </a:p>
          <a:p>
            <a:pPr algn="just"/>
            <a:r>
              <a:rPr lang="fr-CA" sz="2400" dirty="0"/>
              <a:t>l’article 1902 C.c.Q. interdit au locateur ou à toute autre personne, l’usage de harcèlement envers son locataire.</a:t>
            </a:r>
          </a:p>
        </p:txBody>
      </p:sp>
    </p:spTree>
    <p:extLst>
      <p:ext uri="{BB962C8B-B14F-4D97-AF65-F5344CB8AC3E}">
        <p14:creationId xmlns:p14="http://schemas.microsoft.com/office/powerpoint/2010/main" val="509313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AB2164-0D7C-495F-9A4E-39DD30896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20"/>
            <a:ext cx="9520158" cy="825498"/>
          </a:xfrm>
        </p:spPr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DE COURS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533EAA-D2F2-4DF2-87F9-773A27582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8713" y="1895062"/>
            <a:ext cx="9756141" cy="4158418"/>
          </a:xfrm>
        </p:spPr>
        <p:txBody>
          <a:bodyPr/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CA" sz="2800" dirty="0"/>
              <a:t>Le contrat de location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CA" sz="2800" dirty="0"/>
              <a:t>Les droits et obligations découlant du bail en général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CA" sz="2800" dirty="0"/>
              <a:t>Le bail résidentiel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CA" sz="2800" dirty="0"/>
              <a:t>Le bail commercial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5264248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745985"/>
          </a:xfrm>
        </p:spPr>
        <p:txBody>
          <a:bodyPr>
            <a:normAutofit/>
          </a:bodyPr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RÉSIDENTIEL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6" y="1749287"/>
            <a:ext cx="11555895" cy="4452729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AutoNum type="arabicPeriod"/>
            </a:pPr>
            <a:endParaRPr lang="fr-CA" sz="400" b="1" dirty="0"/>
          </a:p>
          <a:p>
            <a:pPr marL="0" indent="0">
              <a:buNone/>
            </a:pPr>
            <a:r>
              <a:rPr lang="fr-C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 bail et le paiement du loyer</a:t>
            </a:r>
          </a:p>
          <a:p>
            <a:endParaRPr lang="fr-CA" sz="100" dirty="0"/>
          </a:p>
          <a:p>
            <a:pPr algn="just"/>
            <a:r>
              <a:rPr lang="fr-CA" sz="2400" dirty="0"/>
              <a:t>Le loyer est fixé dans le bail qui doit aussi contenir un avis indiquant le loyer le plus bas payé au cours des douze mois précédant le début du bail. </a:t>
            </a:r>
          </a:p>
          <a:p>
            <a:pPr algn="just"/>
            <a:endParaRPr lang="fr-CA" sz="100" dirty="0"/>
          </a:p>
          <a:p>
            <a:pPr algn="just"/>
            <a:r>
              <a:rPr lang="fr-CA" sz="2400" dirty="0"/>
              <a:t>Le locateur ne peut pas intenter des poursuites devant le tribunal administratif du logement en réclamation de loyer et/ou en résiliation de bail avant que 21 jours de retard du paiement du loyer par le locataire ne se soient écoulés. </a:t>
            </a:r>
          </a:p>
          <a:p>
            <a:pPr algn="just"/>
            <a:endParaRPr lang="fr-CA" sz="100" dirty="0"/>
          </a:p>
          <a:p>
            <a:pPr algn="just"/>
            <a:r>
              <a:rPr lang="fr-CA" sz="2400" dirty="0"/>
              <a:t>Le locataire peut, sauf exception, éviter la résiliation en payant au locateur la somme due en capital, intérêts et frais avant que le jugement ne soit rendu (article 1971 C.c.Q.)</a:t>
            </a:r>
          </a:p>
          <a:p>
            <a:pPr algn="just"/>
            <a:endParaRPr lang="fr-CA" sz="100" dirty="0"/>
          </a:p>
          <a:p>
            <a:pPr algn="just"/>
            <a:r>
              <a:rPr lang="fr-CA" sz="2400" dirty="0"/>
              <a:t>Le locateur ne peut exiger de son locataire des paiements anticipés du loyer ou même des chèques postdatés.</a:t>
            </a:r>
          </a:p>
        </p:txBody>
      </p:sp>
    </p:spTree>
    <p:extLst>
      <p:ext uri="{BB962C8B-B14F-4D97-AF65-F5344CB8AC3E}">
        <p14:creationId xmlns:p14="http://schemas.microsoft.com/office/powerpoint/2010/main" val="35745288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745985"/>
          </a:xfrm>
        </p:spPr>
        <p:txBody>
          <a:bodyPr>
            <a:normAutofit/>
          </a:bodyPr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RÉSIDENTIEL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6" y="1749287"/>
            <a:ext cx="11555895" cy="4452729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endParaRPr lang="fr-CA" sz="400" b="1" dirty="0"/>
          </a:p>
          <a:p>
            <a:pPr marL="514350" indent="-514350">
              <a:buAutoNum type="arabicPeriod" startAt="3"/>
            </a:pPr>
            <a:r>
              <a:rPr lang="fr-C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État du logement </a:t>
            </a:r>
          </a:p>
          <a:p>
            <a:pPr marL="0" indent="0">
              <a:buNone/>
            </a:pPr>
            <a:endParaRPr lang="fr-CA" sz="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fr-CA" sz="2400" dirty="0"/>
              <a:t>Le locataire doit remettre au locateur le bien en bon état et libre de réparations de toute espèce (article 1854(1) C.c.Q.) </a:t>
            </a:r>
          </a:p>
          <a:p>
            <a:pPr algn="just"/>
            <a:endParaRPr lang="fr-CA" dirty="0"/>
          </a:p>
          <a:p>
            <a:pPr algn="just"/>
            <a:r>
              <a:rPr lang="fr-CA" sz="2400" dirty="0"/>
              <a:t>Par ailleurs, les articles 1910 à 1921 du C.c.Q. précisent les obligations du locateur et du locataire dans le cadre d’un bail résidentiel. (lire les pages 217-218 du manuel du droit immobilier)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548458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745985"/>
          </a:xfrm>
        </p:spPr>
        <p:txBody>
          <a:bodyPr>
            <a:normAutofit/>
          </a:bodyPr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RÉSIDENTIEL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6" y="1749287"/>
            <a:ext cx="11555895" cy="44527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CA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Réparations au logement </a:t>
            </a:r>
          </a:p>
          <a:p>
            <a:pPr marL="0" indent="0">
              <a:buNone/>
            </a:pPr>
            <a:endParaRPr lang="fr-CA" sz="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fr-CA" sz="2400" dirty="0"/>
              <a:t>Le locateur est responsable des réparations majeures et le locataire assume la responsabilité de celles qui sont mineures. </a:t>
            </a:r>
          </a:p>
          <a:p>
            <a:pPr algn="just"/>
            <a:endParaRPr lang="fr-CA" sz="800" dirty="0"/>
          </a:p>
          <a:p>
            <a:pPr algn="just"/>
            <a:r>
              <a:rPr lang="fr-CA" sz="2400" dirty="0"/>
              <a:t>Les articles 1922,1923 et 1924 C.c.Q. imposent au locateur de remettre un avis écrit de </a:t>
            </a:r>
            <a:r>
              <a:rPr lang="fr-CA" sz="2400" dirty="0">
                <a:solidFill>
                  <a:srgbClr val="FF0000"/>
                </a:solidFill>
              </a:rPr>
              <a:t>dix jours </a:t>
            </a:r>
            <a:r>
              <a:rPr lang="fr-CA" sz="2400" dirty="0"/>
              <a:t>à son locataire avant de procéder aux réparations majeures non urgentes en plus de lui verser une indemnité payable à la date d’évacuation, le cas échéant. </a:t>
            </a:r>
          </a:p>
          <a:p>
            <a:pPr algn="just"/>
            <a:endParaRPr lang="fr-CA" sz="300" dirty="0"/>
          </a:p>
          <a:p>
            <a:pPr algn="just"/>
            <a:r>
              <a:rPr lang="fr-CA" sz="2400" dirty="0"/>
              <a:t>Lorsque les réparations sont urgentes, ce sont les dispositions des articles 1868 et 1869 C.c.Q. qui s’appliquent.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922395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745985"/>
          </a:xfrm>
        </p:spPr>
        <p:txBody>
          <a:bodyPr>
            <a:normAutofit/>
          </a:bodyPr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RÉSIDENTIEL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6" y="1749287"/>
            <a:ext cx="11555895" cy="44527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Réparations au logement </a:t>
            </a:r>
          </a:p>
          <a:p>
            <a:pPr marL="0" indent="0">
              <a:buNone/>
            </a:pPr>
            <a:endParaRPr lang="fr-CA" sz="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fr-CA" sz="2400" dirty="0"/>
              <a:t>Un locataire ne peut effectuer lui-même ou faire effectuer les réparations non urgentes. </a:t>
            </a:r>
          </a:p>
          <a:p>
            <a:pPr algn="just"/>
            <a:endParaRPr lang="fr-CA" sz="1050" dirty="0"/>
          </a:p>
          <a:p>
            <a:pPr algn="just"/>
            <a:r>
              <a:rPr lang="fr-CA" sz="2400" dirty="0"/>
              <a:t>Si le locateur ne les fait pas, il doit s’adresser au tribunal (TAL) pour obtenir de celui-ci une ordonnance enjoignant le locateur de les effectuer (article1867 C.c.Q.)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9248475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745985"/>
          </a:xfrm>
        </p:spPr>
        <p:txBody>
          <a:bodyPr>
            <a:normAutofit/>
          </a:bodyPr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RÉSIDENTIEL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6" y="1749287"/>
            <a:ext cx="11555895" cy="44527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C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L’accès et la visite du logement</a:t>
            </a:r>
          </a:p>
          <a:p>
            <a:pPr algn="just"/>
            <a:r>
              <a:rPr lang="fr-CA" sz="2400" dirty="0"/>
              <a:t> Les articles 1930 à 1935 C.c.Q. s’appliquent</a:t>
            </a:r>
            <a:r>
              <a:rPr lang="fr-CA" sz="2800" dirty="0"/>
              <a:t>. </a:t>
            </a:r>
          </a:p>
          <a:p>
            <a:pPr algn="just"/>
            <a:r>
              <a:rPr lang="fr-CA" sz="2400" dirty="0"/>
              <a:t>En résumé, le locataire dont le bail n’est pas reconduit ou résilié doit permettre la visite du logement. </a:t>
            </a:r>
          </a:p>
          <a:p>
            <a:pPr algn="just"/>
            <a:r>
              <a:rPr lang="fr-CA" sz="2400" dirty="0"/>
              <a:t>Il en est ainsi si le locateur veut vérifier l’état des lieux ou donner accès à un éventuel acquéreur. </a:t>
            </a:r>
          </a:p>
          <a:p>
            <a:pPr algn="just"/>
            <a:r>
              <a:rPr lang="fr-CA" sz="2400" dirty="0"/>
              <a:t>Le locateur doit donner au locataire un préavis de 24 heures et la visite, règle générale, doit se faire entre 9 heures et 21 heures. </a:t>
            </a:r>
          </a:p>
          <a:p>
            <a:pPr algn="just"/>
            <a:r>
              <a:rPr lang="fr-CA" sz="2400" dirty="0"/>
              <a:t>S’il s’agit de travaux, ils doivent se faire </a:t>
            </a:r>
            <a:r>
              <a:rPr lang="fr-CA" sz="2400"/>
              <a:t>entre 7 </a:t>
            </a:r>
            <a:r>
              <a:rPr lang="fr-CA" sz="2400" dirty="0"/>
              <a:t>heures et 19 heures.</a:t>
            </a:r>
          </a:p>
        </p:txBody>
      </p:sp>
    </p:spTree>
    <p:extLst>
      <p:ext uri="{BB962C8B-B14F-4D97-AF65-F5344CB8AC3E}">
        <p14:creationId xmlns:p14="http://schemas.microsoft.com/office/powerpoint/2010/main" val="30734357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745985"/>
          </a:xfrm>
        </p:spPr>
        <p:txBody>
          <a:bodyPr>
            <a:normAutofit/>
          </a:bodyPr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RÉSIDENTIEL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6" y="1749287"/>
            <a:ext cx="11555895" cy="445272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C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Le droit au maintien des lieux </a:t>
            </a:r>
          </a:p>
          <a:p>
            <a:pPr algn="just"/>
            <a:r>
              <a:rPr lang="fr-CA" sz="2400" dirty="0"/>
              <a:t>Un locataire qui respecte ses obligations ne peut être évincé de son logement. Il bénéficie du droit au maintien dans les lieux. </a:t>
            </a:r>
          </a:p>
          <a:p>
            <a:pPr algn="just"/>
            <a:endParaRPr lang="fr-CA" sz="500" dirty="0"/>
          </a:p>
          <a:p>
            <a:pPr algn="just"/>
            <a:r>
              <a:rPr lang="fr-CA" sz="2400" dirty="0"/>
              <a:t>Ainsi, si l’immeuble où est situé le logement est vendu, le bail demeurera en vigueur et le nouveau propriétaire devra le respecter (article1937 C.c.Q.) </a:t>
            </a:r>
          </a:p>
          <a:p>
            <a:pPr algn="just"/>
            <a:endParaRPr lang="fr-CA" sz="700" dirty="0"/>
          </a:p>
          <a:p>
            <a:pPr algn="just"/>
            <a:r>
              <a:rPr lang="fr-CA" sz="2200" dirty="0"/>
              <a:t>L’article 1938 C.c.Q. prévoit clairement les cas où le locataire qui cesse l’occupation de son logement soit parce qu’il quitte ou décède, mais qu’un proche continue de l’habiter.</a:t>
            </a:r>
          </a:p>
          <a:p>
            <a:pPr algn="just"/>
            <a:endParaRPr lang="fr-CA" sz="100" dirty="0"/>
          </a:p>
          <a:p>
            <a:pPr algn="just"/>
            <a:r>
              <a:rPr lang="fr-CA" sz="2400" dirty="0"/>
              <a:t>Les articles 1957 et 1958 C.c.Q. portent sur la reprise du logement par le locateur et le droit au maintien du locataire.</a:t>
            </a:r>
            <a:endParaRPr lang="fr-CA" sz="2200" dirty="0"/>
          </a:p>
        </p:txBody>
      </p:sp>
    </p:spTree>
    <p:extLst>
      <p:ext uri="{BB962C8B-B14F-4D97-AF65-F5344CB8AC3E}">
        <p14:creationId xmlns:p14="http://schemas.microsoft.com/office/powerpoint/2010/main" val="19681324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745985"/>
          </a:xfrm>
        </p:spPr>
        <p:txBody>
          <a:bodyPr>
            <a:normAutofit/>
          </a:bodyPr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RÉSIDENTIEL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6" y="1749287"/>
            <a:ext cx="11555895" cy="44527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Le droit au maintien des lieux </a:t>
            </a:r>
          </a:p>
          <a:p>
            <a:pPr algn="just"/>
            <a:r>
              <a:rPr lang="fr-CA" sz="2400" dirty="0"/>
              <a:t>les articles 1959 à 1967 C.c.Q. précisent les modalités que doivent respecter les parties dans les cas de reprise ou d’éviction du logement par le locateur. </a:t>
            </a:r>
          </a:p>
          <a:p>
            <a:pPr algn="just"/>
            <a:endParaRPr lang="fr-CA" sz="1050" dirty="0"/>
          </a:p>
          <a:p>
            <a:pPr algn="just"/>
            <a:r>
              <a:rPr lang="fr-CA" sz="2400" dirty="0"/>
              <a:t>Ainsi, si le bail est à durée déterminée de plus de six mois, le locateur doit donner un avis à cet effet au locataire dans les </a:t>
            </a:r>
            <a:r>
              <a:rPr lang="fr-CA" sz="2400" dirty="0">
                <a:solidFill>
                  <a:srgbClr val="FF0000"/>
                </a:solidFill>
              </a:rPr>
              <a:t>six mois </a:t>
            </a:r>
            <a:r>
              <a:rPr lang="fr-CA" sz="2400" dirty="0"/>
              <a:t>avant la fin du bail. </a:t>
            </a:r>
          </a:p>
          <a:p>
            <a:pPr algn="just"/>
            <a:endParaRPr lang="fr-CA" sz="1000" dirty="0"/>
          </a:p>
          <a:p>
            <a:pPr algn="just"/>
            <a:r>
              <a:rPr lang="fr-CA" sz="2400" dirty="0"/>
              <a:t>Si celui-ci est à durée déterminée de moins de six mois, l’avis du locateur doit être remis au locataire </a:t>
            </a:r>
            <a:r>
              <a:rPr lang="fr-CA" sz="2400" dirty="0">
                <a:solidFill>
                  <a:srgbClr val="FF0000"/>
                </a:solidFill>
              </a:rPr>
              <a:t>un mois </a:t>
            </a:r>
            <a:r>
              <a:rPr lang="fr-CA" sz="2400" dirty="0"/>
              <a:t>avant la fin du bail. </a:t>
            </a:r>
          </a:p>
        </p:txBody>
      </p:sp>
    </p:spTree>
    <p:extLst>
      <p:ext uri="{BB962C8B-B14F-4D97-AF65-F5344CB8AC3E}">
        <p14:creationId xmlns:p14="http://schemas.microsoft.com/office/powerpoint/2010/main" val="19638194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745985"/>
          </a:xfrm>
        </p:spPr>
        <p:txBody>
          <a:bodyPr>
            <a:normAutofit/>
          </a:bodyPr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RÉSIDENTIEL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6" y="1749287"/>
            <a:ext cx="11555895" cy="44527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Le droit au maintien des lieux </a:t>
            </a:r>
          </a:p>
          <a:p>
            <a:pPr algn="just"/>
            <a:r>
              <a:rPr lang="fr-CA" sz="2400" dirty="0"/>
              <a:t>Dans le cas d’un bail sans durée fixe, l’avis doit être donné </a:t>
            </a:r>
            <a:r>
              <a:rPr lang="fr-CA" sz="2400" dirty="0">
                <a:solidFill>
                  <a:srgbClr val="FF0000"/>
                </a:solidFill>
              </a:rPr>
              <a:t>six mois </a:t>
            </a:r>
            <a:r>
              <a:rPr lang="fr-CA" sz="2400" dirty="0"/>
              <a:t>avant la date prévue pour la reprise de possession par le locateur. </a:t>
            </a:r>
          </a:p>
          <a:p>
            <a:pPr algn="just"/>
            <a:endParaRPr lang="fr-CA" sz="300" dirty="0"/>
          </a:p>
          <a:p>
            <a:pPr algn="just"/>
            <a:r>
              <a:rPr lang="fr-CA" sz="2400" dirty="0"/>
              <a:t>Dans tous les cas, le locataire doit répondre et s’il ne le fait pas, il est présumé avoir refusé de donner suite à l’avis et de quitter son logement. </a:t>
            </a:r>
          </a:p>
          <a:p>
            <a:pPr algn="just"/>
            <a:endParaRPr lang="fr-CA" sz="600" dirty="0"/>
          </a:p>
          <a:p>
            <a:pPr algn="just"/>
            <a:r>
              <a:rPr lang="fr-CA" sz="2400" dirty="0"/>
              <a:t>Dans le mois qui suit, le locateur doit s’adresser à la Régie du logement pour obtenir l’autorisation de reprendre le logement et une ordonnance d’éviction du locataire. </a:t>
            </a:r>
            <a:endParaRPr lang="fr-CA" sz="2200" dirty="0"/>
          </a:p>
        </p:txBody>
      </p:sp>
    </p:spTree>
    <p:extLst>
      <p:ext uri="{BB962C8B-B14F-4D97-AF65-F5344CB8AC3E}">
        <p14:creationId xmlns:p14="http://schemas.microsoft.com/office/powerpoint/2010/main" val="42098493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745985"/>
          </a:xfrm>
        </p:spPr>
        <p:txBody>
          <a:bodyPr>
            <a:normAutofit/>
          </a:bodyPr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RÉSIDENTIEL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6" y="1749287"/>
            <a:ext cx="11555895" cy="44527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Le renouvellement du bail résidentiel</a:t>
            </a:r>
          </a:p>
          <a:p>
            <a:r>
              <a:rPr lang="fr-CA" sz="2400" dirty="0"/>
              <a:t> L’article 1941 donne le droit au maintien dans les lieux et au renouvellement automatique de son bail. </a:t>
            </a:r>
          </a:p>
          <a:p>
            <a:r>
              <a:rPr lang="fr-CA" sz="2400" dirty="0"/>
              <a:t>L’article 1942 C.c.Q., à certaines conditions, permet au locateur de modifier les conditions du bail.</a:t>
            </a:r>
          </a:p>
          <a:p>
            <a:r>
              <a:rPr lang="fr-CA" sz="2400" dirty="0"/>
              <a:t>Si le locataire refuse les modifications tout en désirant conserver son logement, le locateur devra alors s’adresser au TAL pour que celui-ci fixe les conditions du bail. </a:t>
            </a:r>
          </a:p>
          <a:p>
            <a:r>
              <a:rPr lang="fr-CA" sz="2400" dirty="0"/>
              <a:t>Les articles 1947 à 1956 C.c.Q. établissent les modalités de l’exercice de ce droit par le locateur.</a:t>
            </a:r>
            <a:endParaRPr lang="fr-CA" sz="2200" dirty="0"/>
          </a:p>
        </p:txBody>
      </p:sp>
    </p:spTree>
    <p:extLst>
      <p:ext uri="{BB962C8B-B14F-4D97-AF65-F5344CB8AC3E}">
        <p14:creationId xmlns:p14="http://schemas.microsoft.com/office/powerpoint/2010/main" val="30166493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745985"/>
          </a:xfrm>
        </p:spPr>
        <p:txBody>
          <a:bodyPr>
            <a:normAutofit/>
          </a:bodyPr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RÉSIDENTIEL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6" y="1908313"/>
            <a:ext cx="11555895" cy="42937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Les recours des parties au bail résidentiel</a:t>
            </a:r>
          </a:p>
          <a:p>
            <a:pPr marL="0" indent="0">
              <a:buNone/>
            </a:pPr>
            <a:endParaRPr lang="fr-CA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fr-CA" sz="2800" dirty="0"/>
              <a:t> </a:t>
            </a:r>
            <a:r>
              <a:rPr lang="fr-CA" sz="2400" dirty="0"/>
              <a:t>Les recours du locateur et du locataire ont déjà été discutés à l’intérieur du présent chapitre et il n’y a pas lieu de les répéter. </a:t>
            </a:r>
          </a:p>
          <a:p>
            <a:pPr algn="just"/>
            <a:endParaRPr lang="fr-CA" sz="2400" dirty="0"/>
          </a:p>
          <a:p>
            <a:pPr algn="just"/>
            <a:r>
              <a:rPr lang="fr-CA" sz="2400" dirty="0"/>
              <a:t>Sauf réitérer, l’obligation pour les parties à un bail résidentiel de s’adresser au TAL si un différend se présente entre elles.  </a:t>
            </a:r>
          </a:p>
          <a:p>
            <a:pPr algn="just"/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1658643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11B4FF-107C-4CFE-A5F8-98A064EA0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D8DB09-FAA3-474F-8FB8-3A4881793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1722" y="2015732"/>
            <a:ext cx="10217426" cy="34506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C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fr-C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CONTRAT DE LOCATION</a:t>
            </a:r>
          </a:p>
        </p:txBody>
      </p:sp>
    </p:spTree>
    <p:extLst>
      <p:ext uri="{BB962C8B-B14F-4D97-AF65-F5344CB8AC3E}">
        <p14:creationId xmlns:p14="http://schemas.microsoft.com/office/powerpoint/2010/main" val="20754649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F375C8-E7F6-4890-A04C-40383B7A1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962E84-9234-493D-AB60-55B31D2A3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C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fr-C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COMMERCIAL</a:t>
            </a:r>
          </a:p>
        </p:txBody>
      </p:sp>
    </p:spTree>
    <p:extLst>
      <p:ext uri="{BB962C8B-B14F-4D97-AF65-F5344CB8AC3E}">
        <p14:creationId xmlns:p14="http://schemas.microsoft.com/office/powerpoint/2010/main" val="24971569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F36B5E-0168-453C-AE94-B0813E1CC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COMMERCIAL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31A7D3-1783-466C-A971-EE0864B16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575" y="2015732"/>
            <a:ext cx="11131826" cy="4037749"/>
          </a:xfrm>
        </p:spPr>
        <p:txBody>
          <a:bodyPr>
            <a:normAutofit/>
          </a:bodyPr>
          <a:lstStyle/>
          <a:p>
            <a:r>
              <a:rPr lang="fr-CA" dirty="0"/>
              <a:t>Contrairement au bail résidentiel, les parties sont libres de contracter selon leur volonté pourvu que les clauses auxquelles elles consentent n’aillent pas à l’encontre de l’ordre public. </a:t>
            </a:r>
          </a:p>
          <a:p>
            <a:endParaRPr lang="fr-CA" sz="200" dirty="0"/>
          </a:p>
          <a:p>
            <a:r>
              <a:rPr lang="fr-CA" dirty="0"/>
              <a:t>Il serait en effet interdit qu’un bail commercial prévoie que les lieux serviront à l’exploitation d’une maison de jeu. </a:t>
            </a:r>
          </a:p>
          <a:p>
            <a:endParaRPr lang="fr-CA" sz="300" dirty="0"/>
          </a:p>
          <a:p>
            <a:r>
              <a:rPr lang="fr-CA" dirty="0"/>
              <a:t>Contrairement au bail résidentiel, aucune stipulation obligatoire n’est imposée par le Code civil aux parties au bail commercial. </a:t>
            </a:r>
          </a:p>
          <a:p>
            <a:endParaRPr lang="fr-CA" sz="300" dirty="0"/>
          </a:p>
          <a:p>
            <a:r>
              <a:rPr lang="fr-CA" dirty="0"/>
              <a:t>Par ailleurs, si le bail commercial est silencieux par rapport à certaines conditions ou modalités, ce sont les dispositions du Code civil du Québec qui s’appliqueront à titre supplétif.</a:t>
            </a:r>
          </a:p>
        </p:txBody>
      </p:sp>
    </p:spTree>
    <p:extLst>
      <p:ext uri="{BB962C8B-B14F-4D97-AF65-F5344CB8AC3E}">
        <p14:creationId xmlns:p14="http://schemas.microsoft.com/office/powerpoint/2010/main" val="8281970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F36B5E-0168-453C-AE94-B0813E1CC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COMMERCIAL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31A7D3-1783-466C-A971-EE0864B16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2015732"/>
            <a:ext cx="11184835" cy="413327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fr-CA" dirty="0"/>
              <a:t>Dans un bail commercial, règle générale, ce sont les parties qui établissent la loi qui les régira pendant sa durée. </a:t>
            </a:r>
          </a:p>
          <a:p>
            <a:pPr algn="just"/>
            <a:r>
              <a:rPr lang="fr-CA" dirty="0"/>
              <a:t>Le bail commercial est souvent préparé par le locateur ou ses avocats. </a:t>
            </a:r>
          </a:p>
          <a:p>
            <a:pPr algn="just"/>
            <a:r>
              <a:rPr lang="fr-CA" dirty="0"/>
              <a:t>Ses clauses tendent à protéger davantage le locateur que le locataire. </a:t>
            </a:r>
          </a:p>
          <a:p>
            <a:pPr algn="just"/>
            <a:r>
              <a:rPr lang="fr-CA" dirty="0"/>
              <a:t>Souvent, ce dernier se voit proposer un bail dont la plupart des clauses ne sont pas ou peu négociables. </a:t>
            </a:r>
          </a:p>
          <a:p>
            <a:pPr algn="just"/>
            <a:r>
              <a:rPr lang="fr-CA" dirty="0"/>
              <a:t>Fréquemment, avant la signature du bail, le locateur demande au locataire potentiel de lui faire une offre de location. Celle-ci permet au bailleur de vérifier, entre autres, la solvabilité du proposant. </a:t>
            </a:r>
          </a:p>
          <a:p>
            <a:pPr algn="just"/>
            <a:r>
              <a:rPr lang="fr-CA" dirty="0"/>
              <a:t>Il est très important pour ce dernier de bien lire et comprendre les conséquences juridiques découlant de la signature de ce document.</a:t>
            </a:r>
          </a:p>
        </p:txBody>
      </p:sp>
    </p:spTree>
    <p:extLst>
      <p:ext uri="{BB962C8B-B14F-4D97-AF65-F5344CB8AC3E}">
        <p14:creationId xmlns:p14="http://schemas.microsoft.com/office/powerpoint/2010/main" val="5746686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F36B5E-0168-453C-AE94-B0813E1CC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COMMERCIAL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31A7D3-1783-466C-A971-EE0864B16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22" y="2015732"/>
            <a:ext cx="11728173" cy="417303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C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L’offre de location </a:t>
            </a:r>
          </a:p>
          <a:p>
            <a:pPr algn="just"/>
            <a:r>
              <a:rPr lang="fr-CA" dirty="0"/>
              <a:t>Dans une telle offre, une clause est prévue à l’effet que si le locateur l’accepte, le locataire s’engage à signer le bail type du locateur, soit le bail que ses autres locataires ont déjà signé. </a:t>
            </a:r>
          </a:p>
          <a:p>
            <a:pPr algn="just"/>
            <a:r>
              <a:rPr lang="fr-CA" dirty="0"/>
              <a:t>Cet engagement est dangereux surtout si le locataire n’a pas pris connaissance du contenu de ce bail.</a:t>
            </a:r>
          </a:p>
          <a:p>
            <a:pPr algn="just"/>
            <a:r>
              <a:rPr lang="fr-CA" dirty="0"/>
              <a:t> Il est donc à conseiller au locataire de rajouter une clause à l’effet que si son offre est acceptée, il se réserve le droit de prendre connaissance du bail, d’y proposer des modifications et que si celles-ci sont refusées par le locateur, l’offre de location acceptée devient caduque (nulle) et sans effet. </a:t>
            </a:r>
          </a:p>
          <a:p>
            <a:pPr algn="just"/>
            <a:r>
              <a:rPr lang="fr-CA" dirty="0"/>
              <a:t>Également, il serait prudent que le locataire prévoie dans son offre de location une clause à l’effet que la signature éventuelle du bail sera conditionnelle à l’obtention des permis nécessaires à l’exploitation d’une entreprise, le cas échéant.</a:t>
            </a:r>
          </a:p>
        </p:txBody>
      </p:sp>
    </p:spTree>
    <p:extLst>
      <p:ext uri="{BB962C8B-B14F-4D97-AF65-F5344CB8AC3E}">
        <p14:creationId xmlns:p14="http://schemas.microsoft.com/office/powerpoint/2010/main" val="17210336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F36B5E-0168-453C-AE94-B0813E1CC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COMMERCIAL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31A7D3-1783-466C-A971-EE0864B16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2015732"/>
            <a:ext cx="11145077" cy="40377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Les types de baux commerciaux </a:t>
            </a:r>
          </a:p>
          <a:p>
            <a:pPr algn="just"/>
            <a:r>
              <a:rPr lang="fr-CA" dirty="0"/>
              <a:t>Le Code civil du Québec ne fait aucune distinction entre les différents types de baux en matière commerciale même si l’usage tend à démontrer le contraire.</a:t>
            </a:r>
          </a:p>
          <a:p>
            <a:pPr algn="just"/>
            <a:r>
              <a:rPr lang="fr-CA" dirty="0"/>
              <a:t> Ainsi, les spécialistes du domaine ont tendance à identifier un bail par une appellation en vertu de laquelle, il devient possible de connaître la nature générale de plusieurs clauses à caractère financier qui affectent les droits et obligations pécuniaires des parties, surtout du locataire. </a:t>
            </a:r>
          </a:p>
          <a:p>
            <a:pPr algn="just"/>
            <a:r>
              <a:rPr lang="fr-CA" dirty="0"/>
              <a:t>Il est important de souligner que ce n’est pas que l’appellation qui est donnée à un bail qui détermine les droits et obligations des parties. Il faut s’en remettre aux clauses du bail lui-même et elles seules établiront les règles qui régiront le locateur et le locataire.</a:t>
            </a:r>
          </a:p>
        </p:txBody>
      </p:sp>
    </p:spTree>
    <p:extLst>
      <p:ext uri="{BB962C8B-B14F-4D97-AF65-F5344CB8AC3E}">
        <p14:creationId xmlns:p14="http://schemas.microsoft.com/office/powerpoint/2010/main" val="10714188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F36B5E-0168-453C-AE94-B0813E1CC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COMMERCIAL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31A7D3-1783-466C-A971-EE0864B16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2015732"/>
            <a:ext cx="9520158" cy="4037749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fr-CA" sz="2400" dirty="0"/>
              <a:t>2.1 Le bail brut </a:t>
            </a:r>
          </a:p>
          <a:p>
            <a:pPr>
              <a:lnSpc>
                <a:spcPct val="200000"/>
              </a:lnSpc>
            </a:pPr>
            <a:r>
              <a:rPr lang="fr-CA" sz="2400" dirty="0"/>
              <a:t>2.2 Le bail brut avec clause </a:t>
            </a:r>
            <a:r>
              <a:rPr lang="fr-CA" sz="2400" dirty="0" err="1"/>
              <a:t>escalatoire</a:t>
            </a:r>
            <a:r>
              <a:rPr lang="fr-CA" sz="2400" dirty="0"/>
              <a:t> </a:t>
            </a:r>
          </a:p>
          <a:p>
            <a:pPr>
              <a:lnSpc>
                <a:spcPct val="200000"/>
              </a:lnSpc>
            </a:pPr>
            <a:r>
              <a:rPr lang="fr-CA" sz="2400" dirty="0"/>
              <a:t>2.3 Le bail net</a:t>
            </a:r>
          </a:p>
          <a:p>
            <a:pPr>
              <a:lnSpc>
                <a:spcPct val="200000"/>
              </a:lnSpc>
            </a:pPr>
            <a:r>
              <a:rPr lang="nl-NL" sz="2400" dirty="0"/>
              <a:t>2.4 Le </a:t>
            </a:r>
            <a:r>
              <a:rPr lang="nl-NL" sz="2400" dirty="0" err="1"/>
              <a:t>bail</a:t>
            </a:r>
            <a:r>
              <a:rPr lang="nl-NL" sz="2400" dirty="0"/>
              <a:t> net </a:t>
            </a:r>
            <a:r>
              <a:rPr lang="nl-NL" sz="2400" dirty="0" err="1"/>
              <a:t>net</a:t>
            </a:r>
            <a:r>
              <a:rPr lang="nl-NL" sz="2400" dirty="0"/>
              <a:t> </a:t>
            </a:r>
          </a:p>
          <a:p>
            <a:pPr>
              <a:lnSpc>
                <a:spcPct val="200000"/>
              </a:lnSpc>
            </a:pPr>
            <a:r>
              <a:rPr lang="nl-NL" sz="2400" dirty="0"/>
              <a:t>2.5 Le </a:t>
            </a:r>
            <a:r>
              <a:rPr lang="nl-NL" sz="2400" dirty="0" err="1"/>
              <a:t>bail</a:t>
            </a:r>
            <a:r>
              <a:rPr lang="nl-NL" sz="2400" dirty="0"/>
              <a:t> net </a:t>
            </a:r>
            <a:r>
              <a:rPr lang="nl-NL" sz="2400" dirty="0" err="1"/>
              <a:t>net</a:t>
            </a:r>
            <a:r>
              <a:rPr lang="nl-NL" sz="2400" dirty="0"/>
              <a:t> </a:t>
            </a:r>
            <a:r>
              <a:rPr lang="nl-NL" sz="2400" dirty="0" err="1"/>
              <a:t>net</a:t>
            </a:r>
            <a:r>
              <a:rPr lang="nl-NL" sz="2400" dirty="0"/>
              <a:t> </a:t>
            </a: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2694835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F36B5E-0168-453C-AE94-B0813E1CC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BAIL COMMERCIAL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31A7D3-1783-466C-A971-EE0864B16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2015732"/>
            <a:ext cx="9520158" cy="4133277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Les clauses souvent présentes dans un bail commercial</a:t>
            </a:r>
          </a:p>
          <a:p>
            <a:pPr algn="just">
              <a:lnSpc>
                <a:spcPct val="160000"/>
              </a:lnSpc>
            </a:pPr>
            <a:r>
              <a:rPr lang="fr-CA" sz="2300" dirty="0"/>
              <a:t> 3.1 La clause d’exclusivité </a:t>
            </a:r>
          </a:p>
          <a:p>
            <a:pPr algn="just">
              <a:lnSpc>
                <a:spcPct val="160000"/>
              </a:lnSpc>
            </a:pPr>
            <a:r>
              <a:rPr lang="fr-CA" sz="2300" dirty="0"/>
              <a:t>3.2 La clause de non-concurrence </a:t>
            </a:r>
          </a:p>
          <a:p>
            <a:pPr algn="just">
              <a:lnSpc>
                <a:spcPct val="160000"/>
              </a:lnSpc>
            </a:pPr>
            <a:r>
              <a:rPr lang="fr-CA" sz="2300" dirty="0"/>
              <a:t>3.3 Les clauses </a:t>
            </a:r>
            <a:r>
              <a:rPr lang="fr-CA" sz="2300" dirty="0" err="1"/>
              <a:t>escalatoires</a:t>
            </a:r>
            <a:r>
              <a:rPr lang="fr-CA" sz="2300" dirty="0"/>
              <a:t> </a:t>
            </a:r>
          </a:p>
          <a:p>
            <a:pPr algn="just">
              <a:lnSpc>
                <a:spcPct val="160000"/>
              </a:lnSpc>
            </a:pPr>
            <a:r>
              <a:rPr lang="fr-CA" sz="2300" dirty="0"/>
              <a:t>3.4 La clause d’indexation </a:t>
            </a:r>
          </a:p>
          <a:p>
            <a:pPr algn="just">
              <a:lnSpc>
                <a:spcPct val="160000"/>
              </a:lnSpc>
            </a:pPr>
            <a:r>
              <a:rPr lang="fr-CA" sz="2300" dirty="0"/>
              <a:t>3.5 La clause de loyer proportionnel </a:t>
            </a:r>
          </a:p>
          <a:p>
            <a:pPr algn="just">
              <a:lnSpc>
                <a:spcPct val="160000"/>
              </a:lnSpc>
            </a:pPr>
            <a:r>
              <a:rPr lang="fr-CA" sz="2300" dirty="0"/>
              <a:t>3.6 La clause de renouvellement </a:t>
            </a:r>
          </a:p>
          <a:p>
            <a:pPr algn="just">
              <a:lnSpc>
                <a:spcPct val="160000"/>
              </a:lnSpc>
            </a:pPr>
            <a:r>
              <a:rPr lang="fr-CA" sz="2300" dirty="0"/>
              <a:t>3.7 La clause de sous-location ou de cession</a:t>
            </a:r>
          </a:p>
        </p:txBody>
      </p:sp>
    </p:spTree>
    <p:extLst>
      <p:ext uri="{BB962C8B-B14F-4D97-AF65-F5344CB8AC3E}">
        <p14:creationId xmlns:p14="http://schemas.microsoft.com/office/powerpoint/2010/main" val="14538163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F36B5E-0168-453C-AE94-B0813E1CC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fr-C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31A7D3-1783-466C-A971-EE0864B16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MERCI </a:t>
            </a:r>
          </a:p>
          <a:p>
            <a:pPr marL="0" indent="0" algn="ctr">
              <a:buNone/>
            </a:pPr>
            <a:r>
              <a:rPr lang="fr-C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 </a:t>
            </a:r>
          </a:p>
          <a:p>
            <a:pPr marL="0" indent="0" algn="ctr">
              <a:buNone/>
            </a:pPr>
            <a:r>
              <a:rPr lang="fr-C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BONNE JOURNÉE!</a:t>
            </a:r>
          </a:p>
        </p:txBody>
      </p:sp>
    </p:spTree>
    <p:extLst>
      <p:ext uri="{BB962C8B-B14F-4D97-AF65-F5344CB8AC3E}">
        <p14:creationId xmlns:p14="http://schemas.microsoft.com/office/powerpoint/2010/main" val="2382805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B65236-F3AA-444A-BFA5-DD152D7D8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CONTRAT DE LOCATION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7CE8FE-2917-417C-AE57-A218B9385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461" y="2015732"/>
            <a:ext cx="10668000" cy="4159781"/>
          </a:xfrm>
        </p:spPr>
        <p:txBody>
          <a:bodyPr>
            <a:normAutofit/>
          </a:bodyPr>
          <a:lstStyle/>
          <a:p>
            <a:r>
              <a:rPr lang="fr-CA" dirty="0"/>
              <a:t>Il est défini à l’article 1851 C.c.Q.</a:t>
            </a:r>
          </a:p>
          <a:p>
            <a:endParaRPr lang="fr-CA" sz="100" dirty="0"/>
          </a:p>
          <a:p>
            <a:r>
              <a:rPr lang="fr-CA" dirty="0"/>
              <a:t>Le contrat de bail est écrit ou verbal, à duré fixe ou indéterminée.</a:t>
            </a:r>
          </a:p>
          <a:p>
            <a:endParaRPr lang="fr-CA" sz="100" dirty="0"/>
          </a:p>
          <a:p>
            <a:r>
              <a:rPr lang="fr-CA" dirty="0"/>
              <a:t>Il est présumé dans certaines situations (article 1853 C.c.Q.)</a:t>
            </a:r>
          </a:p>
          <a:p>
            <a:endParaRPr lang="fr-CA" sz="100" dirty="0"/>
          </a:p>
          <a:p>
            <a:r>
              <a:rPr lang="fr-CA" dirty="0"/>
              <a:t>Le bail peut être commercial ou résidentiel.</a:t>
            </a:r>
          </a:p>
          <a:p>
            <a:endParaRPr lang="fr-CA" sz="100" dirty="0"/>
          </a:p>
          <a:p>
            <a:r>
              <a:rPr lang="fr-CA" dirty="0"/>
              <a:t>Il peut être porté sur un bien meuble ou immeuble.</a:t>
            </a:r>
          </a:p>
          <a:p>
            <a:endParaRPr lang="fr-CA" sz="100" dirty="0"/>
          </a:p>
          <a:p>
            <a:r>
              <a:rPr lang="fr-CA" dirty="0"/>
              <a:t>Le bail est générateur de droits personnels et non de droits réels (en cas de résiliation, les recours sont intentés contre l’une ou l’autre partie et non sur le bien loué</a:t>
            </a:r>
          </a:p>
          <a:p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645267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27058F-F87D-4AB4-AACA-32C0A4956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A188BC-F696-45D6-B176-6E62C929C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635" y="2015732"/>
            <a:ext cx="10946295" cy="34506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0" indent="0" algn="ctr">
              <a:buNone/>
            </a:pPr>
            <a:r>
              <a:rPr lang="fr-CA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DROITS ET OBLIGATIONS DÉCOULANT </a:t>
            </a:r>
          </a:p>
          <a:p>
            <a:pPr marL="0" indent="0" algn="ctr">
              <a:buNone/>
            </a:pPr>
            <a:r>
              <a:rPr lang="fr-CA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 BAIL EN GÉNÉRAL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815085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DROITS ET OBLIGATIONS DÉCOULANT DU BAIL EN GÉNÉRAL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913" y="2015732"/>
            <a:ext cx="10628244" cy="4133277"/>
          </a:xfrm>
        </p:spPr>
        <p:txBody>
          <a:bodyPr>
            <a:normAutofit fontScale="92500" lnSpcReduction="10000"/>
          </a:bodyPr>
          <a:lstStyle/>
          <a:p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Obligations du locateur</a:t>
            </a:r>
          </a:p>
          <a:p>
            <a:endParaRPr lang="fr-CA" sz="400" dirty="0"/>
          </a:p>
          <a:p>
            <a:pPr algn="just"/>
            <a:r>
              <a:rPr lang="fr-CA" dirty="0"/>
              <a:t>Article 1854 C.c.Q. – Il doit délivrer le bien loué en état de réparation  et lui en procurer la jouissance paisible.</a:t>
            </a:r>
          </a:p>
          <a:p>
            <a:pPr algn="just"/>
            <a:endParaRPr lang="fr-CA" sz="400" dirty="0"/>
          </a:p>
          <a:p>
            <a:pPr algn="just"/>
            <a:r>
              <a:rPr lang="fr-CA" dirty="0"/>
              <a:t>L’obligation d’entretien du bien loué se limite en général aux réparations majeures…</a:t>
            </a:r>
          </a:p>
          <a:p>
            <a:pPr algn="just"/>
            <a:endParaRPr lang="fr-CA" sz="300" dirty="0"/>
          </a:p>
          <a:p>
            <a:pPr algn="just"/>
            <a:r>
              <a:rPr lang="fr-CA" dirty="0"/>
              <a:t>Article 1856 C.c.Q. – Il ne peut changer la forme ou la destination du bien loué.</a:t>
            </a:r>
          </a:p>
          <a:p>
            <a:pPr algn="just"/>
            <a:endParaRPr lang="fr-CA" sz="500" dirty="0"/>
          </a:p>
          <a:p>
            <a:pPr algn="just"/>
            <a:r>
              <a:rPr lang="fr-CA" dirty="0"/>
              <a:t>Article 1857 C.c.Q. – Il doit vérifier l’état du bien loué et y effectuer les travaux…</a:t>
            </a:r>
          </a:p>
          <a:p>
            <a:pPr algn="just"/>
            <a:r>
              <a:rPr lang="fr-CA" dirty="0"/>
              <a:t>Article 1858 C.c.Q. – Il est tenu de garantir le locataire des troubles de droit apportés à la jouissance du bien loué.</a:t>
            </a:r>
          </a:p>
        </p:txBody>
      </p:sp>
    </p:spTree>
    <p:extLst>
      <p:ext uri="{BB962C8B-B14F-4D97-AF65-F5344CB8AC3E}">
        <p14:creationId xmlns:p14="http://schemas.microsoft.com/office/powerpoint/2010/main" val="1933806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DROITS ET OBLIGATIONS DÉCOULANT DU BAIL EN GÉNÉRAL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7" y="2015732"/>
            <a:ext cx="10919790" cy="3450613"/>
          </a:xfrm>
        </p:spPr>
        <p:txBody>
          <a:bodyPr>
            <a:normAutofit lnSpcReduction="10000"/>
          </a:bodyPr>
          <a:lstStyle/>
          <a:p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Obligations du locataire</a:t>
            </a:r>
          </a:p>
          <a:p>
            <a:pPr algn="just">
              <a:lnSpc>
                <a:spcPct val="200000"/>
              </a:lnSpc>
            </a:pPr>
            <a:r>
              <a:rPr lang="fr-CA" dirty="0"/>
              <a:t>Article 1855 C.c.Q. – Il tenu au paiement du bien loué et d’en user avec prudence et diligence.</a:t>
            </a:r>
          </a:p>
          <a:p>
            <a:pPr algn="just">
              <a:lnSpc>
                <a:spcPct val="200000"/>
              </a:lnSpc>
            </a:pPr>
            <a:r>
              <a:rPr lang="fr-CA" dirty="0"/>
              <a:t>Article 1856 C.c.Q. – Il ne peut changer la forme ou la destination du bien loué.</a:t>
            </a:r>
          </a:p>
          <a:p>
            <a:pPr algn="just">
              <a:lnSpc>
                <a:spcPct val="200000"/>
              </a:lnSpc>
            </a:pPr>
            <a:r>
              <a:rPr lang="fr-CA" dirty="0"/>
              <a:t>Article 1860 C.c.Q. – Il ne doit pas troubler la jouissance normale des autres locataires.</a:t>
            </a:r>
          </a:p>
          <a:p>
            <a:pPr algn="just">
              <a:lnSpc>
                <a:spcPct val="200000"/>
              </a:lnSpc>
            </a:pPr>
            <a:r>
              <a:rPr lang="fr-CA" dirty="0"/>
              <a:t>Article 1864 C.c.Q. – Il doit effectuer les réparations nécessaires mineures. 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182321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DROITS ET OBLIGATIONS DÉCOULANT DU BAIL EN GÉNÉRAL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6190" y="2015732"/>
            <a:ext cx="10522227" cy="4146529"/>
          </a:xfrm>
        </p:spPr>
        <p:txBody>
          <a:bodyPr>
            <a:normAutofit/>
          </a:bodyPr>
          <a:lstStyle/>
          <a:p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La sous-location et la cession du bail</a:t>
            </a:r>
          </a:p>
          <a:p>
            <a:pPr>
              <a:lnSpc>
                <a:spcPct val="200000"/>
              </a:lnSpc>
            </a:pPr>
            <a:r>
              <a:rPr lang="fr-CA" dirty="0"/>
              <a:t>Article 1870 C.c.Q. – Le locataire peut louer tout ou partie du bien loué ou céder ce bail…</a:t>
            </a:r>
          </a:p>
          <a:p>
            <a:pPr>
              <a:lnSpc>
                <a:spcPct val="200000"/>
              </a:lnSpc>
            </a:pPr>
            <a:endParaRPr lang="fr-CA" sz="100" dirty="0"/>
          </a:p>
          <a:p>
            <a:pPr>
              <a:lnSpc>
                <a:spcPct val="200000"/>
              </a:lnSpc>
            </a:pPr>
            <a:r>
              <a:rPr lang="fr-CA" dirty="0"/>
              <a:t>Différence entre la cession du bail et la sous-location</a:t>
            </a:r>
          </a:p>
          <a:p>
            <a:pPr>
              <a:lnSpc>
                <a:spcPct val="200000"/>
              </a:lnSpc>
            </a:pPr>
            <a:endParaRPr lang="fr-CA" sz="600" dirty="0"/>
          </a:p>
          <a:p>
            <a:pPr>
              <a:lnSpc>
                <a:spcPct val="100000"/>
              </a:lnSpc>
            </a:pPr>
            <a:r>
              <a:rPr lang="fr-CA" dirty="0"/>
              <a:t>Article 1871 C.c.Q. – Le locateur ne peut refuser de consentir à la sous-location du bail ou à la cession du bail sans un motif sérieux… 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758029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50C5-1498-4275-B136-5DD83C57D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DROITS ET OBLIGATIONS DÉCOULANT DU BAIL EN GÉNÉRAL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79C3E0-CB10-4AAA-8844-14518CEDE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61" y="1948070"/>
            <a:ext cx="11290852" cy="4214191"/>
          </a:xfrm>
        </p:spPr>
        <p:txBody>
          <a:bodyPr>
            <a:normAutofit/>
          </a:bodyPr>
          <a:lstStyle/>
          <a:p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La fin du bail</a:t>
            </a:r>
          </a:p>
          <a:p>
            <a:pPr>
              <a:lnSpc>
                <a:spcPct val="200000"/>
              </a:lnSpc>
            </a:pPr>
            <a:r>
              <a:rPr lang="fr-CA" dirty="0"/>
              <a:t>Article 1877 C.c.Q. – Le bail à durée fixe se termine automatiquement à l’arrivée du termine.</a:t>
            </a:r>
          </a:p>
          <a:p>
            <a:pPr>
              <a:lnSpc>
                <a:spcPct val="200000"/>
              </a:lnSpc>
            </a:pPr>
            <a:r>
              <a:rPr lang="fr-CA" dirty="0"/>
              <a:t>Article 1878 C.c.Q. – Le bail à durée fixe peut être reconduit de façon expresse</a:t>
            </a:r>
          </a:p>
          <a:p>
            <a:pPr>
              <a:lnSpc>
                <a:spcPct val="200000"/>
              </a:lnSpc>
            </a:pPr>
            <a:r>
              <a:rPr lang="fr-CA" dirty="0"/>
              <a:t>Article 1879 C.c.Q. – Le bail peut être reconduit tacitement…</a:t>
            </a:r>
          </a:p>
          <a:p>
            <a:pPr>
              <a:lnSpc>
                <a:spcPct val="200000"/>
              </a:lnSpc>
            </a:pPr>
            <a:r>
              <a:rPr lang="fr-CA" dirty="0"/>
              <a:t>Article 1884 C.c.Q. – Le décès du locateur ou du locataire ne met pas fin au bail… </a:t>
            </a:r>
          </a:p>
          <a:p>
            <a:pPr>
              <a:lnSpc>
                <a:spcPct val="200000"/>
              </a:lnSpc>
            </a:pPr>
            <a:r>
              <a:rPr lang="fr-CA" dirty="0"/>
              <a:t>Article 1890 C.c.Q. – À la fin bail, le locataire doit remettre le bien loué dans l’état où il l’a reçu…</a:t>
            </a:r>
          </a:p>
        </p:txBody>
      </p:sp>
    </p:spTree>
    <p:extLst>
      <p:ext uri="{BB962C8B-B14F-4D97-AF65-F5344CB8AC3E}">
        <p14:creationId xmlns:p14="http://schemas.microsoft.com/office/powerpoint/2010/main" val="353530532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1185</TotalTime>
  <Words>3153</Words>
  <Application>Microsoft Office PowerPoint</Application>
  <PresentationFormat>Grand écran</PresentationFormat>
  <Paragraphs>249</Paragraphs>
  <Slides>37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37</vt:i4>
      </vt:variant>
    </vt:vector>
  </HeadingPairs>
  <TitlesOfParts>
    <vt:vector size="41" baseType="lpstr">
      <vt:lpstr>Arial</vt:lpstr>
      <vt:lpstr>Palatino Linotype</vt:lpstr>
      <vt:lpstr>Wingdings</vt:lpstr>
      <vt:lpstr>Galerie</vt:lpstr>
      <vt:lpstr>LE BAIL  IMMOBILIER</vt:lpstr>
      <vt:lpstr>PLAN DE COURS</vt:lpstr>
      <vt:lpstr>Présentation PowerPoint</vt:lpstr>
      <vt:lpstr>LE CONTRAT DE LOCATION</vt:lpstr>
      <vt:lpstr>Présentation PowerPoint</vt:lpstr>
      <vt:lpstr>LES DROITS ET OBLIGATIONS DÉCOULANT DU BAIL EN GÉNÉRAL</vt:lpstr>
      <vt:lpstr>LES DROITS ET OBLIGATIONS DÉCOULANT DU BAIL EN GÉNÉRAL</vt:lpstr>
      <vt:lpstr>LES DROITS ET OBLIGATIONS DÉCOULANT DU BAIL EN GÉNÉRAL</vt:lpstr>
      <vt:lpstr>LES DROITS ET OBLIGATIONS DÉCOULANT DU BAIL EN GÉNÉRAL</vt:lpstr>
      <vt:lpstr>LES DROITS ET OBLIGATIONS DÉCOULANT DU BAIL EN GÉNÉRAL</vt:lpstr>
      <vt:lpstr>LES DROITS ET OBLIGATIONS DÉCOULANT DU BAIL EN GÉNÉRAL</vt:lpstr>
      <vt:lpstr>LES DROITS ET OBLIGATIONS DÉCOULANT DU BAIL EN GÉNÉRAL</vt:lpstr>
      <vt:lpstr>Présentation PowerPoint</vt:lpstr>
      <vt:lpstr>LE BAIL RÉSIDENTIEL</vt:lpstr>
      <vt:lpstr>LE BAIL RÉSIDENTIEL</vt:lpstr>
      <vt:lpstr>LE BAIL RÉSIDENTIEL</vt:lpstr>
      <vt:lpstr>LE BAIL RÉSIDENTIEL</vt:lpstr>
      <vt:lpstr>LE BAIL RÉSIDENTIEL</vt:lpstr>
      <vt:lpstr>LE BAIL RÉSIDENTIEL</vt:lpstr>
      <vt:lpstr>LE BAIL RÉSIDENTIEL</vt:lpstr>
      <vt:lpstr>LE BAIL RÉSIDENTIEL</vt:lpstr>
      <vt:lpstr>LE BAIL RÉSIDENTIEL</vt:lpstr>
      <vt:lpstr>LE BAIL RÉSIDENTIEL</vt:lpstr>
      <vt:lpstr>LE BAIL RÉSIDENTIEL</vt:lpstr>
      <vt:lpstr>LE BAIL RÉSIDENTIEL</vt:lpstr>
      <vt:lpstr>LE BAIL RÉSIDENTIEL</vt:lpstr>
      <vt:lpstr>LE BAIL RÉSIDENTIEL</vt:lpstr>
      <vt:lpstr>LE BAIL RÉSIDENTIEL</vt:lpstr>
      <vt:lpstr>LE BAIL RÉSIDENTIEL</vt:lpstr>
      <vt:lpstr>Présentation PowerPoint</vt:lpstr>
      <vt:lpstr>LE BAIL COMMERCIAL</vt:lpstr>
      <vt:lpstr>LE BAIL COMMERCIAL</vt:lpstr>
      <vt:lpstr>LE BAIL COMMERCIAL</vt:lpstr>
      <vt:lpstr>LE BAIL COMMERCIAL</vt:lpstr>
      <vt:lpstr>LE BAIL COMMERCIAL</vt:lpstr>
      <vt:lpstr>LE BAIL COMMERCIAL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BAIL  IMMOBILIER</dc:title>
  <dc:creator>ASMC FASO KANU</dc:creator>
  <cp:lastModifiedBy>Aboubacar Toure</cp:lastModifiedBy>
  <cp:revision>24</cp:revision>
  <dcterms:created xsi:type="dcterms:W3CDTF">2017-12-03T16:25:39Z</dcterms:created>
  <dcterms:modified xsi:type="dcterms:W3CDTF">2020-12-03T16:12:49Z</dcterms:modified>
</cp:coreProperties>
</file>