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7" r:id="rId4"/>
    <p:sldId id="258" r:id="rId5"/>
    <p:sldId id="261" r:id="rId6"/>
    <p:sldId id="262" r:id="rId7"/>
    <p:sldId id="260" r:id="rId8"/>
    <p:sldId id="259" r:id="rId9"/>
    <p:sldId id="264" r:id="rId10"/>
    <p:sldId id="263" r:id="rId11"/>
    <p:sldId id="265" r:id="rId12"/>
    <p:sldId id="266" r:id="rId13"/>
    <p:sldId id="268" r:id="rId14"/>
    <p:sldId id="269" r:id="rId15"/>
    <p:sldId id="275" r:id="rId16"/>
    <p:sldId id="274" r:id="rId17"/>
    <p:sldId id="273" r:id="rId18"/>
    <p:sldId id="272" r:id="rId19"/>
    <p:sldId id="271" r:id="rId20"/>
    <p:sldId id="270" r:id="rId21"/>
    <p:sldId id="276" r:id="rId22"/>
    <p:sldId id="281" r:id="rId23"/>
    <p:sldId id="280" r:id="rId24"/>
    <p:sldId id="282" r:id="rId25"/>
    <p:sldId id="283" r:id="rId26"/>
    <p:sldId id="284" r:id="rId27"/>
    <p:sldId id="279" r:id="rId28"/>
    <p:sldId id="285" r:id="rId29"/>
    <p:sldId id="286" r:id="rId30"/>
    <p:sldId id="278" r:id="rId31"/>
    <p:sldId id="287" r:id="rId32"/>
    <p:sldId id="289" r:id="rId33"/>
    <p:sldId id="290" r:id="rId34"/>
    <p:sldId id="291" r:id="rId35"/>
    <p:sldId id="292" r:id="rId36"/>
    <p:sldId id="293" r:id="rId37"/>
    <p:sldId id="294" r:id="rId38"/>
    <p:sldId id="288" r:id="rId3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4" d="100"/>
          <a:sy n="114" d="100"/>
        </p:scale>
        <p:origin x="47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fr-FR"/>
              <a:t>Modifiez le style du titre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12/9/2020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‹N°›</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fr-FR"/>
              <a:t>Modifiez le style du titre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fr-FR"/>
              <a:t>Modifiez le style du titre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dirty="0"/>
              <a:t>12/9/2020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fr-FR"/>
              <a:t>Modifiez le style du titre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fr-FR"/>
              <a:t>Modifiez le style du titre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1447191" y="2824269"/>
            <a:ext cx="4645152" cy="2644457"/>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6412362" y="2821491"/>
            <a:ext cx="4645152" cy="2637371"/>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12/9/2020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12/9/2020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fr-FR"/>
              <a:t>Modifiez le style du titre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12/9/2020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12/9/2020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12/9/2020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‹N°›</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40E7E52-5859-4C2E-8457-562A7759D250}"/>
              </a:ext>
            </a:extLst>
          </p:cNvPr>
          <p:cNvSpPr>
            <a:spLocks noGrp="1"/>
          </p:cNvSpPr>
          <p:nvPr>
            <p:ph type="ctrTitle"/>
          </p:nvPr>
        </p:nvSpPr>
        <p:spPr>
          <a:xfrm>
            <a:off x="477078" y="802298"/>
            <a:ext cx="11436626" cy="2541431"/>
          </a:xfrm>
        </p:spPr>
        <p:txBody>
          <a:bodyPr>
            <a:normAutofit/>
          </a:bodyPr>
          <a:lstStyle/>
          <a:p>
            <a:pPr algn="ctr"/>
            <a:r>
              <a:rPr lang="fr-CA" sz="4800" b="1" dirty="0"/>
              <a:t>Le contexte juridique </a:t>
            </a:r>
            <a:br>
              <a:rPr lang="fr-CA" sz="4800" b="1" dirty="0"/>
            </a:br>
            <a:r>
              <a:rPr lang="fr-CA" sz="4800" b="1" dirty="0"/>
              <a:t>des </a:t>
            </a:r>
            <a:br>
              <a:rPr lang="fr-CA" sz="4800" b="1" dirty="0"/>
            </a:br>
            <a:r>
              <a:rPr lang="fr-CA" sz="4800" b="1" dirty="0"/>
              <a:t>relations de travail</a:t>
            </a:r>
          </a:p>
        </p:txBody>
      </p:sp>
      <p:sp>
        <p:nvSpPr>
          <p:cNvPr id="3" name="Sous-titre 2">
            <a:extLst>
              <a:ext uri="{FF2B5EF4-FFF2-40B4-BE49-F238E27FC236}">
                <a16:creationId xmlns:a16="http://schemas.microsoft.com/office/drawing/2014/main" id="{951B831E-F0B5-4DFD-9806-8E401816CEEB}"/>
              </a:ext>
            </a:extLst>
          </p:cNvPr>
          <p:cNvSpPr>
            <a:spLocks noGrp="1"/>
          </p:cNvSpPr>
          <p:nvPr>
            <p:ph type="subTitle" idx="1"/>
          </p:nvPr>
        </p:nvSpPr>
        <p:spPr/>
        <p:txBody>
          <a:bodyPr/>
          <a:lstStyle/>
          <a:p>
            <a:endParaRPr lang="fr-CA" dirty="0"/>
          </a:p>
          <a:p>
            <a:pPr algn="r"/>
            <a:r>
              <a:rPr lang="fr-CA" sz="1600" dirty="0">
                <a:effectLst>
                  <a:outerShdw blurRad="38100" dist="38100" dir="2700000" algn="tl">
                    <a:srgbClr val="000000">
                      <a:alpha val="43137"/>
                    </a:srgbClr>
                  </a:outerShdw>
                </a:effectLst>
              </a:rPr>
              <a:t>Enseignant:  Aboubacar Touré</a:t>
            </a:r>
          </a:p>
        </p:txBody>
      </p:sp>
    </p:spTree>
    <p:extLst>
      <p:ext uri="{BB962C8B-B14F-4D97-AF65-F5344CB8AC3E}">
        <p14:creationId xmlns:p14="http://schemas.microsoft.com/office/powerpoint/2010/main" val="14860263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D69627E-6ABB-48D2-8D26-AD443EB4A8F0}"/>
              </a:ext>
            </a:extLst>
          </p:cNvPr>
          <p:cNvSpPr>
            <a:spLocks noGrp="1"/>
          </p:cNvSpPr>
          <p:nvPr>
            <p:ph type="title"/>
          </p:nvPr>
        </p:nvSpPr>
        <p:spPr/>
        <p:txBody>
          <a:bodyPr/>
          <a:lstStyle/>
          <a:p>
            <a:pPr algn="ctr"/>
            <a:r>
              <a:rPr lang="fr-CA" b="1" dirty="0">
                <a:effectLst>
                  <a:outerShdw blurRad="38100" dist="38100" dir="2700000" algn="tl">
                    <a:srgbClr val="000000">
                      <a:alpha val="43137"/>
                    </a:srgbClr>
                  </a:outerShdw>
                </a:effectLst>
              </a:rPr>
              <a:t>Le contrat individuel de travail</a:t>
            </a:r>
            <a:br>
              <a:rPr lang="fr-CA" dirty="0"/>
            </a:br>
            <a:endParaRPr lang="fr-CA" dirty="0"/>
          </a:p>
        </p:txBody>
      </p:sp>
      <p:sp>
        <p:nvSpPr>
          <p:cNvPr id="3" name="Espace réservé du contenu 2">
            <a:extLst>
              <a:ext uri="{FF2B5EF4-FFF2-40B4-BE49-F238E27FC236}">
                <a16:creationId xmlns:a16="http://schemas.microsoft.com/office/drawing/2014/main" id="{4935E5D7-225D-4D8E-BA62-2638F268A0E1}"/>
              </a:ext>
            </a:extLst>
          </p:cNvPr>
          <p:cNvSpPr>
            <a:spLocks noGrp="1"/>
          </p:cNvSpPr>
          <p:nvPr>
            <p:ph idx="1"/>
          </p:nvPr>
        </p:nvSpPr>
        <p:spPr>
          <a:xfrm>
            <a:off x="622852" y="2015732"/>
            <a:ext cx="11052313" cy="4037749"/>
          </a:xfrm>
        </p:spPr>
        <p:txBody>
          <a:bodyPr>
            <a:normAutofit lnSpcReduction="10000"/>
          </a:bodyPr>
          <a:lstStyle/>
          <a:p>
            <a:pPr algn="just"/>
            <a:r>
              <a:rPr lang="fr-CA" sz="2400" dirty="0"/>
              <a:t>Si l’une des parties au contrat, que ce soit l’employeur ou l’employé, ne respecte pas son contrat, l’autre peut en demander la résiliation. En plus, elle pourrait en principe exiger des dommages-intérêts pour le préjudice subi.</a:t>
            </a:r>
          </a:p>
          <a:p>
            <a:pPr algn="just"/>
            <a:endParaRPr lang="fr-CA" sz="100" dirty="0"/>
          </a:p>
          <a:p>
            <a:pPr algn="just"/>
            <a:r>
              <a:rPr lang="fr-CA" sz="2400" dirty="0"/>
              <a:t>Le décès du salarié met fin au contrat, alors que celui de l’employeur n’aura cet effet que dans le cas de certaines circonstances.</a:t>
            </a:r>
          </a:p>
          <a:p>
            <a:pPr algn="just"/>
            <a:endParaRPr lang="fr-CA" sz="100" dirty="0"/>
          </a:p>
          <a:p>
            <a:pPr algn="just"/>
            <a:r>
              <a:rPr lang="fr-CA" sz="2400" dirty="0"/>
              <a:t>L’employeur ou le salarié peut mettre fin au contrat en tout temps pour un motif sérieux : par exemple, l’employé fraude son employeur en réclamant de fausses dépenses.</a:t>
            </a:r>
          </a:p>
        </p:txBody>
      </p:sp>
    </p:spTree>
    <p:extLst>
      <p:ext uri="{BB962C8B-B14F-4D97-AF65-F5344CB8AC3E}">
        <p14:creationId xmlns:p14="http://schemas.microsoft.com/office/powerpoint/2010/main" val="19951367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D69627E-6ABB-48D2-8D26-AD443EB4A8F0}"/>
              </a:ext>
            </a:extLst>
          </p:cNvPr>
          <p:cNvSpPr>
            <a:spLocks noGrp="1"/>
          </p:cNvSpPr>
          <p:nvPr>
            <p:ph type="title"/>
          </p:nvPr>
        </p:nvSpPr>
        <p:spPr/>
        <p:txBody>
          <a:bodyPr/>
          <a:lstStyle/>
          <a:p>
            <a:pPr algn="ctr"/>
            <a:r>
              <a:rPr lang="fr-CA" b="1" dirty="0">
                <a:effectLst>
                  <a:outerShdw blurRad="38100" dist="38100" dir="2700000" algn="tl">
                    <a:srgbClr val="000000">
                      <a:alpha val="43137"/>
                    </a:srgbClr>
                  </a:outerShdw>
                </a:effectLst>
              </a:rPr>
              <a:t>Le contrat individuel de travail</a:t>
            </a:r>
            <a:br>
              <a:rPr lang="fr-CA" dirty="0"/>
            </a:br>
            <a:endParaRPr lang="fr-CA" dirty="0"/>
          </a:p>
        </p:txBody>
      </p:sp>
      <p:sp>
        <p:nvSpPr>
          <p:cNvPr id="3" name="Espace réservé du contenu 2">
            <a:extLst>
              <a:ext uri="{FF2B5EF4-FFF2-40B4-BE49-F238E27FC236}">
                <a16:creationId xmlns:a16="http://schemas.microsoft.com/office/drawing/2014/main" id="{4935E5D7-225D-4D8E-BA62-2638F268A0E1}"/>
              </a:ext>
            </a:extLst>
          </p:cNvPr>
          <p:cNvSpPr>
            <a:spLocks noGrp="1"/>
          </p:cNvSpPr>
          <p:nvPr>
            <p:ph idx="1"/>
          </p:nvPr>
        </p:nvSpPr>
        <p:spPr>
          <a:xfrm>
            <a:off x="622852" y="2015732"/>
            <a:ext cx="11052313" cy="4037749"/>
          </a:xfrm>
        </p:spPr>
        <p:txBody>
          <a:bodyPr>
            <a:normAutofit/>
          </a:bodyPr>
          <a:lstStyle/>
          <a:p>
            <a:pPr algn="just"/>
            <a:r>
              <a:rPr lang="fr-CA" sz="2400" dirty="0"/>
              <a:t>L’article 2097 C.c.Q. </a:t>
            </a:r>
          </a:p>
          <a:p>
            <a:pPr marL="0" indent="0" algn="just">
              <a:lnSpc>
                <a:spcPct val="150000"/>
              </a:lnSpc>
              <a:buNone/>
            </a:pPr>
            <a:r>
              <a:rPr lang="fr-CA" sz="2800" dirty="0"/>
              <a:t>« L'aliénation de l'entreprise ou la modification de sa structure juridique par fusion ou autrement, ne met pas fin au contrat de travail. »</a:t>
            </a:r>
          </a:p>
        </p:txBody>
      </p:sp>
    </p:spTree>
    <p:extLst>
      <p:ext uri="{BB962C8B-B14F-4D97-AF65-F5344CB8AC3E}">
        <p14:creationId xmlns:p14="http://schemas.microsoft.com/office/powerpoint/2010/main" val="41327255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D69627E-6ABB-48D2-8D26-AD443EB4A8F0}"/>
              </a:ext>
            </a:extLst>
          </p:cNvPr>
          <p:cNvSpPr>
            <a:spLocks noGrp="1"/>
          </p:cNvSpPr>
          <p:nvPr>
            <p:ph type="title"/>
          </p:nvPr>
        </p:nvSpPr>
        <p:spPr/>
        <p:txBody>
          <a:bodyPr/>
          <a:lstStyle/>
          <a:p>
            <a:pPr algn="ctr"/>
            <a:r>
              <a:rPr lang="fr-CA" b="1" dirty="0">
                <a:effectLst>
                  <a:outerShdw blurRad="38100" dist="38100" dir="2700000" algn="tl">
                    <a:srgbClr val="000000">
                      <a:alpha val="43137"/>
                    </a:srgbClr>
                  </a:outerShdw>
                </a:effectLst>
              </a:rPr>
              <a:t>Le contrat individuel de travail</a:t>
            </a:r>
            <a:br>
              <a:rPr lang="fr-CA" dirty="0"/>
            </a:br>
            <a:endParaRPr lang="fr-CA" dirty="0"/>
          </a:p>
        </p:txBody>
      </p:sp>
      <p:sp>
        <p:nvSpPr>
          <p:cNvPr id="4" name="Espace réservé du texte 3">
            <a:extLst>
              <a:ext uri="{FF2B5EF4-FFF2-40B4-BE49-F238E27FC236}">
                <a16:creationId xmlns:a16="http://schemas.microsoft.com/office/drawing/2014/main" id="{9151007C-A596-4D8A-A972-F56704856DEA}"/>
              </a:ext>
            </a:extLst>
          </p:cNvPr>
          <p:cNvSpPr>
            <a:spLocks noGrp="1"/>
          </p:cNvSpPr>
          <p:nvPr>
            <p:ph type="body" idx="1"/>
          </p:nvPr>
        </p:nvSpPr>
        <p:spPr>
          <a:xfrm>
            <a:off x="622852" y="2019549"/>
            <a:ext cx="5645426" cy="801943"/>
          </a:xfrm>
        </p:spPr>
        <p:txBody>
          <a:bodyPr>
            <a:normAutofit/>
          </a:bodyPr>
          <a:lstStyle/>
          <a:p>
            <a:r>
              <a:rPr lang="fr-CA" sz="2000" b="1" dirty="0">
                <a:solidFill>
                  <a:schemeClr val="tx1"/>
                </a:solidFill>
                <a:effectLst>
                  <a:outerShdw blurRad="38100" dist="38100" dir="2700000" algn="tl">
                    <a:srgbClr val="000000">
                      <a:alpha val="43137"/>
                    </a:srgbClr>
                  </a:outerShdw>
                </a:effectLst>
              </a:rPr>
              <a:t>Contrat d’entreprise et de service</a:t>
            </a:r>
          </a:p>
        </p:txBody>
      </p:sp>
      <p:sp>
        <p:nvSpPr>
          <p:cNvPr id="5" name="Espace réservé du contenu 4">
            <a:extLst>
              <a:ext uri="{FF2B5EF4-FFF2-40B4-BE49-F238E27FC236}">
                <a16:creationId xmlns:a16="http://schemas.microsoft.com/office/drawing/2014/main" id="{7FDE394D-9722-4D43-86CD-6C9B3E3A0C7D}"/>
              </a:ext>
            </a:extLst>
          </p:cNvPr>
          <p:cNvSpPr>
            <a:spLocks noGrp="1"/>
          </p:cNvSpPr>
          <p:nvPr>
            <p:ph sz="half" idx="2"/>
          </p:nvPr>
        </p:nvSpPr>
        <p:spPr>
          <a:xfrm>
            <a:off x="287892" y="2824269"/>
            <a:ext cx="5808108" cy="3229568"/>
          </a:xfrm>
        </p:spPr>
        <p:txBody>
          <a:bodyPr>
            <a:normAutofit/>
          </a:bodyPr>
          <a:lstStyle/>
          <a:p>
            <a:pPr algn="just"/>
            <a:r>
              <a:rPr lang="fr-CA" dirty="0"/>
              <a:t>Aucun lien de subordination entre l’entrepreneur ou le prestataire de services et le client.</a:t>
            </a:r>
          </a:p>
          <a:p>
            <a:pPr algn="just"/>
            <a:endParaRPr lang="fr-CA" dirty="0"/>
          </a:p>
          <a:p>
            <a:pPr algn="just"/>
            <a:r>
              <a:rPr lang="fr-CA" dirty="0"/>
              <a:t>Le prix fixé dans le contrat établit le montant à payer par le client à l’entrepreneur ou prestataire de services.</a:t>
            </a:r>
          </a:p>
        </p:txBody>
      </p:sp>
      <p:sp>
        <p:nvSpPr>
          <p:cNvPr id="6" name="Espace réservé du texte 5">
            <a:extLst>
              <a:ext uri="{FF2B5EF4-FFF2-40B4-BE49-F238E27FC236}">
                <a16:creationId xmlns:a16="http://schemas.microsoft.com/office/drawing/2014/main" id="{5C84EA22-6515-4FFF-B314-3332104C3D58}"/>
              </a:ext>
            </a:extLst>
          </p:cNvPr>
          <p:cNvSpPr>
            <a:spLocks noGrp="1"/>
          </p:cNvSpPr>
          <p:nvPr>
            <p:ph type="body" sz="quarter" idx="3"/>
          </p:nvPr>
        </p:nvSpPr>
        <p:spPr>
          <a:xfrm>
            <a:off x="6412362" y="2023003"/>
            <a:ext cx="5310464" cy="802237"/>
          </a:xfrm>
        </p:spPr>
        <p:txBody>
          <a:bodyPr>
            <a:normAutofit/>
          </a:bodyPr>
          <a:lstStyle/>
          <a:p>
            <a:pPr algn="ctr"/>
            <a:r>
              <a:rPr lang="fr-CA" sz="2000" b="1" dirty="0">
                <a:solidFill>
                  <a:schemeClr val="tx1"/>
                </a:solidFill>
                <a:effectLst>
                  <a:outerShdw blurRad="38100" dist="38100" dir="2700000" algn="tl">
                    <a:srgbClr val="000000">
                      <a:alpha val="43137"/>
                    </a:srgbClr>
                  </a:outerShdw>
                </a:effectLst>
              </a:rPr>
              <a:t>Contrat de travail</a:t>
            </a:r>
          </a:p>
        </p:txBody>
      </p:sp>
      <p:sp>
        <p:nvSpPr>
          <p:cNvPr id="7" name="Espace réservé du contenu 6">
            <a:extLst>
              <a:ext uri="{FF2B5EF4-FFF2-40B4-BE49-F238E27FC236}">
                <a16:creationId xmlns:a16="http://schemas.microsoft.com/office/drawing/2014/main" id="{F0346FB0-ADE3-4C88-A394-B2F7710A2CAD}"/>
              </a:ext>
            </a:extLst>
          </p:cNvPr>
          <p:cNvSpPr>
            <a:spLocks noGrp="1"/>
          </p:cNvSpPr>
          <p:nvPr>
            <p:ph sz="quarter" idx="4"/>
          </p:nvPr>
        </p:nvSpPr>
        <p:spPr>
          <a:xfrm>
            <a:off x="6412361" y="2831355"/>
            <a:ext cx="5645425" cy="3222482"/>
          </a:xfrm>
        </p:spPr>
        <p:txBody>
          <a:bodyPr>
            <a:normAutofit/>
          </a:bodyPr>
          <a:lstStyle/>
          <a:p>
            <a:pPr algn="just"/>
            <a:r>
              <a:rPr lang="fr-CA" dirty="0"/>
              <a:t>Lien de subordination entre l’employeur et le salarié.</a:t>
            </a:r>
          </a:p>
          <a:p>
            <a:pPr algn="just"/>
            <a:endParaRPr lang="fr-CA" dirty="0"/>
          </a:p>
          <a:p>
            <a:pPr algn="just"/>
            <a:r>
              <a:rPr lang="fr-CA" dirty="0"/>
              <a:t>Le salaire établit le montant que devra verser l’employeur au salarié, déduction faite de toutes les remises fiscales et d’autres natures imposées par les autorités compétentes.</a:t>
            </a:r>
          </a:p>
        </p:txBody>
      </p:sp>
    </p:spTree>
    <p:extLst>
      <p:ext uri="{BB962C8B-B14F-4D97-AF65-F5344CB8AC3E}">
        <p14:creationId xmlns:p14="http://schemas.microsoft.com/office/powerpoint/2010/main" val="14350088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216CA55-F38B-45A9-97FB-88B86CE3B110}"/>
              </a:ext>
            </a:extLst>
          </p:cNvPr>
          <p:cNvSpPr>
            <a:spLocks noGrp="1"/>
          </p:cNvSpPr>
          <p:nvPr>
            <p:ph type="title"/>
          </p:nvPr>
        </p:nvSpPr>
        <p:spPr/>
        <p:txBody>
          <a:bodyPr/>
          <a:lstStyle/>
          <a:p>
            <a:pPr algn="ctr"/>
            <a:endParaRPr lang="fr-CA" dirty="0"/>
          </a:p>
        </p:txBody>
      </p:sp>
      <p:sp>
        <p:nvSpPr>
          <p:cNvPr id="3" name="Espace réservé du contenu 2">
            <a:extLst>
              <a:ext uri="{FF2B5EF4-FFF2-40B4-BE49-F238E27FC236}">
                <a16:creationId xmlns:a16="http://schemas.microsoft.com/office/drawing/2014/main" id="{77E6B55D-2DC4-4602-B1F3-69D7F31B1140}"/>
              </a:ext>
            </a:extLst>
          </p:cNvPr>
          <p:cNvSpPr>
            <a:spLocks noGrp="1"/>
          </p:cNvSpPr>
          <p:nvPr>
            <p:ph idx="1"/>
          </p:nvPr>
        </p:nvSpPr>
        <p:spPr>
          <a:xfrm>
            <a:off x="861391" y="2015732"/>
            <a:ext cx="10694505" cy="3450613"/>
          </a:xfrm>
        </p:spPr>
        <p:txBody>
          <a:bodyPr>
            <a:normAutofit/>
          </a:bodyPr>
          <a:lstStyle/>
          <a:p>
            <a:pPr marL="0" indent="0" algn="ctr">
              <a:buNone/>
            </a:pPr>
            <a:r>
              <a:rPr lang="fr-CA" sz="5400" b="1" dirty="0">
                <a:solidFill>
                  <a:schemeClr val="accent6">
                    <a:lumMod val="75000"/>
                  </a:schemeClr>
                </a:solidFill>
                <a:effectLst>
                  <a:outerShdw blurRad="38100" dist="38100" dir="2700000" algn="tl">
                    <a:srgbClr val="000000">
                      <a:alpha val="43137"/>
                    </a:srgbClr>
                  </a:outerShdw>
                </a:effectLst>
              </a:rPr>
              <a:t>LE CONTRAT COLLECTIF </a:t>
            </a:r>
          </a:p>
          <a:p>
            <a:pPr marL="0" indent="0" algn="ctr">
              <a:buNone/>
            </a:pPr>
            <a:r>
              <a:rPr lang="fr-CA" sz="5400" b="1" dirty="0">
                <a:solidFill>
                  <a:schemeClr val="accent6">
                    <a:lumMod val="75000"/>
                  </a:schemeClr>
                </a:solidFill>
                <a:effectLst>
                  <a:outerShdw blurRad="38100" dist="38100" dir="2700000" algn="tl">
                    <a:srgbClr val="000000">
                      <a:alpha val="43137"/>
                    </a:srgbClr>
                  </a:outerShdw>
                </a:effectLst>
              </a:rPr>
              <a:t>DE </a:t>
            </a:r>
          </a:p>
          <a:p>
            <a:pPr marL="0" indent="0" algn="ctr">
              <a:buNone/>
            </a:pPr>
            <a:r>
              <a:rPr lang="fr-CA" sz="5400" b="1" dirty="0">
                <a:solidFill>
                  <a:schemeClr val="accent6">
                    <a:lumMod val="75000"/>
                  </a:schemeClr>
                </a:solidFill>
                <a:effectLst>
                  <a:outerShdw blurRad="38100" dist="38100" dir="2700000" algn="tl">
                    <a:srgbClr val="000000">
                      <a:alpha val="43137"/>
                    </a:srgbClr>
                  </a:outerShdw>
                </a:effectLst>
              </a:rPr>
              <a:t>TRAVAIL</a:t>
            </a:r>
          </a:p>
        </p:txBody>
      </p:sp>
    </p:spTree>
    <p:extLst>
      <p:ext uri="{BB962C8B-B14F-4D97-AF65-F5344CB8AC3E}">
        <p14:creationId xmlns:p14="http://schemas.microsoft.com/office/powerpoint/2010/main" val="30752247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CC6269A-0E09-4F0A-88A4-096EFE0D4A09}"/>
              </a:ext>
            </a:extLst>
          </p:cNvPr>
          <p:cNvSpPr>
            <a:spLocks noGrp="1"/>
          </p:cNvSpPr>
          <p:nvPr>
            <p:ph type="title"/>
          </p:nvPr>
        </p:nvSpPr>
        <p:spPr/>
        <p:txBody>
          <a:bodyPr/>
          <a:lstStyle/>
          <a:p>
            <a:pPr algn="ctr"/>
            <a:r>
              <a:rPr lang="fr-CA" b="1" dirty="0">
                <a:effectLst>
                  <a:outerShdw blurRad="38100" dist="38100" dir="2700000" algn="tl">
                    <a:srgbClr val="000000">
                      <a:alpha val="43137"/>
                    </a:srgbClr>
                  </a:outerShdw>
                </a:effectLst>
              </a:rPr>
              <a:t>Le contrat collectif de travail</a:t>
            </a:r>
          </a:p>
        </p:txBody>
      </p:sp>
      <p:sp>
        <p:nvSpPr>
          <p:cNvPr id="3" name="Espace réservé du contenu 2">
            <a:extLst>
              <a:ext uri="{FF2B5EF4-FFF2-40B4-BE49-F238E27FC236}">
                <a16:creationId xmlns:a16="http://schemas.microsoft.com/office/drawing/2014/main" id="{F3471741-CCF9-4A4E-85BF-7CC5D2312518}"/>
              </a:ext>
            </a:extLst>
          </p:cNvPr>
          <p:cNvSpPr>
            <a:spLocks noGrp="1"/>
          </p:cNvSpPr>
          <p:nvPr>
            <p:ph idx="1"/>
          </p:nvPr>
        </p:nvSpPr>
        <p:spPr>
          <a:xfrm>
            <a:off x="781879" y="2015732"/>
            <a:ext cx="10668000" cy="3450613"/>
          </a:xfrm>
        </p:spPr>
        <p:txBody>
          <a:bodyPr>
            <a:normAutofit/>
          </a:bodyPr>
          <a:lstStyle/>
          <a:p>
            <a:pPr algn="just"/>
            <a:r>
              <a:rPr lang="fr-CA" sz="2500" dirty="0"/>
              <a:t>Très souvent, les travailleurs même s’ils ont conclu un contrat individuel de travail avec leur employeur, vont décider de se syndiquer afin de négocier avec ce dernier un contrat collectif de travail dans lequel, en principe, les principales conditions de travail seront prévues.</a:t>
            </a:r>
          </a:p>
          <a:p>
            <a:pPr algn="just"/>
            <a:endParaRPr lang="fr-CA" sz="600" dirty="0"/>
          </a:p>
          <a:p>
            <a:pPr algn="just"/>
            <a:endParaRPr lang="fr-CA" sz="400" dirty="0"/>
          </a:p>
          <a:p>
            <a:pPr algn="just"/>
            <a:r>
              <a:rPr lang="fr-CA" sz="2500" dirty="0"/>
              <a:t> Le processus de syndicalisation des employés commence par une requête en accréditation déposée au Tribunal administratif du travail.</a:t>
            </a:r>
          </a:p>
        </p:txBody>
      </p:sp>
    </p:spTree>
    <p:extLst>
      <p:ext uri="{BB962C8B-B14F-4D97-AF65-F5344CB8AC3E}">
        <p14:creationId xmlns:p14="http://schemas.microsoft.com/office/powerpoint/2010/main" val="20644087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CC6269A-0E09-4F0A-88A4-096EFE0D4A09}"/>
              </a:ext>
            </a:extLst>
          </p:cNvPr>
          <p:cNvSpPr>
            <a:spLocks noGrp="1"/>
          </p:cNvSpPr>
          <p:nvPr>
            <p:ph type="title"/>
          </p:nvPr>
        </p:nvSpPr>
        <p:spPr/>
        <p:txBody>
          <a:bodyPr/>
          <a:lstStyle/>
          <a:p>
            <a:pPr algn="ctr"/>
            <a:r>
              <a:rPr lang="fr-CA" b="1" dirty="0">
                <a:effectLst>
                  <a:outerShdw blurRad="38100" dist="38100" dir="2700000" algn="tl">
                    <a:srgbClr val="000000">
                      <a:alpha val="43137"/>
                    </a:srgbClr>
                  </a:outerShdw>
                </a:effectLst>
              </a:rPr>
              <a:t>Le contrat collectif de travail</a:t>
            </a:r>
          </a:p>
        </p:txBody>
      </p:sp>
      <p:sp>
        <p:nvSpPr>
          <p:cNvPr id="3" name="Espace réservé du contenu 2">
            <a:extLst>
              <a:ext uri="{FF2B5EF4-FFF2-40B4-BE49-F238E27FC236}">
                <a16:creationId xmlns:a16="http://schemas.microsoft.com/office/drawing/2014/main" id="{F3471741-CCF9-4A4E-85BF-7CC5D2312518}"/>
              </a:ext>
            </a:extLst>
          </p:cNvPr>
          <p:cNvSpPr>
            <a:spLocks noGrp="1"/>
          </p:cNvSpPr>
          <p:nvPr>
            <p:ph idx="1"/>
          </p:nvPr>
        </p:nvSpPr>
        <p:spPr>
          <a:xfrm>
            <a:off x="543339" y="1853754"/>
            <a:ext cx="11012557" cy="4199727"/>
          </a:xfrm>
        </p:spPr>
        <p:txBody>
          <a:bodyPr>
            <a:normAutofit/>
          </a:bodyPr>
          <a:lstStyle/>
          <a:p>
            <a:pPr algn="just"/>
            <a:r>
              <a:rPr lang="fr-CA" sz="2400" dirty="0"/>
              <a:t>Avant de faire une demande de syndicalisation, les employés doivent se regrouper en une association et en devenir membres (signer une carte d’adhésion). </a:t>
            </a:r>
          </a:p>
          <a:p>
            <a:pPr algn="just"/>
            <a:endParaRPr lang="fr-CA" sz="300" dirty="0"/>
          </a:p>
          <a:p>
            <a:pPr algn="just"/>
            <a:r>
              <a:rPr lang="fr-CA" sz="2400" dirty="0"/>
              <a:t>Ce droit de s’associer fait partie des libertés et droits fondamentaux protégés par les Chartes des droits et libertés. </a:t>
            </a:r>
          </a:p>
          <a:p>
            <a:pPr algn="just"/>
            <a:endParaRPr lang="fr-CA" sz="100" dirty="0"/>
          </a:p>
          <a:p>
            <a:pPr algn="just"/>
            <a:r>
              <a:rPr lang="fr-CA" sz="2400" dirty="0"/>
              <a:t>Cette association doit être ensuite reconnue par le Tribunal administratif du travail. </a:t>
            </a:r>
          </a:p>
          <a:p>
            <a:pPr algn="just"/>
            <a:endParaRPr lang="fr-CA" sz="100" dirty="0"/>
          </a:p>
          <a:p>
            <a:pPr algn="just"/>
            <a:r>
              <a:rPr lang="fr-CA" sz="2400" dirty="0"/>
              <a:t>Le Tribunal la reconnaîtra si elle représente 50 % plus un employé de l’entreprise. Un syndicat des employés sera alors formé.</a:t>
            </a:r>
          </a:p>
          <a:p>
            <a:endParaRPr lang="fr-CA" dirty="0"/>
          </a:p>
        </p:txBody>
      </p:sp>
    </p:spTree>
    <p:extLst>
      <p:ext uri="{BB962C8B-B14F-4D97-AF65-F5344CB8AC3E}">
        <p14:creationId xmlns:p14="http://schemas.microsoft.com/office/powerpoint/2010/main" val="15317706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CC6269A-0E09-4F0A-88A4-096EFE0D4A09}"/>
              </a:ext>
            </a:extLst>
          </p:cNvPr>
          <p:cNvSpPr>
            <a:spLocks noGrp="1"/>
          </p:cNvSpPr>
          <p:nvPr>
            <p:ph type="title"/>
          </p:nvPr>
        </p:nvSpPr>
        <p:spPr/>
        <p:txBody>
          <a:bodyPr/>
          <a:lstStyle/>
          <a:p>
            <a:pPr algn="ctr"/>
            <a:r>
              <a:rPr lang="fr-CA" b="1" dirty="0">
                <a:effectLst>
                  <a:outerShdw blurRad="38100" dist="38100" dir="2700000" algn="tl">
                    <a:srgbClr val="000000">
                      <a:alpha val="43137"/>
                    </a:srgbClr>
                  </a:outerShdw>
                </a:effectLst>
              </a:rPr>
              <a:t>Le contrat collectif de travail</a:t>
            </a:r>
          </a:p>
        </p:txBody>
      </p:sp>
      <p:sp>
        <p:nvSpPr>
          <p:cNvPr id="3" name="Espace réservé du contenu 2">
            <a:extLst>
              <a:ext uri="{FF2B5EF4-FFF2-40B4-BE49-F238E27FC236}">
                <a16:creationId xmlns:a16="http://schemas.microsoft.com/office/drawing/2014/main" id="{F3471741-CCF9-4A4E-85BF-7CC5D2312518}"/>
              </a:ext>
            </a:extLst>
          </p:cNvPr>
          <p:cNvSpPr>
            <a:spLocks noGrp="1"/>
          </p:cNvSpPr>
          <p:nvPr>
            <p:ph idx="1"/>
          </p:nvPr>
        </p:nvSpPr>
        <p:spPr>
          <a:xfrm>
            <a:off x="145774" y="2015732"/>
            <a:ext cx="11834191" cy="4037749"/>
          </a:xfrm>
        </p:spPr>
        <p:txBody>
          <a:bodyPr>
            <a:normAutofit/>
          </a:bodyPr>
          <a:lstStyle/>
          <a:p>
            <a:pPr algn="just"/>
            <a:r>
              <a:rPr lang="fr-CA" sz="2400" dirty="0"/>
              <a:t>Ce syndicat représentera alors l’ensemble des employés présents et futurs et il pourra engager avec la partie patronale la négociation d’une première convention collective. </a:t>
            </a:r>
          </a:p>
          <a:p>
            <a:pPr algn="just"/>
            <a:endParaRPr lang="fr-CA" sz="2400" dirty="0"/>
          </a:p>
          <a:p>
            <a:pPr algn="just"/>
            <a:endParaRPr lang="fr-CA" sz="100" dirty="0"/>
          </a:p>
          <a:p>
            <a:pPr algn="just"/>
            <a:r>
              <a:rPr lang="fr-CA" sz="2400" dirty="0"/>
              <a:t>Le syndicat représente une unité d’accréditation et négociera au nom des salariés de celle-ci. </a:t>
            </a:r>
          </a:p>
          <a:p>
            <a:pPr algn="just"/>
            <a:endParaRPr lang="fr-CA" sz="2400" dirty="0"/>
          </a:p>
          <a:p>
            <a:pPr algn="just"/>
            <a:endParaRPr lang="fr-CA" sz="100" dirty="0"/>
          </a:p>
          <a:p>
            <a:pPr algn="just"/>
            <a:r>
              <a:rPr lang="fr-CA" sz="2400" dirty="0"/>
              <a:t>Si les parties ne parviennent pas à s’entendre sur les clauses d’une convention collective de travail, le syndicat pourra déclencher la grève.</a:t>
            </a:r>
          </a:p>
        </p:txBody>
      </p:sp>
    </p:spTree>
    <p:extLst>
      <p:ext uri="{BB962C8B-B14F-4D97-AF65-F5344CB8AC3E}">
        <p14:creationId xmlns:p14="http://schemas.microsoft.com/office/powerpoint/2010/main" val="8794740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CC6269A-0E09-4F0A-88A4-096EFE0D4A09}"/>
              </a:ext>
            </a:extLst>
          </p:cNvPr>
          <p:cNvSpPr>
            <a:spLocks noGrp="1"/>
          </p:cNvSpPr>
          <p:nvPr>
            <p:ph type="title"/>
          </p:nvPr>
        </p:nvSpPr>
        <p:spPr/>
        <p:txBody>
          <a:bodyPr/>
          <a:lstStyle/>
          <a:p>
            <a:pPr algn="ctr"/>
            <a:r>
              <a:rPr lang="fr-CA" b="1" dirty="0">
                <a:effectLst>
                  <a:outerShdw blurRad="38100" dist="38100" dir="2700000" algn="tl">
                    <a:srgbClr val="000000">
                      <a:alpha val="43137"/>
                    </a:srgbClr>
                  </a:outerShdw>
                </a:effectLst>
              </a:rPr>
              <a:t>Le contrat collectif de travail</a:t>
            </a:r>
          </a:p>
        </p:txBody>
      </p:sp>
      <p:sp>
        <p:nvSpPr>
          <p:cNvPr id="3" name="Espace réservé du contenu 2">
            <a:extLst>
              <a:ext uri="{FF2B5EF4-FFF2-40B4-BE49-F238E27FC236}">
                <a16:creationId xmlns:a16="http://schemas.microsoft.com/office/drawing/2014/main" id="{F3471741-CCF9-4A4E-85BF-7CC5D2312518}"/>
              </a:ext>
            </a:extLst>
          </p:cNvPr>
          <p:cNvSpPr>
            <a:spLocks noGrp="1"/>
          </p:cNvSpPr>
          <p:nvPr>
            <p:ph idx="1"/>
          </p:nvPr>
        </p:nvSpPr>
        <p:spPr>
          <a:xfrm>
            <a:off x="212036" y="1853754"/>
            <a:ext cx="11582400" cy="4199727"/>
          </a:xfrm>
        </p:spPr>
        <p:txBody>
          <a:bodyPr>
            <a:normAutofit fontScale="92500" lnSpcReduction="10000"/>
          </a:bodyPr>
          <a:lstStyle/>
          <a:p>
            <a:pPr algn="just"/>
            <a:r>
              <a:rPr lang="fr-CA" sz="2400" dirty="0"/>
              <a:t>L’article 1.1 du Code du travail exclut de l’unité d’accréditation certains membres du personnel comme le gérant, surintendant, contremaître ou représentant de l'employeur dans ses relations avec ses salariés ainsi que d’autres employés qui y sont énumérés.</a:t>
            </a:r>
          </a:p>
          <a:p>
            <a:endParaRPr lang="fr-CA" sz="200" dirty="0"/>
          </a:p>
          <a:p>
            <a:r>
              <a:rPr lang="fr-CA" sz="2400" dirty="0"/>
              <a:t>Une fois ces formalités d’accréditation complétées, le processus de la négociation de la convention collective s’amorce. </a:t>
            </a:r>
          </a:p>
          <a:p>
            <a:endParaRPr lang="fr-CA" sz="700" dirty="0"/>
          </a:p>
          <a:p>
            <a:r>
              <a:rPr lang="fr-CA" sz="2400" dirty="0"/>
              <a:t>Il est basé essentiellement sur un rapport de force entre les parties peut être courte ou s’étendre sur plusieurs semaines. </a:t>
            </a:r>
          </a:p>
          <a:p>
            <a:endParaRPr lang="fr-CA" sz="400" dirty="0"/>
          </a:p>
          <a:p>
            <a:r>
              <a:rPr lang="fr-CA" sz="2400" dirty="0"/>
              <a:t>Le tout doit se dérouler dans un contexte de diligence et de bonne foi.</a:t>
            </a:r>
          </a:p>
        </p:txBody>
      </p:sp>
    </p:spTree>
    <p:extLst>
      <p:ext uri="{BB962C8B-B14F-4D97-AF65-F5344CB8AC3E}">
        <p14:creationId xmlns:p14="http://schemas.microsoft.com/office/powerpoint/2010/main" val="16879813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CC6269A-0E09-4F0A-88A4-096EFE0D4A09}"/>
              </a:ext>
            </a:extLst>
          </p:cNvPr>
          <p:cNvSpPr>
            <a:spLocks noGrp="1"/>
          </p:cNvSpPr>
          <p:nvPr>
            <p:ph type="title"/>
          </p:nvPr>
        </p:nvSpPr>
        <p:spPr/>
        <p:txBody>
          <a:bodyPr/>
          <a:lstStyle/>
          <a:p>
            <a:pPr algn="ctr"/>
            <a:r>
              <a:rPr lang="fr-CA" b="1" dirty="0">
                <a:effectLst>
                  <a:outerShdw blurRad="38100" dist="38100" dir="2700000" algn="tl">
                    <a:srgbClr val="000000">
                      <a:alpha val="43137"/>
                    </a:srgbClr>
                  </a:outerShdw>
                </a:effectLst>
              </a:rPr>
              <a:t>Le contrat collectif de travail</a:t>
            </a:r>
          </a:p>
        </p:txBody>
      </p:sp>
      <p:sp>
        <p:nvSpPr>
          <p:cNvPr id="3" name="Espace réservé du contenu 2">
            <a:extLst>
              <a:ext uri="{FF2B5EF4-FFF2-40B4-BE49-F238E27FC236}">
                <a16:creationId xmlns:a16="http://schemas.microsoft.com/office/drawing/2014/main" id="{F3471741-CCF9-4A4E-85BF-7CC5D2312518}"/>
              </a:ext>
            </a:extLst>
          </p:cNvPr>
          <p:cNvSpPr>
            <a:spLocks noGrp="1"/>
          </p:cNvSpPr>
          <p:nvPr>
            <p:ph idx="1"/>
          </p:nvPr>
        </p:nvSpPr>
        <p:spPr>
          <a:xfrm>
            <a:off x="159026" y="1853754"/>
            <a:ext cx="11820939" cy="4199727"/>
          </a:xfrm>
        </p:spPr>
        <p:txBody>
          <a:bodyPr>
            <a:normAutofit fontScale="92500" lnSpcReduction="20000"/>
          </a:bodyPr>
          <a:lstStyle/>
          <a:p>
            <a:r>
              <a:rPr lang="fr-CA" sz="2400" dirty="0"/>
              <a:t>Advenant l’échec des négociations, la grève peut être déclenchée par les syndiqués ou l’employeur peut décréter un lock-out. </a:t>
            </a:r>
          </a:p>
          <a:p>
            <a:endParaRPr lang="fr-CA" sz="100" dirty="0"/>
          </a:p>
          <a:p>
            <a:pPr algn="just"/>
            <a:r>
              <a:rPr lang="fr-CA" sz="2400" dirty="0"/>
              <a:t>Avant d’en arriver là, les parties peuvent accepter de se retrouver, ou dans certains cas se voir imposer, un conciliateur ou un médiateur pour tenter de dénouer l’impasse et éviter ainsi de se retrouver en arrêt de travail.</a:t>
            </a:r>
          </a:p>
          <a:p>
            <a:pPr algn="just"/>
            <a:endParaRPr lang="fr-CA" sz="100" dirty="0"/>
          </a:p>
          <a:p>
            <a:pPr algn="just"/>
            <a:r>
              <a:rPr lang="fr-CA" sz="2400" dirty="0"/>
              <a:t>S’il y a grève ou lock-out, il est généralement interdit pour un employeur de recourir aux services d'autres travailleurs pour faire exécuter le travail normalement exécuté par ceux qui sont en grève ou en lock-out</a:t>
            </a:r>
            <a:r>
              <a:rPr lang="fr-CA" sz="2200" dirty="0"/>
              <a:t>. </a:t>
            </a:r>
            <a:endParaRPr lang="fr-CA" sz="100" dirty="0"/>
          </a:p>
          <a:p>
            <a:pPr algn="just"/>
            <a:r>
              <a:rPr lang="fr-CA" sz="2400" dirty="0"/>
              <a:t>On qualifie ces personnes qui agiraient à l’encontre de cette interdiction de briseurs de grève ou de « </a:t>
            </a:r>
            <a:r>
              <a:rPr lang="fr-CA" sz="2400" dirty="0" err="1"/>
              <a:t>scabs</a:t>
            </a:r>
            <a:r>
              <a:rPr lang="fr-CA" sz="2400" dirty="0"/>
              <a:t> ».</a:t>
            </a:r>
          </a:p>
        </p:txBody>
      </p:sp>
    </p:spTree>
    <p:extLst>
      <p:ext uri="{BB962C8B-B14F-4D97-AF65-F5344CB8AC3E}">
        <p14:creationId xmlns:p14="http://schemas.microsoft.com/office/powerpoint/2010/main" val="30902955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CC6269A-0E09-4F0A-88A4-096EFE0D4A09}"/>
              </a:ext>
            </a:extLst>
          </p:cNvPr>
          <p:cNvSpPr>
            <a:spLocks noGrp="1"/>
          </p:cNvSpPr>
          <p:nvPr>
            <p:ph type="title"/>
          </p:nvPr>
        </p:nvSpPr>
        <p:spPr/>
        <p:txBody>
          <a:bodyPr/>
          <a:lstStyle/>
          <a:p>
            <a:pPr algn="ctr"/>
            <a:r>
              <a:rPr lang="fr-CA" b="1" dirty="0">
                <a:effectLst>
                  <a:outerShdw blurRad="38100" dist="38100" dir="2700000" algn="tl">
                    <a:srgbClr val="000000">
                      <a:alpha val="43137"/>
                    </a:srgbClr>
                  </a:outerShdw>
                </a:effectLst>
              </a:rPr>
              <a:t>Le contrat collectif de travail</a:t>
            </a:r>
          </a:p>
        </p:txBody>
      </p:sp>
      <p:sp>
        <p:nvSpPr>
          <p:cNvPr id="3" name="Espace réservé du contenu 2">
            <a:extLst>
              <a:ext uri="{FF2B5EF4-FFF2-40B4-BE49-F238E27FC236}">
                <a16:creationId xmlns:a16="http://schemas.microsoft.com/office/drawing/2014/main" id="{F3471741-CCF9-4A4E-85BF-7CC5D2312518}"/>
              </a:ext>
            </a:extLst>
          </p:cNvPr>
          <p:cNvSpPr>
            <a:spLocks noGrp="1"/>
          </p:cNvSpPr>
          <p:nvPr>
            <p:ph idx="1"/>
          </p:nvPr>
        </p:nvSpPr>
        <p:spPr>
          <a:xfrm>
            <a:off x="437323" y="2015732"/>
            <a:ext cx="11304104" cy="4037749"/>
          </a:xfrm>
        </p:spPr>
        <p:txBody>
          <a:bodyPr>
            <a:normAutofit/>
          </a:bodyPr>
          <a:lstStyle/>
          <a:p>
            <a:r>
              <a:rPr lang="fr-CA" sz="2200" dirty="0"/>
              <a:t>Tôt ou tard, les parties vont arriver à s’entendre. Celles-ci signeront alors une convention collective d’une durée déterminée. </a:t>
            </a:r>
          </a:p>
          <a:p>
            <a:endParaRPr lang="fr-CA" sz="1000" dirty="0"/>
          </a:p>
          <a:p>
            <a:r>
              <a:rPr lang="fr-CA" sz="2200" dirty="0"/>
              <a:t>Généralement, elle contiendra des clauses à caractère normatif et pécuniaire. </a:t>
            </a:r>
          </a:p>
          <a:p>
            <a:endParaRPr lang="fr-CA" sz="900" dirty="0"/>
          </a:p>
          <a:p>
            <a:pPr algn="just"/>
            <a:r>
              <a:rPr lang="fr-CA" sz="2200" dirty="0"/>
              <a:t>Les premières portent sur les modalités des relations de travail entre les syndicats et l’employeur, par exemple la période de probation d’un nouvel employé, alors que les autres touchent les salaires, les vacances annuelles, les congés, le fonds de pension, etc.</a:t>
            </a:r>
          </a:p>
        </p:txBody>
      </p:sp>
    </p:spTree>
    <p:extLst>
      <p:ext uri="{BB962C8B-B14F-4D97-AF65-F5344CB8AC3E}">
        <p14:creationId xmlns:p14="http://schemas.microsoft.com/office/powerpoint/2010/main" val="41354999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F446343-F333-4C4E-8184-E4E65C00074D}"/>
              </a:ext>
            </a:extLst>
          </p:cNvPr>
          <p:cNvSpPr>
            <a:spLocks noGrp="1"/>
          </p:cNvSpPr>
          <p:nvPr>
            <p:ph type="title"/>
          </p:nvPr>
        </p:nvSpPr>
        <p:spPr/>
        <p:txBody>
          <a:bodyPr/>
          <a:lstStyle/>
          <a:p>
            <a:pPr algn="ctr"/>
            <a:r>
              <a:rPr lang="fr-CA" b="1" dirty="0">
                <a:effectLst>
                  <a:outerShdw blurRad="38100" dist="38100" dir="2700000" algn="tl">
                    <a:srgbClr val="000000">
                      <a:alpha val="43137"/>
                    </a:srgbClr>
                  </a:outerShdw>
                </a:effectLst>
              </a:rPr>
              <a:t>PLAN DU COURS</a:t>
            </a:r>
          </a:p>
        </p:txBody>
      </p:sp>
      <p:sp>
        <p:nvSpPr>
          <p:cNvPr id="3" name="Espace réservé du contenu 2">
            <a:extLst>
              <a:ext uri="{FF2B5EF4-FFF2-40B4-BE49-F238E27FC236}">
                <a16:creationId xmlns:a16="http://schemas.microsoft.com/office/drawing/2014/main" id="{57224F54-060D-4F64-84E9-8E2C8424CFD6}"/>
              </a:ext>
            </a:extLst>
          </p:cNvPr>
          <p:cNvSpPr>
            <a:spLocks noGrp="1"/>
          </p:cNvSpPr>
          <p:nvPr>
            <p:ph idx="1"/>
          </p:nvPr>
        </p:nvSpPr>
        <p:spPr/>
        <p:txBody>
          <a:bodyPr>
            <a:normAutofit/>
          </a:bodyPr>
          <a:lstStyle/>
          <a:p>
            <a:pPr marL="457200" indent="-457200">
              <a:buFont typeface="+mj-lt"/>
              <a:buAutoNum type="arabicPeriod"/>
            </a:pPr>
            <a:r>
              <a:rPr lang="fr-CA" sz="2400" dirty="0"/>
              <a:t>Le contrat individuel de travail</a:t>
            </a:r>
          </a:p>
          <a:p>
            <a:pPr marL="457200" indent="-457200">
              <a:buFont typeface="+mj-lt"/>
              <a:buAutoNum type="arabicPeriod"/>
            </a:pPr>
            <a:r>
              <a:rPr lang="fr-CA" sz="2400" dirty="0"/>
              <a:t>Le contrat collectif de travail</a:t>
            </a:r>
          </a:p>
          <a:p>
            <a:pPr marL="457200" indent="-457200">
              <a:buFont typeface="+mj-lt"/>
              <a:buAutoNum type="arabicPeriod"/>
            </a:pPr>
            <a:r>
              <a:rPr lang="fr-CA" sz="2400" dirty="0"/>
              <a:t>Lois statutaires protégeant les salariés</a:t>
            </a:r>
          </a:p>
        </p:txBody>
      </p:sp>
    </p:spTree>
    <p:extLst>
      <p:ext uri="{BB962C8B-B14F-4D97-AF65-F5344CB8AC3E}">
        <p14:creationId xmlns:p14="http://schemas.microsoft.com/office/powerpoint/2010/main" val="29400759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CC6269A-0E09-4F0A-88A4-096EFE0D4A09}"/>
              </a:ext>
            </a:extLst>
          </p:cNvPr>
          <p:cNvSpPr>
            <a:spLocks noGrp="1"/>
          </p:cNvSpPr>
          <p:nvPr>
            <p:ph type="title"/>
          </p:nvPr>
        </p:nvSpPr>
        <p:spPr/>
        <p:txBody>
          <a:bodyPr/>
          <a:lstStyle/>
          <a:p>
            <a:pPr algn="ctr"/>
            <a:r>
              <a:rPr lang="fr-CA" b="1" dirty="0">
                <a:effectLst>
                  <a:outerShdw blurRad="38100" dist="38100" dir="2700000" algn="tl">
                    <a:srgbClr val="000000">
                      <a:alpha val="43137"/>
                    </a:srgbClr>
                  </a:outerShdw>
                </a:effectLst>
              </a:rPr>
              <a:t>Le contrat collectif de travail</a:t>
            </a:r>
          </a:p>
        </p:txBody>
      </p:sp>
      <p:sp>
        <p:nvSpPr>
          <p:cNvPr id="3" name="Espace réservé du contenu 2">
            <a:extLst>
              <a:ext uri="{FF2B5EF4-FFF2-40B4-BE49-F238E27FC236}">
                <a16:creationId xmlns:a16="http://schemas.microsoft.com/office/drawing/2014/main" id="{F3471741-CCF9-4A4E-85BF-7CC5D2312518}"/>
              </a:ext>
            </a:extLst>
          </p:cNvPr>
          <p:cNvSpPr>
            <a:spLocks noGrp="1"/>
          </p:cNvSpPr>
          <p:nvPr>
            <p:ph idx="1"/>
          </p:nvPr>
        </p:nvSpPr>
        <p:spPr>
          <a:xfrm>
            <a:off x="636104" y="2015732"/>
            <a:ext cx="10906539" cy="4037749"/>
          </a:xfrm>
        </p:spPr>
        <p:txBody>
          <a:bodyPr>
            <a:normAutofit fontScale="92500" lnSpcReduction="10000"/>
          </a:bodyPr>
          <a:lstStyle/>
          <a:p>
            <a:pPr algn="just"/>
            <a:r>
              <a:rPr lang="fr-CA" sz="2400" dirty="0"/>
              <a:t>Une fois cette convention collective signée, les parties devront la respecter et l’administrer conformément à ses dispositions. </a:t>
            </a:r>
          </a:p>
          <a:p>
            <a:pPr algn="just"/>
            <a:endParaRPr lang="fr-CA" dirty="0"/>
          </a:p>
          <a:p>
            <a:pPr algn="just"/>
            <a:r>
              <a:rPr lang="fr-CA" sz="2400" dirty="0"/>
              <a:t>Il arrive que les syndicats contestent les décisions de l’employeur dans l’interprétation de certaines clauses de la convention ou encore, lorsque ce dernier prend contre des employés des mesures disciplinaires que le syndiqué visé considère abusives. </a:t>
            </a:r>
          </a:p>
          <a:p>
            <a:pPr algn="just"/>
            <a:endParaRPr lang="fr-CA" dirty="0"/>
          </a:p>
          <a:p>
            <a:pPr algn="just"/>
            <a:r>
              <a:rPr lang="fr-CA" sz="2400" dirty="0"/>
              <a:t>Un grief pourra alors être déposé par le syndicat. Si les parties n’arrivent pas à s’entende et à le régler à l’amiable, il sera éventuellement soumis à un arbitre qui aura à trancher.</a:t>
            </a:r>
          </a:p>
        </p:txBody>
      </p:sp>
    </p:spTree>
    <p:extLst>
      <p:ext uri="{BB962C8B-B14F-4D97-AF65-F5344CB8AC3E}">
        <p14:creationId xmlns:p14="http://schemas.microsoft.com/office/powerpoint/2010/main" val="19372666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FA9FB58-E72F-40BE-9039-6D204FF14D13}"/>
              </a:ext>
            </a:extLst>
          </p:cNvPr>
          <p:cNvSpPr>
            <a:spLocks noGrp="1"/>
          </p:cNvSpPr>
          <p:nvPr>
            <p:ph type="title"/>
          </p:nvPr>
        </p:nvSpPr>
        <p:spPr/>
        <p:txBody>
          <a:bodyPr/>
          <a:lstStyle/>
          <a:p>
            <a:endParaRPr lang="fr-CA"/>
          </a:p>
        </p:txBody>
      </p:sp>
      <p:sp>
        <p:nvSpPr>
          <p:cNvPr id="3" name="Espace réservé du contenu 2">
            <a:extLst>
              <a:ext uri="{FF2B5EF4-FFF2-40B4-BE49-F238E27FC236}">
                <a16:creationId xmlns:a16="http://schemas.microsoft.com/office/drawing/2014/main" id="{241ADE06-8DD2-4E62-8D3A-6E439AD4FDF1}"/>
              </a:ext>
            </a:extLst>
          </p:cNvPr>
          <p:cNvSpPr>
            <a:spLocks noGrp="1"/>
          </p:cNvSpPr>
          <p:nvPr>
            <p:ph idx="1"/>
          </p:nvPr>
        </p:nvSpPr>
        <p:spPr/>
        <p:txBody>
          <a:bodyPr>
            <a:normAutofit/>
          </a:bodyPr>
          <a:lstStyle/>
          <a:p>
            <a:pPr marL="0" indent="0" algn="ctr">
              <a:buNone/>
            </a:pPr>
            <a:endParaRPr lang="fr-CA" sz="2800" b="1" dirty="0"/>
          </a:p>
          <a:p>
            <a:pPr marL="0" indent="0" algn="ctr">
              <a:buNone/>
            </a:pPr>
            <a:endParaRPr lang="fr-CA" sz="2800" b="1" dirty="0"/>
          </a:p>
          <a:p>
            <a:pPr marL="0" indent="0" algn="ctr">
              <a:buNone/>
            </a:pPr>
            <a:r>
              <a:rPr lang="fr-CA" sz="4000" b="1" dirty="0">
                <a:solidFill>
                  <a:schemeClr val="accent6">
                    <a:lumMod val="75000"/>
                  </a:schemeClr>
                </a:solidFill>
                <a:effectLst>
                  <a:outerShdw blurRad="38100" dist="38100" dir="2700000" algn="tl">
                    <a:srgbClr val="000000">
                      <a:alpha val="43137"/>
                    </a:srgbClr>
                  </a:outerShdw>
                </a:effectLst>
              </a:rPr>
              <a:t>LOIS STATUTAIRES PROTÉGEANT LES SALARIÉS</a:t>
            </a:r>
          </a:p>
        </p:txBody>
      </p:sp>
    </p:spTree>
    <p:extLst>
      <p:ext uri="{BB962C8B-B14F-4D97-AF65-F5344CB8AC3E}">
        <p14:creationId xmlns:p14="http://schemas.microsoft.com/office/powerpoint/2010/main" val="34291502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CD7737-48A2-49AB-8B78-454C9256BF9B}"/>
              </a:ext>
            </a:extLst>
          </p:cNvPr>
          <p:cNvSpPr>
            <a:spLocks noGrp="1"/>
          </p:cNvSpPr>
          <p:nvPr>
            <p:ph type="title"/>
          </p:nvPr>
        </p:nvSpPr>
        <p:spPr/>
        <p:txBody>
          <a:bodyPr>
            <a:normAutofit fontScale="90000"/>
          </a:bodyPr>
          <a:lstStyle/>
          <a:p>
            <a:pPr algn="ctr"/>
            <a:r>
              <a:rPr lang="fr-CA" b="1" dirty="0">
                <a:effectLst>
                  <a:outerShdw blurRad="38100" dist="38100" dir="2700000" algn="tl">
                    <a:srgbClr val="000000">
                      <a:alpha val="43137"/>
                    </a:srgbClr>
                  </a:outerShdw>
                </a:effectLst>
              </a:rPr>
              <a:t>LOIS STATUTAIRES PROTÉGEANT LES SALARIÉS</a:t>
            </a:r>
            <a:br>
              <a:rPr lang="fr-CA" dirty="0"/>
            </a:br>
            <a:endParaRPr lang="fr-CA" dirty="0"/>
          </a:p>
        </p:txBody>
      </p:sp>
      <p:sp>
        <p:nvSpPr>
          <p:cNvPr id="3" name="Espace réservé du contenu 2">
            <a:extLst>
              <a:ext uri="{FF2B5EF4-FFF2-40B4-BE49-F238E27FC236}">
                <a16:creationId xmlns:a16="http://schemas.microsoft.com/office/drawing/2014/main" id="{2A83F020-6BF0-47CC-9468-CB64548CEADB}"/>
              </a:ext>
            </a:extLst>
          </p:cNvPr>
          <p:cNvSpPr>
            <a:spLocks noGrp="1"/>
          </p:cNvSpPr>
          <p:nvPr>
            <p:ph idx="1"/>
          </p:nvPr>
        </p:nvSpPr>
        <p:spPr>
          <a:xfrm>
            <a:off x="1451579" y="1853754"/>
            <a:ext cx="9603276" cy="4308507"/>
          </a:xfrm>
        </p:spPr>
        <p:txBody>
          <a:bodyPr>
            <a:normAutofit lnSpcReduction="10000"/>
          </a:bodyPr>
          <a:lstStyle/>
          <a:p>
            <a:r>
              <a:rPr lang="fr-CA" sz="2800" b="1" dirty="0">
                <a:effectLst>
                  <a:outerShdw blurRad="38100" dist="38100" dir="2700000" algn="tl">
                    <a:srgbClr val="000000">
                      <a:alpha val="43137"/>
                    </a:srgbClr>
                  </a:outerShdw>
                </a:effectLst>
              </a:rPr>
              <a:t>1 Charte des droits et libertés de la personne (Québec)  </a:t>
            </a:r>
          </a:p>
          <a:p>
            <a:r>
              <a:rPr lang="fr-CA" dirty="0"/>
              <a:t>Voir les articles:</a:t>
            </a:r>
          </a:p>
          <a:p>
            <a:pPr marL="0" indent="0">
              <a:buNone/>
            </a:pPr>
            <a:r>
              <a:rPr lang="fr-CA" sz="1700" dirty="0"/>
              <a:t>		</a:t>
            </a:r>
            <a:r>
              <a:rPr lang="fr-CA" dirty="0"/>
              <a:t>10</a:t>
            </a:r>
          </a:p>
          <a:p>
            <a:pPr marL="1828800" lvl="4" indent="0">
              <a:buNone/>
            </a:pPr>
            <a:r>
              <a:rPr lang="fr-CA" sz="2000" dirty="0"/>
              <a:t>10.1</a:t>
            </a:r>
          </a:p>
          <a:p>
            <a:pPr marL="1828800" lvl="4" indent="0">
              <a:buNone/>
            </a:pPr>
            <a:r>
              <a:rPr lang="fr-CA" sz="2000" dirty="0"/>
              <a:t>16</a:t>
            </a:r>
          </a:p>
          <a:p>
            <a:pPr marL="1828800" lvl="4" indent="0">
              <a:buNone/>
            </a:pPr>
            <a:r>
              <a:rPr lang="fr-CA" sz="2000" dirty="0"/>
              <a:t>18</a:t>
            </a:r>
          </a:p>
          <a:p>
            <a:pPr marL="1828800" lvl="4" indent="0">
              <a:buNone/>
            </a:pPr>
            <a:r>
              <a:rPr lang="fr-CA" sz="2000" dirty="0"/>
              <a:t>18,1</a:t>
            </a:r>
          </a:p>
          <a:p>
            <a:pPr marL="1828800" lvl="4" indent="0">
              <a:buNone/>
            </a:pPr>
            <a:r>
              <a:rPr lang="fr-CA" sz="2000" dirty="0"/>
              <a:t>18,2</a:t>
            </a:r>
          </a:p>
          <a:p>
            <a:pPr marL="1828800" lvl="4" indent="0">
              <a:buNone/>
            </a:pPr>
            <a:r>
              <a:rPr lang="fr-CA" sz="2000" dirty="0"/>
              <a:t>19</a:t>
            </a:r>
          </a:p>
          <a:p>
            <a:pPr marL="1828800" lvl="4" indent="0">
              <a:buNone/>
            </a:pPr>
            <a:r>
              <a:rPr lang="fr-CA" sz="2000" dirty="0"/>
              <a:t>20</a:t>
            </a:r>
          </a:p>
        </p:txBody>
      </p:sp>
    </p:spTree>
    <p:extLst>
      <p:ext uri="{BB962C8B-B14F-4D97-AF65-F5344CB8AC3E}">
        <p14:creationId xmlns:p14="http://schemas.microsoft.com/office/powerpoint/2010/main" val="22659245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CD7737-48A2-49AB-8B78-454C9256BF9B}"/>
              </a:ext>
            </a:extLst>
          </p:cNvPr>
          <p:cNvSpPr>
            <a:spLocks noGrp="1"/>
          </p:cNvSpPr>
          <p:nvPr>
            <p:ph type="title"/>
          </p:nvPr>
        </p:nvSpPr>
        <p:spPr/>
        <p:txBody>
          <a:bodyPr>
            <a:normAutofit fontScale="90000"/>
          </a:bodyPr>
          <a:lstStyle/>
          <a:p>
            <a:pPr algn="ctr"/>
            <a:r>
              <a:rPr lang="fr-CA" b="1" dirty="0">
                <a:effectLst>
                  <a:outerShdw blurRad="38100" dist="38100" dir="2700000" algn="tl">
                    <a:srgbClr val="000000">
                      <a:alpha val="43137"/>
                    </a:srgbClr>
                  </a:outerShdw>
                </a:effectLst>
              </a:rPr>
              <a:t>LOIS STATUTAIRES PROTÉGEANT LES SALARIÉS</a:t>
            </a:r>
            <a:br>
              <a:rPr lang="fr-CA" dirty="0"/>
            </a:br>
            <a:endParaRPr lang="fr-CA" dirty="0"/>
          </a:p>
        </p:txBody>
      </p:sp>
      <p:sp>
        <p:nvSpPr>
          <p:cNvPr id="3" name="Espace réservé du contenu 2">
            <a:extLst>
              <a:ext uri="{FF2B5EF4-FFF2-40B4-BE49-F238E27FC236}">
                <a16:creationId xmlns:a16="http://schemas.microsoft.com/office/drawing/2014/main" id="{2A83F020-6BF0-47CC-9468-CB64548CEADB}"/>
              </a:ext>
            </a:extLst>
          </p:cNvPr>
          <p:cNvSpPr>
            <a:spLocks noGrp="1"/>
          </p:cNvSpPr>
          <p:nvPr>
            <p:ph idx="1"/>
          </p:nvPr>
        </p:nvSpPr>
        <p:spPr/>
        <p:txBody>
          <a:bodyPr/>
          <a:lstStyle/>
          <a:p>
            <a:pPr marL="0" indent="0" algn="ctr">
              <a:buNone/>
            </a:pPr>
            <a:r>
              <a:rPr lang="fr-CA" sz="2800" b="1" dirty="0">
                <a:effectLst>
                  <a:outerShdw blurRad="38100" dist="38100" dir="2700000" algn="tl">
                    <a:srgbClr val="000000">
                      <a:alpha val="43137"/>
                    </a:srgbClr>
                  </a:outerShdw>
                </a:effectLst>
              </a:rPr>
              <a:t>II. La Loi sur les normes du travail</a:t>
            </a:r>
          </a:p>
          <a:p>
            <a:pPr marL="0" indent="0" algn="ctr">
              <a:buNone/>
            </a:pPr>
            <a:endParaRPr lang="fr-CA" sz="1050" b="1" dirty="0">
              <a:effectLst>
                <a:outerShdw blurRad="38100" dist="38100" dir="2700000" algn="tl">
                  <a:srgbClr val="000000">
                    <a:alpha val="43137"/>
                  </a:srgbClr>
                </a:outerShdw>
              </a:effectLst>
            </a:endParaRPr>
          </a:p>
          <a:p>
            <a:r>
              <a:rPr lang="fr-CA" sz="2400" dirty="0"/>
              <a:t>Cette loi s’applique aux salariés syndiqués ou non telle que définie à l’article 1 (10) de celle-ci. </a:t>
            </a:r>
          </a:p>
          <a:p>
            <a:pPr marL="0" indent="0">
              <a:buNone/>
            </a:pPr>
            <a:endParaRPr lang="fr-CA" sz="1050" dirty="0"/>
          </a:p>
          <a:p>
            <a:r>
              <a:rPr lang="fr-CA" sz="2400" dirty="0"/>
              <a:t>La Commission des normes, de l’équité, de la santé et de la sécurité du travail est responsable de son application.</a:t>
            </a:r>
          </a:p>
        </p:txBody>
      </p:sp>
    </p:spTree>
    <p:extLst>
      <p:ext uri="{BB962C8B-B14F-4D97-AF65-F5344CB8AC3E}">
        <p14:creationId xmlns:p14="http://schemas.microsoft.com/office/powerpoint/2010/main" val="18808127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CD7737-48A2-49AB-8B78-454C9256BF9B}"/>
              </a:ext>
            </a:extLst>
          </p:cNvPr>
          <p:cNvSpPr>
            <a:spLocks noGrp="1"/>
          </p:cNvSpPr>
          <p:nvPr>
            <p:ph type="title"/>
          </p:nvPr>
        </p:nvSpPr>
        <p:spPr/>
        <p:txBody>
          <a:bodyPr>
            <a:normAutofit fontScale="90000"/>
          </a:bodyPr>
          <a:lstStyle/>
          <a:p>
            <a:pPr algn="ctr"/>
            <a:r>
              <a:rPr lang="fr-CA" b="1" dirty="0">
                <a:effectLst>
                  <a:outerShdw blurRad="38100" dist="38100" dir="2700000" algn="tl">
                    <a:srgbClr val="000000">
                      <a:alpha val="43137"/>
                    </a:srgbClr>
                  </a:outerShdw>
                </a:effectLst>
              </a:rPr>
              <a:t>LOIS STATUTAIRES PROTÉGEANT LES SALARIÉS</a:t>
            </a:r>
            <a:br>
              <a:rPr lang="fr-CA" dirty="0"/>
            </a:br>
            <a:endParaRPr lang="fr-CA" dirty="0"/>
          </a:p>
        </p:txBody>
      </p:sp>
      <p:sp>
        <p:nvSpPr>
          <p:cNvPr id="3" name="Espace réservé du contenu 2">
            <a:extLst>
              <a:ext uri="{FF2B5EF4-FFF2-40B4-BE49-F238E27FC236}">
                <a16:creationId xmlns:a16="http://schemas.microsoft.com/office/drawing/2014/main" id="{2A83F020-6BF0-47CC-9468-CB64548CEADB}"/>
              </a:ext>
            </a:extLst>
          </p:cNvPr>
          <p:cNvSpPr>
            <a:spLocks noGrp="1"/>
          </p:cNvSpPr>
          <p:nvPr>
            <p:ph idx="1"/>
          </p:nvPr>
        </p:nvSpPr>
        <p:spPr>
          <a:xfrm>
            <a:off x="781878" y="1853754"/>
            <a:ext cx="10614991" cy="4321759"/>
          </a:xfrm>
        </p:spPr>
        <p:txBody>
          <a:bodyPr>
            <a:normAutofit lnSpcReduction="10000"/>
          </a:bodyPr>
          <a:lstStyle/>
          <a:p>
            <a:pPr marL="0" indent="0" algn="ctr">
              <a:buNone/>
            </a:pPr>
            <a:r>
              <a:rPr lang="fr-CA" sz="2800" b="1" dirty="0">
                <a:effectLst>
                  <a:outerShdw blurRad="38100" dist="38100" dir="2700000" algn="tl">
                    <a:srgbClr val="000000">
                      <a:alpha val="43137"/>
                    </a:srgbClr>
                  </a:outerShdw>
                </a:effectLst>
              </a:rPr>
              <a:t>II. La Loi sur les normes du travail</a:t>
            </a:r>
          </a:p>
          <a:p>
            <a:pPr marL="0" indent="0" algn="ctr">
              <a:buNone/>
            </a:pPr>
            <a:endParaRPr lang="fr-CA" sz="100" b="1" dirty="0">
              <a:effectLst>
                <a:outerShdw blurRad="38100" dist="38100" dir="2700000" algn="tl">
                  <a:srgbClr val="000000">
                    <a:alpha val="43137"/>
                  </a:srgbClr>
                </a:outerShdw>
              </a:effectLst>
            </a:endParaRPr>
          </a:p>
          <a:p>
            <a:pPr marL="0" indent="0">
              <a:buNone/>
            </a:pPr>
            <a:r>
              <a:rPr lang="fr-CA" sz="2400" dirty="0"/>
              <a:t>Cette législation a pour objet principal de fixer les normes minimales de travail à l’égard de plusieurs des conditions de travail des salariés visés par cette loi, telle : </a:t>
            </a:r>
          </a:p>
          <a:p>
            <a:r>
              <a:rPr lang="ar-AE" sz="2200" dirty="0"/>
              <a:t> </a:t>
            </a:r>
            <a:r>
              <a:rPr lang="fr-CA" sz="2200" dirty="0"/>
              <a:t>Le salaire minimum et la durée de travail. (articles 40 à 59.01) </a:t>
            </a:r>
          </a:p>
          <a:p>
            <a:r>
              <a:rPr lang="fr-CA" sz="2200" dirty="0"/>
              <a:t>Les jours fériés, chômés et payés. (articles 59.1 à 65) </a:t>
            </a:r>
          </a:p>
          <a:p>
            <a:r>
              <a:rPr lang="fr-CA" sz="2200" dirty="0"/>
              <a:t>Congés annuels payés. (articles 66 à 77) </a:t>
            </a:r>
          </a:p>
          <a:p>
            <a:r>
              <a:rPr lang="fr-CA" sz="2200" dirty="0"/>
              <a:t>Repos obligatoire. (articles 78 et 79) </a:t>
            </a:r>
          </a:p>
          <a:p>
            <a:r>
              <a:rPr lang="fr-CA" sz="2200" dirty="0"/>
              <a:t>Absences pour cause de maladie ou d’accident. (articles 79.1 à 79.6) </a:t>
            </a:r>
          </a:p>
        </p:txBody>
      </p:sp>
    </p:spTree>
    <p:extLst>
      <p:ext uri="{BB962C8B-B14F-4D97-AF65-F5344CB8AC3E}">
        <p14:creationId xmlns:p14="http://schemas.microsoft.com/office/powerpoint/2010/main" val="42819343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CD7737-48A2-49AB-8B78-454C9256BF9B}"/>
              </a:ext>
            </a:extLst>
          </p:cNvPr>
          <p:cNvSpPr>
            <a:spLocks noGrp="1"/>
          </p:cNvSpPr>
          <p:nvPr>
            <p:ph type="title"/>
          </p:nvPr>
        </p:nvSpPr>
        <p:spPr/>
        <p:txBody>
          <a:bodyPr>
            <a:normAutofit fontScale="90000"/>
          </a:bodyPr>
          <a:lstStyle/>
          <a:p>
            <a:pPr algn="ctr"/>
            <a:r>
              <a:rPr lang="fr-CA" b="1" dirty="0">
                <a:effectLst>
                  <a:outerShdw blurRad="38100" dist="38100" dir="2700000" algn="tl">
                    <a:srgbClr val="000000">
                      <a:alpha val="43137"/>
                    </a:srgbClr>
                  </a:outerShdw>
                </a:effectLst>
              </a:rPr>
              <a:t>LOIS STATUTAIRES PROTÉGEANT LES SALARIÉS</a:t>
            </a:r>
            <a:br>
              <a:rPr lang="fr-CA" dirty="0"/>
            </a:br>
            <a:endParaRPr lang="fr-CA" dirty="0"/>
          </a:p>
        </p:txBody>
      </p:sp>
      <p:sp>
        <p:nvSpPr>
          <p:cNvPr id="3" name="Espace réservé du contenu 2">
            <a:extLst>
              <a:ext uri="{FF2B5EF4-FFF2-40B4-BE49-F238E27FC236}">
                <a16:creationId xmlns:a16="http://schemas.microsoft.com/office/drawing/2014/main" id="{2A83F020-6BF0-47CC-9468-CB64548CEADB}"/>
              </a:ext>
            </a:extLst>
          </p:cNvPr>
          <p:cNvSpPr>
            <a:spLocks noGrp="1"/>
          </p:cNvSpPr>
          <p:nvPr>
            <p:ph idx="1"/>
          </p:nvPr>
        </p:nvSpPr>
        <p:spPr>
          <a:xfrm>
            <a:off x="954157" y="1853754"/>
            <a:ext cx="10416208" cy="4321759"/>
          </a:xfrm>
        </p:spPr>
        <p:txBody>
          <a:bodyPr>
            <a:normAutofit fontScale="92500" lnSpcReduction="10000"/>
          </a:bodyPr>
          <a:lstStyle/>
          <a:p>
            <a:pPr marL="0" indent="0" algn="ctr">
              <a:buNone/>
            </a:pPr>
            <a:r>
              <a:rPr lang="fr-CA" sz="2800" b="1" dirty="0">
                <a:effectLst>
                  <a:outerShdw blurRad="38100" dist="38100" dir="2700000" algn="tl">
                    <a:srgbClr val="000000">
                      <a:alpha val="43137"/>
                    </a:srgbClr>
                  </a:outerShdw>
                </a:effectLst>
              </a:rPr>
              <a:t>II. La Loi sur les normes du travail</a:t>
            </a:r>
          </a:p>
          <a:p>
            <a:pPr marL="0" indent="0" algn="ctr">
              <a:buNone/>
            </a:pPr>
            <a:endParaRPr lang="fr-CA" sz="100" b="1" dirty="0">
              <a:effectLst>
                <a:outerShdw blurRad="38100" dist="38100" dir="2700000" algn="tl">
                  <a:srgbClr val="000000">
                    <a:alpha val="43137"/>
                  </a:srgbClr>
                </a:outerShdw>
              </a:effectLst>
            </a:endParaRPr>
          </a:p>
          <a:p>
            <a:r>
              <a:rPr lang="fr-CA" sz="2400" dirty="0"/>
              <a:t>Absences et congés pour raison familiale ou parentale. (articles 79.7 à 81.17)</a:t>
            </a:r>
          </a:p>
          <a:p>
            <a:r>
              <a:rPr lang="fr-CA" sz="2400" dirty="0"/>
              <a:t>Harcèlement psychologique. (articles 81.18 à 81.20)</a:t>
            </a:r>
          </a:p>
          <a:p>
            <a:r>
              <a:rPr lang="fr-CA" sz="2400" dirty="0"/>
              <a:t>Avis de cessation d’emploi ou de mise à pied. (articles 82 à 84)</a:t>
            </a:r>
          </a:p>
          <a:p>
            <a:r>
              <a:rPr lang="ar-AE" sz="2400" dirty="0"/>
              <a:t> </a:t>
            </a:r>
            <a:r>
              <a:rPr lang="fr-CA" sz="2400" dirty="0"/>
              <a:t>Avis de licenciement collectif. (articles 84.0.1 à 84.0.15) </a:t>
            </a:r>
          </a:p>
          <a:p>
            <a:r>
              <a:rPr lang="fr-CA" sz="2400" dirty="0"/>
              <a:t>Retraite. (article 84.1) </a:t>
            </a:r>
          </a:p>
          <a:p>
            <a:r>
              <a:rPr lang="fr-CA" sz="2400" dirty="0"/>
              <a:t>Travail des enfants. (articles 84.2 à 84.7) </a:t>
            </a:r>
          </a:p>
          <a:p>
            <a:r>
              <a:rPr lang="fr-CA" sz="2400" dirty="0"/>
              <a:t>Vêtements, matériel obligatoire et frais encourus par un salarié. (articles 85 à 85.2)</a:t>
            </a:r>
          </a:p>
        </p:txBody>
      </p:sp>
    </p:spTree>
    <p:extLst>
      <p:ext uri="{BB962C8B-B14F-4D97-AF65-F5344CB8AC3E}">
        <p14:creationId xmlns:p14="http://schemas.microsoft.com/office/powerpoint/2010/main" val="35305738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CD7737-48A2-49AB-8B78-454C9256BF9B}"/>
              </a:ext>
            </a:extLst>
          </p:cNvPr>
          <p:cNvSpPr>
            <a:spLocks noGrp="1"/>
          </p:cNvSpPr>
          <p:nvPr>
            <p:ph type="title"/>
          </p:nvPr>
        </p:nvSpPr>
        <p:spPr/>
        <p:txBody>
          <a:bodyPr>
            <a:normAutofit fontScale="90000"/>
          </a:bodyPr>
          <a:lstStyle/>
          <a:p>
            <a:pPr algn="ctr"/>
            <a:r>
              <a:rPr lang="fr-CA" b="1" dirty="0">
                <a:effectLst>
                  <a:outerShdw blurRad="38100" dist="38100" dir="2700000" algn="tl">
                    <a:srgbClr val="000000">
                      <a:alpha val="43137"/>
                    </a:srgbClr>
                  </a:outerShdw>
                </a:effectLst>
              </a:rPr>
              <a:t>LOIS STATUTAIRES PROTÉGEANT LES SALARIÉS</a:t>
            </a:r>
            <a:br>
              <a:rPr lang="fr-CA" dirty="0"/>
            </a:br>
            <a:endParaRPr lang="fr-CA" dirty="0"/>
          </a:p>
        </p:txBody>
      </p:sp>
      <p:sp>
        <p:nvSpPr>
          <p:cNvPr id="3" name="Espace réservé du contenu 2">
            <a:extLst>
              <a:ext uri="{FF2B5EF4-FFF2-40B4-BE49-F238E27FC236}">
                <a16:creationId xmlns:a16="http://schemas.microsoft.com/office/drawing/2014/main" id="{2A83F020-6BF0-47CC-9468-CB64548CEADB}"/>
              </a:ext>
            </a:extLst>
          </p:cNvPr>
          <p:cNvSpPr>
            <a:spLocks noGrp="1"/>
          </p:cNvSpPr>
          <p:nvPr>
            <p:ph idx="1"/>
          </p:nvPr>
        </p:nvSpPr>
        <p:spPr>
          <a:xfrm>
            <a:off x="304800" y="1853754"/>
            <a:ext cx="11569148" cy="4199727"/>
          </a:xfrm>
        </p:spPr>
        <p:txBody>
          <a:bodyPr>
            <a:normAutofit/>
          </a:bodyPr>
          <a:lstStyle/>
          <a:p>
            <a:pPr marL="0" indent="0" algn="ctr">
              <a:buNone/>
            </a:pPr>
            <a:r>
              <a:rPr lang="fr-CA" sz="2800" b="1" dirty="0">
                <a:effectLst>
                  <a:outerShdw blurRad="38100" dist="38100" dir="2700000" algn="tl">
                    <a:srgbClr val="000000">
                      <a:alpha val="43137"/>
                    </a:srgbClr>
                  </a:outerShdw>
                </a:effectLst>
              </a:rPr>
              <a:t>II. La Loi sur les normes du travail</a:t>
            </a:r>
          </a:p>
          <a:p>
            <a:pPr marL="0" indent="0" algn="just">
              <a:buNone/>
            </a:pPr>
            <a:endParaRPr lang="fr-CA" sz="100" b="1" dirty="0">
              <a:effectLst>
                <a:outerShdw blurRad="38100" dist="38100" dir="2700000" algn="tl">
                  <a:srgbClr val="000000">
                    <a:alpha val="43137"/>
                  </a:srgbClr>
                </a:outerShdw>
              </a:effectLst>
            </a:endParaRPr>
          </a:p>
          <a:p>
            <a:pPr algn="just"/>
            <a:r>
              <a:rPr lang="fr-CA" sz="2400" dirty="0"/>
              <a:t>Si une convention collective est en vigueur, celle-ci ne peut prévoir des conditions de travail inférieures à celles imposées par la Loi sur les normes du travail. </a:t>
            </a:r>
          </a:p>
          <a:p>
            <a:pPr algn="just"/>
            <a:endParaRPr lang="fr-CA" sz="800" dirty="0"/>
          </a:p>
          <a:p>
            <a:pPr algn="just"/>
            <a:r>
              <a:rPr lang="fr-CA" sz="2400" dirty="0"/>
              <a:t>Si un salarié syndiqué considère que l’employeur a agi à l’encontre d’une norme minimale de travail, il doit exiger que son syndicat porte plainte à sa place. S’il n’est pas syndiqué, il devra lui-même s’adresser à la Commission pour y déposer sa doléance.</a:t>
            </a:r>
          </a:p>
        </p:txBody>
      </p:sp>
    </p:spTree>
    <p:extLst>
      <p:ext uri="{BB962C8B-B14F-4D97-AF65-F5344CB8AC3E}">
        <p14:creationId xmlns:p14="http://schemas.microsoft.com/office/powerpoint/2010/main" val="20165921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CD7737-48A2-49AB-8B78-454C9256BF9B}"/>
              </a:ext>
            </a:extLst>
          </p:cNvPr>
          <p:cNvSpPr>
            <a:spLocks noGrp="1"/>
          </p:cNvSpPr>
          <p:nvPr>
            <p:ph type="title"/>
          </p:nvPr>
        </p:nvSpPr>
        <p:spPr/>
        <p:txBody>
          <a:bodyPr>
            <a:normAutofit fontScale="90000"/>
          </a:bodyPr>
          <a:lstStyle/>
          <a:p>
            <a:pPr algn="ctr"/>
            <a:r>
              <a:rPr lang="fr-CA" b="1" dirty="0">
                <a:effectLst>
                  <a:outerShdw blurRad="38100" dist="38100" dir="2700000" algn="tl">
                    <a:srgbClr val="000000">
                      <a:alpha val="43137"/>
                    </a:srgbClr>
                  </a:outerShdw>
                </a:effectLst>
              </a:rPr>
              <a:t>LOIS STATUTAIRES PROTÉGEANT LES SALARIÉS</a:t>
            </a:r>
            <a:br>
              <a:rPr lang="fr-CA" dirty="0"/>
            </a:br>
            <a:endParaRPr lang="fr-CA" dirty="0"/>
          </a:p>
        </p:txBody>
      </p:sp>
      <p:sp>
        <p:nvSpPr>
          <p:cNvPr id="3" name="Espace réservé du contenu 2">
            <a:extLst>
              <a:ext uri="{FF2B5EF4-FFF2-40B4-BE49-F238E27FC236}">
                <a16:creationId xmlns:a16="http://schemas.microsoft.com/office/drawing/2014/main" id="{2A83F020-6BF0-47CC-9468-CB64548CEADB}"/>
              </a:ext>
            </a:extLst>
          </p:cNvPr>
          <p:cNvSpPr>
            <a:spLocks noGrp="1"/>
          </p:cNvSpPr>
          <p:nvPr>
            <p:ph idx="1"/>
          </p:nvPr>
        </p:nvSpPr>
        <p:spPr>
          <a:xfrm>
            <a:off x="755375" y="1853754"/>
            <a:ext cx="10906538" cy="4199727"/>
          </a:xfrm>
        </p:spPr>
        <p:txBody>
          <a:bodyPr>
            <a:normAutofit lnSpcReduction="10000"/>
          </a:bodyPr>
          <a:lstStyle/>
          <a:p>
            <a:r>
              <a:rPr lang="fr-CA" sz="2800" b="1" dirty="0"/>
              <a:t>III.  La Loi sur la santé et sécurité du travail </a:t>
            </a:r>
          </a:p>
          <a:p>
            <a:r>
              <a:rPr lang="fr-CA" sz="2200" dirty="0"/>
              <a:t>Quelques mots sur cette première de deux lois qui ont essentiellement pour objet de protéger la santé et la sécurité au travail des salariés et de les indemniser, le cas échéant.</a:t>
            </a:r>
          </a:p>
          <a:p>
            <a:endParaRPr lang="fr-CA" sz="1000" dirty="0"/>
          </a:p>
          <a:p>
            <a:r>
              <a:rPr lang="fr-CA" sz="2200" dirty="0"/>
              <a:t>Essentiellement, cette loi donne au travailleur les droits suivants : </a:t>
            </a:r>
          </a:p>
          <a:p>
            <a:pPr marL="914400" lvl="1" indent="-457200" algn="just">
              <a:buFont typeface="+mj-lt"/>
              <a:buAutoNum type="alphaLcParenR"/>
            </a:pPr>
            <a:r>
              <a:rPr lang="fr-CA" sz="2100" dirty="0"/>
              <a:t>Le droit de refuser de travailler, sans </a:t>
            </a:r>
            <a:r>
              <a:rPr lang="fr-CA" sz="2100" u="sng" dirty="0"/>
              <a:t>attestation ou certificat médical, </a:t>
            </a:r>
            <a:r>
              <a:rPr lang="fr-CA" sz="2100" dirty="0"/>
              <a:t>si sa sécurité et son intégrité physique sont menacées. Ainsi, un travailleur pourrait refuser à son employeur de grimper sur un toit s’il est d’avis que des mesures adéquates n’ont pas été prises pour assurer sa sécurité.</a:t>
            </a:r>
          </a:p>
          <a:p>
            <a:pPr marL="0" indent="0" algn="just">
              <a:buNone/>
            </a:pPr>
            <a:r>
              <a:rPr lang="ar-AE" dirty="0"/>
              <a:t> </a:t>
            </a:r>
            <a:r>
              <a:rPr lang="fr-CA" dirty="0"/>
              <a:t>	</a:t>
            </a:r>
          </a:p>
        </p:txBody>
      </p:sp>
    </p:spTree>
    <p:extLst>
      <p:ext uri="{BB962C8B-B14F-4D97-AF65-F5344CB8AC3E}">
        <p14:creationId xmlns:p14="http://schemas.microsoft.com/office/powerpoint/2010/main" val="13491886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CD7737-48A2-49AB-8B78-454C9256BF9B}"/>
              </a:ext>
            </a:extLst>
          </p:cNvPr>
          <p:cNvSpPr>
            <a:spLocks noGrp="1"/>
          </p:cNvSpPr>
          <p:nvPr>
            <p:ph type="title"/>
          </p:nvPr>
        </p:nvSpPr>
        <p:spPr/>
        <p:txBody>
          <a:bodyPr>
            <a:normAutofit fontScale="90000"/>
          </a:bodyPr>
          <a:lstStyle/>
          <a:p>
            <a:pPr algn="ctr"/>
            <a:r>
              <a:rPr lang="fr-CA" b="1" dirty="0">
                <a:effectLst>
                  <a:outerShdw blurRad="38100" dist="38100" dir="2700000" algn="tl">
                    <a:srgbClr val="000000">
                      <a:alpha val="43137"/>
                    </a:srgbClr>
                  </a:outerShdw>
                </a:effectLst>
              </a:rPr>
              <a:t>LOIS STATUTAIRES PROTÉGEANT LES SALARIÉS</a:t>
            </a:r>
            <a:br>
              <a:rPr lang="fr-CA" dirty="0"/>
            </a:br>
            <a:endParaRPr lang="fr-CA" dirty="0"/>
          </a:p>
        </p:txBody>
      </p:sp>
      <p:sp>
        <p:nvSpPr>
          <p:cNvPr id="3" name="Espace réservé du contenu 2">
            <a:extLst>
              <a:ext uri="{FF2B5EF4-FFF2-40B4-BE49-F238E27FC236}">
                <a16:creationId xmlns:a16="http://schemas.microsoft.com/office/drawing/2014/main" id="{2A83F020-6BF0-47CC-9468-CB64548CEADB}"/>
              </a:ext>
            </a:extLst>
          </p:cNvPr>
          <p:cNvSpPr>
            <a:spLocks noGrp="1"/>
          </p:cNvSpPr>
          <p:nvPr>
            <p:ph idx="1"/>
          </p:nvPr>
        </p:nvSpPr>
        <p:spPr>
          <a:xfrm>
            <a:off x="596348" y="1853754"/>
            <a:ext cx="11065565" cy="4199727"/>
          </a:xfrm>
        </p:spPr>
        <p:txBody>
          <a:bodyPr>
            <a:normAutofit/>
          </a:bodyPr>
          <a:lstStyle/>
          <a:p>
            <a:pPr marL="0" indent="0" algn="ctr">
              <a:buNone/>
            </a:pPr>
            <a:r>
              <a:rPr lang="fr-CA" sz="2800" b="1" dirty="0"/>
              <a:t>III.  La Loi sur la santé et sécurité du travail </a:t>
            </a:r>
          </a:p>
          <a:p>
            <a:pPr marL="0" indent="0" algn="just">
              <a:buNone/>
            </a:pPr>
            <a:r>
              <a:rPr lang="fr-CA" dirty="0">
                <a:solidFill>
                  <a:srgbClr val="FF0000"/>
                </a:solidFill>
              </a:rPr>
              <a:t>b)      </a:t>
            </a:r>
            <a:r>
              <a:rPr lang="fr-CA" sz="2200" dirty="0">
                <a:solidFill>
                  <a:srgbClr val="FF0000"/>
                </a:solidFill>
              </a:rPr>
              <a:t>  </a:t>
            </a:r>
            <a:r>
              <a:rPr lang="fr-CA" sz="2200" dirty="0"/>
              <a:t>Muni d’un certificat médical confirmant des problèmes de santé reliés à ses conditions 	de travail, un travailleur pourrait alors bénéficier d’un retrait préventif. À titre 	d’exemple, une personne travaillant depuis longtemps dans un laboratoire où sont 	utilisés régulièrement des produits toxiques pourrait établir médicalement que ses 	problèmes pulmonaires découlent de son travail et revendiquer un retrait préventif. </a:t>
            </a:r>
          </a:p>
          <a:p>
            <a:pPr algn="just"/>
            <a:endParaRPr lang="fr-CA" sz="100" dirty="0"/>
          </a:p>
          <a:p>
            <a:pPr marL="0" indent="0" algn="just">
              <a:buNone/>
            </a:pPr>
            <a:r>
              <a:rPr lang="fr-CA" dirty="0">
                <a:solidFill>
                  <a:srgbClr val="FF0000"/>
                </a:solidFill>
              </a:rPr>
              <a:t>c) </a:t>
            </a:r>
            <a:r>
              <a:rPr lang="fr-CA" dirty="0"/>
              <a:t>	</a:t>
            </a:r>
            <a:r>
              <a:rPr lang="fr-CA" sz="2200" dirty="0"/>
              <a:t>S’il y a danger pour elle et/ou pour son enfant, une femme enceinte, certificat médical à 	l’appui, 	pourrait également bénéficier d’un retrait préventif.</a:t>
            </a:r>
            <a:r>
              <a:rPr lang="ar-AE" sz="2200" dirty="0"/>
              <a:t> </a:t>
            </a:r>
            <a:r>
              <a:rPr lang="fr-CA" dirty="0"/>
              <a:t>	</a:t>
            </a:r>
          </a:p>
        </p:txBody>
      </p:sp>
    </p:spTree>
    <p:extLst>
      <p:ext uri="{BB962C8B-B14F-4D97-AF65-F5344CB8AC3E}">
        <p14:creationId xmlns:p14="http://schemas.microsoft.com/office/powerpoint/2010/main" val="3816652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CD7737-48A2-49AB-8B78-454C9256BF9B}"/>
              </a:ext>
            </a:extLst>
          </p:cNvPr>
          <p:cNvSpPr>
            <a:spLocks noGrp="1"/>
          </p:cNvSpPr>
          <p:nvPr>
            <p:ph type="title"/>
          </p:nvPr>
        </p:nvSpPr>
        <p:spPr/>
        <p:txBody>
          <a:bodyPr>
            <a:normAutofit fontScale="90000"/>
          </a:bodyPr>
          <a:lstStyle/>
          <a:p>
            <a:pPr algn="ctr"/>
            <a:r>
              <a:rPr lang="fr-CA" b="1" dirty="0">
                <a:effectLst>
                  <a:outerShdw blurRad="38100" dist="38100" dir="2700000" algn="tl">
                    <a:srgbClr val="000000">
                      <a:alpha val="43137"/>
                    </a:srgbClr>
                  </a:outerShdw>
                </a:effectLst>
              </a:rPr>
              <a:t>LOIS STATUTAIRES PROTÉGEANT LES SALARIÉS</a:t>
            </a:r>
            <a:br>
              <a:rPr lang="fr-CA" dirty="0"/>
            </a:br>
            <a:endParaRPr lang="fr-CA" dirty="0"/>
          </a:p>
        </p:txBody>
      </p:sp>
      <p:sp>
        <p:nvSpPr>
          <p:cNvPr id="3" name="Espace réservé du contenu 2">
            <a:extLst>
              <a:ext uri="{FF2B5EF4-FFF2-40B4-BE49-F238E27FC236}">
                <a16:creationId xmlns:a16="http://schemas.microsoft.com/office/drawing/2014/main" id="{2A83F020-6BF0-47CC-9468-CB64548CEADB}"/>
              </a:ext>
            </a:extLst>
          </p:cNvPr>
          <p:cNvSpPr>
            <a:spLocks noGrp="1"/>
          </p:cNvSpPr>
          <p:nvPr>
            <p:ph idx="1"/>
          </p:nvPr>
        </p:nvSpPr>
        <p:spPr>
          <a:xfrm>
            <a:off x="357809" y="1853754"/>
            <a:ext cx="11436625" cy="4321759"/>
          </a:xfrm>
        </p:spPr>
        <p:txBody>
          <a:bodyPr>
            <a:normAutofit/>
          </a:bodyPr>
          <a:lstStyle/>
          <a:p>
            <a:pPr marL="0" indent="0" algn="ctr">
              <a:buNone/>
            </a:pPr>
            <a:r>
              <a:rPr lang="fr-CA" sz="2800" b="1" dirty="0"/>
              <a:t>III.  La Loi sur la santé et sécurité du travail </a:t>
            </a:r>
          </a:p>
          <a:p>
            <a:pPr marL="0" indent="0" algn="just">
              <a:buNone/>
            </a:pPr>
            <a:r>
              <a:rPr lang="fr-CA" dirty="0"/>
              <a:t>Plusieurs règlements d’application de cette loi ont été adoptés.</a:t>
            </a:r>
          </a:p>
          <a:p>
            <a:pPr marL="0" indent="0" algn="just">
              <a:buNone/>
            </a:pPr>
            <a:r>
              <a:rPr lang="fr-CA" dirty="0"/>
              <a:t> Les pénalités importantes peuvent être imposées aux contrevenants de cette législation en matière de santé et sécurité au travail. </a:t>
            </a:r>
          </a:p>
          <a:p>
            <a:pPr marL="0" indent="0" algn="just">
              <a:buNone/>
            </a:pPr>
            <a:r>
              <a:rPr lang="fr-CA" dirty="0"/>
              <a:t>À titre d’exemple : </a:t>
            </a:r>
          </a:p>
          <a:p>
            <a:pPr algn="just">
              <a:buFont typeface="Courier New" panose="02070309020205020404" pitchFamily="49" charset="0"/>
              <a:buChar char="o"/>
            </a:pPr>
            <a:r>
              <a:rPr lang="fr-CA" dirty="0"/>
              <a:t>Règlement sur le certificat délivré pour le retrait préventif de la travailleuse enceinte ou qui allaite.</a:t>
            </a:r>
          </a:p>
          <a:p>
            <a:pPr algn="just">
              <a:buFont typeface="Courier New" panose="02070309020205020404" pitchFamily="49" charset="0"/>
              <a:buChar char="o"/>
            </a:pPr>
            <a:r>
              <a:rPr lang="ar-AE" dirty="0"/>
              <a:t> </a:t>
            </a:r>
            <a:r>
              <a:rPr lang="fr-CA" dirty="0"/>
              <a:t>Code de sécurité pour les travaux de construction. </a:t>
            </a:r>
          </a:p>
          <a:p>
            <a:pPr algn="just">
              <a:buFont typeface="Courier New" panose="02070309020205020404" pitchFamily="49" charset="0"/>
              <a:buChar char="o"/>
            </a:pPr>
            <a:r>
              <a:rPr lang="fr-CA" dirty="0"/>
              <a:t>Règlement sur la manutention et l'usage des explosifs. 	</a:t>
            </a:r>
          </a:p>
        </p:txBody>
      </p:sp>
    </p:spTree>
    <p:extLst>
      <p:ext uri="{BB962C8B-B14F-4D97-AF65-F5344CB8AC3E}">
        <p14:creationId xmlns:p14="http://schemas.microsoft.com/office/powerpoint/2010/main" val="14802523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EC9D401-1439-4DDD-B1D0-718016E5579E}"/>
              </a:ext>
            </a:extLst>
          </p:cNvPr>
          <p:cNvSpPr>
            <a:spLocks noGrp="1"/>
          </p:cNvSpPr>
          <p:nvPr>
            <p:ph type="title"/>
          </p:nvPr>
        </p:nvSpPr>
        <p:spPr/>
        <p:txBody>
          <a:bodyPr/>
          <a:lstStyle/>
          <a:p>
            <a:endParaRPr lang="fr-CA"/>
          </a:p>
        </p:txBody>
      </p:sp>
      <p:sp>
        <p:nvSpPr>
          <p:cNvPr id="3" name="Espace réservé du contenu 2">
            <a:extLst>
              <a:ext uri="{FF2B5EF4-FFF2-40B4-BE49-F238E27FC236}">
                <a16:creationId xmlns:a16="http://schemas.microsoft.com/office/drawing/2014/main" id="{5935CB0F-616A-47B3-A7F2-FA6FE71D0F08}"/>
              </a:ext>
            </a:extLst>
          </p:cNvPr>
          <p:cNvSpPr>
            <a:spLocks noGrp="1"/>
          </p:cNvSpPr>
          <p:nvPr>
            <p:ph idx="1"/>
          </p:nvPr>
        </p:nvSpPr>
        <p:spPr>
          <a:xfrm>
            <a:off x="967409" y="2015732"/>
            <a:ext cx="10243930" cy="3450613"/>
          </a:xfrm>
        </p:spPr>
        <p:txBody>
          <a:bodyPr>
            <a:normAutofit fontScale="92500" lnSpcReduction="10000"/>
          </a:bodyPr>
          <a:lstStyle/>
          <a:p>
            <a:pPr marL="0" indent="0">
              <a:buNone/>
            </a:pPr>
            <a:endParaRPr lang="fr-CA" dirty="0"/>
          </a:p>
          <a:p>
            <a:pPr marL="0" indent="0">
              <a:buNone/>
            </a:pPr>
            <a:endParaRPr lang="fr-CA" dirty="0"/>
          </a:p>
          <a:p>
            <a:pPr marL="0" indent="0" algn="ctr">
              <a:buNone/>
            </a:pPr>
            <a:r>
              <a:rPr lang="fr-CA" sz="4800" b="1" dirty="0">
                <a:solidFill>
                  <a:schemeClr val="accent6">
                    <a:lumMod val="75000"/>
                  </a:schemeClr>
                </a:solidFill>
                <a:effectLst>
                  <a:outerShdw blurRad="38100" dist="38100" dir="2700000" algn="tl">
                    <a:srgbClr val="000000">
                      <a:alpha val="43137"/>
                    </a:srgbClr>
                  </a:outerShdw>
                </a:effectLst>
              </a:rPr>
              <a:t>CONTRAT INDIVIDUEL </a:t>
            </a:r>
          </a:p>
          <a:p>
            <a:pPr marL="0" indent="0" algn="ctr">
              <a:buNone/>
            </a:pPr>
            <a:r>
              <a:rPr lang="fr-CA" sz="4800" b="1" dirty="0">
                <a:solidFill>
                  <a:schemeClr val="accent6">
                    <a:lumMod val="75000"/>
                  </a:schemeClr>
                </a:solidFill>
                <a:effectLst>
                  <a:outerShdw blurRad="38100" dist="38100" dir="2700000" algn="tl">
                    <a:srgbClr val="000000">
                      <a:alpha val="43137"/>
                    </a:srgbClr>
                  </a:outerShdw>
                </a:effectLst>
              </a:rPr>
              <a:t>DE </a:t>
            </a:r>
          </a:p>
          <a:p>
            <a:pPr marL="0" indent="0" algn="ctr">
              <a:buNone/>
            </a:pPr>
            <a:r>
              <a:rPr lang="fr-CA" sz="4800" b="1" dirty="0">
                <a:solidFill>
                  <a:schemeClr val="accent6">
                    <a:lumMod val="75000"/>
                  </a:schemeClr>
                </a:solidFill>
                <a:effectLst>
                  <a:outerShdw blurRad="38100" dist="38100" dir="2700000" algn="tl">
                    <a:srgbClr val="000000">
                      <a:alpha val="43137"/>
                    </a:srgbClr>
                  </a:outerShdw>
                </a:effectLst>
              </a:rPr>
              <a:t>TRAVAIL</a:t>
            </a:r>
          </a:p>
        </p:txBody>
      </p:sp>
    </p:spTree>
    <p:extLst>
      <p:ext uri="{BB962C8B-B14F-4D97-AF65-F5344CB8AC3E}">
        <p14:creationId xmlns:p14="http://schemas.microsoft.com/office/powerpoint/2010/main" val="33980659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CD7737-48A2-49AB-8B78-454C9256BF9B}"/>
              </a:ext>
            </a:extLst>
          </p:cNvPr>
          <p:cNvSpPr>
            <a:spLocks noGrp="1"/>
          </p:cNvSpPr>
          <p:nvPr>
            <p:ph type="title"/>
          </p:nvPr>
        </p:nvSpPr>
        <p:spPr/>
        <p:txBody>
          <a:bodyPr>
            <a:normAutofit fontScale="90000"/>
          </a:bodyPr>
          <a:lstStyle/>
          <a:p>
            <a:pPr algn="ctr"/>
            <a:r>
              <a:rPr lang="fr-CA" b="1" dirty="0">
                <a:effectLst>
                  <a:outerShdw blurRad="38100" dist="38100" dir="2700000" algn="tl">
                    <a:srgbClr val="000000">
                      <a:alpha val="43137"/>
                    </a:srgbClr>
                  </a:outerShdw>
                </a:effectLst>
              </a:rPr>
              <a:t>LOIS STATUTAIRES PROTÉGEANT LES SALARIÉS</a:t>
            </a:r>
            <a:br>
              <a:rPr lang="fr-CA" dirty="0"/>
            </a:br>
            <a:endParaRPr lang="fr-CA" dirty="0"/>
          </a:p>
        </p:txBody>
      </p:sp>
      <p:sp>
        <p:nvSpPr>
          <p:cNvPr id="3" name="Espace réservé du contenu 2">
            <a:extLst>
              <a:ext uri="{FF2B5EF4-FFF2-40B4-BE49-F238E27FC236}">
                <a16:creationId xmlns:a16="http://schemas.microsoft.com/office/drawing/2014/main" id="{2A83F020-6BF0-47CC-9468-CB64548CEADB}"/>
              </a:ext>
            </a:extLst>
          </p:cNvPr>
          <p:cNvSpPr>
            <a:spLocks noGrp="1"/>
          </p:cNvSpPr>
          <p:nvPr>
            <p:ph idx="1"/>
          </p:nvPr>
        </p:nvSpPr>
        <p:spPr>
          <a:xfrm>
            <a:off x="225287" y="1853754"/>
            <a:ext cx="11661913" cy="4308507"/>
          </a:xfrm>
        </p:spPr>
        <p:txBody>
          <a:bodyPr>
            <a:normAutofit/>
          </a:bodyPr>
          <a:lstStyle/>
          <a:p>
            <a:pPr marL="0" indent="0" algn="ctr">
              <a:buNone/>
            </a:pPr>
            <a:r>
              <a:rPr lang="fr-CA" sz="2400" b="1" dirty="0">
                <a:effectLst>
                  <a:outerShdw blurRad="38100" dist="38100" dir="2700000" algn="tl">
                    <a:srgbClr val="000000">
                      <a:alpha val="43137"/>
                    </a:srgbClr>
                  </a:outerShdw>
                </a:effectLst>
              </a:rPr>
              <a:t>1V. La Loi sur les accidents de travail et les maladies professionnelles</a:t>
            </a:r>
          </a:p>
          <a:p>
            <a:pPr algn="just"/>
            <a:r>
              <a:rPr lang="fr-CA" dirty="0"/>
              <a:t>Cette loi vise principalement à indemniser les victimes d’accidents de travail et de maladies reliées à l’emploi. Une des particularités importantes de cette loi consiste à ne pas obliger la victime d’un accident ou d’une maladie à prouver la faute de la personne qui pourrait en être responsable que ce soit l’employeur ou un collègue de travail. </a:t>
            </a:r>
          </a:p>
          <a:p>
            <a:pPr algn="just"/>
            <a:endParaRPr lang="fr-CA" sz="100" dirty="0"/>
          </a:p>
          <a:p>
            <a:pPr algn="just"/>
            <a:r>
              <a:rPr lang="fr-CA" dirty="0"/>
              <a:t>On parle alors de la responsabilité sans faute. </a:t>
            </a:r>
          </a:p>
          <a:p>
            <a:pPr algn="just"/>
            <a:endParaRPr lang="fr-CA" sz="100" dirty="0"/>
          </a:p>
          <a:p>
            <a:pPr algn="just"/>
            <a:r>
              <a:rPr lang="fr-CA" dirty="0"/>
              <a:t>Lorsque la victime fait une demande d’indemnisation en vertu de cette loi, elle n’a pas à prouver la faute de quiconque; elle aura droit à sa prestation ou indemnité pourvu qu’elle puisse prouver que ses blessures ou maladies découlent de l’emploi et qu’elle justifie cette indemnité.</a:t>
            </a:r>
          </a:p>
        </p:txBody>
      </p:sp>
    </p:spTree>
    <p:extLst>
      <p:ext uri="{BB962C8B-B14F-4D97-AF65-F5344CB8AC3E}">
        <p14:creationId xmlns:p14="http://schemas.microsoft.com/office/powerpoint/2010/main" val="13332273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CD7737-48A2-49AB-8B78-454C9256BF9B}"/>
              </a:ext>
            </a:extLst>
          </p:cNvPr>
          <p:cNvSpPr>
            <a:spLocks noGrp="1"/>
          </p:cNvSpPr>
          <p:nvPr>
            <p:ph type="title"/>
          </p:nvPr>
        </p:nvSpPr>
        <p:spPr/>
        <p:txBody>
          <a:bodyPr>
            <a:normAutofit fontScale="90000"/>
          </a:bodyPr>
          <a:lstStyle/>
          <a:p>
            <a:pPr algn="ctr"/>
            <a:r>
              <a:rPr lang="fr-CA" b="1" dirty="0">
                <a:effectLst>
                  <a:outerShdw blurRad="38100" dist="38100" dir="2700000" algn="tl">
                    <a:srgbClr val="000000">
                      <a:alpha val="43137"/>
                    </a:srgbClr>
                  </a:outerShdw>
                </a:effectLst>
              </a:rPr>
              <a:t>LOIS STATUTAIRES PROTÉGEANT LES SALARIÉS</a:t>
            </a:r>
            <a:br>
              <a:rPr lang="fr-CA" dirty="0"/>
            </a:br>
            <a:endParaRPr lang="fr-CA" dirty="0"/>
          </a:p>
        </p:txBody>
      </p:sp>
      <p:sp>
        <p:nvSpPr>
          <p:cNvPr id="3" name="Espace réservé du contenu 2">
            <a:extLst>
              <a:ext uri="{FF2B5EF4-FFF2-40B4-BE49-F238E27FC236}">
                <a16:creationId xmlns:a16="http://schemas.microsoft.com/office/drawing/2014/main" id="{2A83F020-6BF0-47CC-9468-CB64548CEADB}"/>
              </a:ext>
            </a:extLst>
          </p:cNvPr>
          <p:cNvSpPr>
            <a:spLocks noGrp="1"/>
          </p:cNvSpPr>
          <p:nvPr>
            <p:ph idx="1"/>
          </p:nvPr>
        </p:nvSpPr>
        <p:spPr>
          <a:xfrm>
            <a:off x="225287" y="1853754"/>
            <a:ext cx="11661913" cy="4308507"/>
          </a:xfrm>
        </p:spPr>
        <p:txBody>
          <a:bodyPr>
            <a:normAutofit/>
          </a:bodyPr>
          <a:lstStyle/>
          <a:p>
            <a:pPr marL="0" indent="0" algn="ctr">
              <a:buNone/>
            </a:pPr>
            <a:r>
              <a:rPr lang="fr-CA" sz="2400" b="1" dirty="0">
                <a:effectLst>
                  <a:outerShdw blurRad="38100" dist="38100" dir="2700000" algn="tl">
                    <a:srgbClr val="000000">
                      <a:alpha val="43137"/>
                    </a:srgbClr>
                  </a:outerShdw>
                </a:effectLst>
              </a:rPr>
              <a:t>1V. La Loi sur les accidents de travail et les maladies professionnelles</a:t>
            </a:r>
          </a:p>
          <a:p>
            <a:pPr algn="just"/>
            <a:r>
              <a:rPr lang="fr-CA" sz="2200" dirty="0"/>
              <a:t>Pour avoir droit aux avantages que confère cette loi, un travailleur, pour être considéré comme tel, doit satisfaire les critères établis par l’article 2 de la loi. </a:t>
            </a:r>
          </a:p>
          <a:p>
            <a:pPr algn="just"/>
            <a:endParaRPr lang="fr-CA" sz="200" dirty="0"/>
          </a:p>
          <a:p>
            <a:pPr algn="just"/>
            <a:r>
              <a:rPr lang="fr-CA" sz="2200" dirty="0"/>
              <a:t>Les blessures encourues au moment de l’exécution du travail ou les effets nocifs d’une maladie qui découlent de cet emploi portent le nom général de « lésions professionnelles ». </a:t>
            </a:r>
          </a:p>
          <a:p>
            <a:pPr algn="just"/>
            <a:endParaRPr lang="fr-CA" sz="900" dirty="0"/>
          </a:p>
          <a:p>
            <a:pPr algn="just"/>
            <a:r>
              <a:rPr lang="fr-CA" sz="2200" dirty="0"/>
              <a:t>Pour avoir droit à l’indemnité prévue par la loi, le travailleur doit prouver que les blessures qu’il a subies l’ont été sur les lieux du travail pendant qu’il effectuait celui-ci.</a:t>
            </a:r>
          </a:p>
        </p:txBody>
      </p:sp>
    </p:spTree>
    <p:extLst>
      <p:ext uri="{BB962C8B-B14F-4D97-AF65-F5344CB8AC3E}">
        <p14:creationId xmlns:p14="http://schemas.microsoft.com/office/powerpoint/2010/main" val="258669835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CD7737-48A2-49AB-8B78-454C9256BF9B}"/>
              </a:ext>
            </a:extLst>
          </p:cNvPr>
          <p:cNvSpPr>
            <a:spLocks noGrp="1"/>
          </p:cNvSpPr>
          <p:nvPr>
            <p:ph type="title"/>
          </p:nvPr>
        </p:nvSpPr>
        <p:spPr/>
        <p:txBody>
          <a:bodyPr>
            <a:normAutofit fontScale="90000"/>
          </a:bodyPr>
          <a:lstStyle/>
          <a:p>
            <a:pPr algn="ctr"/>
            <a:r>
              <a:rPr lang="fr-CA" b="1" dirty="0">
                <a:effectLst>
                  <a:outerShdw blurRad="38100" dist="38100" dir="2700000" algn="tl">
                    <a:srgbClr val="000000">
                      <a:alpha val="43137"/>
                    </a:srgbClr>
                  </a:outerShdw>
                </a:effectLst>
              </a:rPr>
              <a:t>LOIS STATUTAIRES PROTÉGEANT LES SALARIÉS</a:t>
            </a:r>
            <a:br>
              <a:rPr lang="fr-CA" dirty="0"/>
            </a:br>
            <a:endParaRPr lang="fr-CA" dirty="0"/>
          </a:p>
        </p:txBody>
      </p:sp>
      <p:sp>
        <p:nvSpPr>
          <p:cNvPr id="3" name="Espace réservé du contenu 2">
            <a:extLst>
              <a:ext uri="{FF2B5EF4-FFF2-40B4-BE49-F238E27FC236}">
                <a16:creationId xmlns:a16="http://schemas.microsoft.com/office/drawing/2014/main" id="{2A83F020-6BF0-47CC-9468-CB64548CEADB}"/>
              </a:ext>
            </a:extLst>
          </p:cNvPr>
          <p:cNvSpPr>
            <a:spLocks noGrp="1"/>
          </p:cNvSpPr>
          <p:nvPr>
            <p:ph idx="1"/>
          </p:nvPr>
        </p:nvSpPr>
        <p:spPr>
          <a:xfrm>
            <a:off x="225287" y="1853754"/>
            <a:ext cx="11661913" cy="4308507"/>
          </a:xfrm>
        </p:spPr>
        <p:txBody>
          <a:bodyPr>
            <a:normAutofit/>
          </a:bodyPr>
          <a:lstStyle/>
          <a:p>
            <a:pPr marL="0" indent="0" algn="ctr">
              <a:buNone/>
            </a:pPr>
            <a:r>
              <a:rPr lang="fr-CA" sz="2400" b="1" dirty="0">
                <a:effectLst>
                  <a:outerShdw blurRad="38100" dist="38100" dir="2700000" algn="tl">
                    <a:srgbClr val="000000">
                      <a:alpha val="43137"/>
                    </a:srgbClr>
                  </a:outerShdw>
                </a:effectLst>
              </a:rPr>
              <a:t>1V. La Loi sur les accidents de travail et les maladies professionnelles</a:t>
            </a:r>
          </a:p>
          <a:p>
            <a:pPr algn="just"/>
            <a:r>
              <a:rPr lang="fr-CA" sz="2400" dirty="0"/>
              <a:t>Lorsque justifié, le travailleur aura droit à certaines indemnités, de même que son ou sa conjoint(e) et ses enfants. </a:t>
            </a:r>
          </a:p>
          <a:p>
            <a:pPr algn="just"/>
            <a:endParaRPr lang="fr-CA" sz="2400" dirty="0"/>
          </a:p>
          <a:p>
            <a:pPr algn="just"/>
            <a:r>
              <a:rPr lang="fr-CA" sz="2400" dirty="0"/>
              <a:t>Il pourrait, en outre, bénéficier de programmes de réhabilitation et aussi, du droit au retour au travail.</a:t>
            </a:r>
            <a:endParaRPr lang="fr-CA" sz="2200" dirty="0"/>
          </a:p>
        </p:txBody>
      </p:sp>
    </p:spTree>
    <p:extLst>
      <p:ext uri="{BB962C8B-B14F-4D97-AF65-F5344CB8AC3E}">
        <p14:creationId xmlns:p14="http://schemas.microsoft.com/office/powerpoint/2010/main" val="342284704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CD7737-48A2-49AB-8B78-454C9256BF9B}"/>
              </a:ext>
            </a:extLst>
          </p:cNvPr>
          <p:cNvSpPr>
            <a:spLocks noGrp="1"/>
          </p:cNvSpPr>
          <p:nvPr>
            <p:ph type="title"/>
          </p:nvPr>
        </p:nvSpPr>
        <p:spPr/>
        <p:txBody>
          <a:bodyPr>
            <a:normAutofit fontScale="90000"/>
          </a:bodyPr>
          <a:lstStyle/>
          <a:p>
            <a:pPr algn="ctr"/>
            <a:r>
              <a:rPr lang="fr-CA" b="1" dirty="0">
                <a:effectLst>
                  <a:outerShdw blurRad="38100" dist="38100" dir="2700000" algn="tl">
                    <a:srgbClr val="000000">
                      <a:alpha val="43137"/>
                    </a:srgbClr>
                  </a:outerShdw>
                </a:effectLst>
              </a:rPr>
              <a:t>LOIS STATUTAIRES PROTÉGEANT LES SALARIÉS</a:t>
            </a:r>
            <a:br>
              <a:rPr lang="fr-CA" dirty="0"/>
            </a:br>
            <a:endParaRPr lang="fr-CA" dirty="0"/>
          </a:p>
        </p:txBody>
      </p:sp>
      <p:sp>
        <p:nvSpPr>
          <p:cNvPr id="3" name="Espace réservé du contenu 2">
            <a:extLst>
              <a:ext uri="{FF2B5EF4-FFF2-40B4-BE49-F238E27FC236}">
                <a16:creationId xmlns:a16="http://schemas.microsoft.com/office/drawing/2014/main" id="{2A83F020-6BF0-47CC-9468-CB64548CEADB}"/>
              </a:ext>
            </a:extLst>
          </p:cNvPr>
          <p:cNvSpPr>
            <a:spLocks noGrp="1"/>
          </p:cNvSpPr>
          <p:nvPr>
            <p:ph idx="1"/>
          </p:nvPr>
        </p:nvSpPr>
        <p:spPr>
          <a:xfrm>
            <a:off x="225287" y="1853754"/>
            <a:ext cx="11661913" cy="4308507"/>
          </a:xfrm>
        </p:spPr>
        <p:txBody>
          <a:bodyPr>
            <a:normAutofit/>
          </a:bodyPr>
          <a:lstStyle/>
          <a:p>
            <a:pPr marL="0" indent="0" algn="ctr">
              <a:buNone/>
            </a:pPr>
            <a:r>
              <a:rPr lang="fr-CA" sz="2400" b="1" dirty="0">
                <a:effectLst>
                  <a:outerShdw blurRad="38100" dist="38100" dir="2700000" algn="tl">
                    <a:srgbClr val="000000">
                      <a:alpha val="43137"/>
                    </a:srgbClr>
                  </a:outerShdw>
                </a:effectLst>
              </a:rPr>
              <a:t>1V. La Loi sur les accidents de travail et les maladies professionnelles</a:t>
            </a:r>
          </a:p>
          <a:p>
            <a:pPr marL="0" indent="0" algn="just">
              <a:buNone/>
            </a:pPr>
            <a:r>
              <a:rPr lang="fr-CA" sz="2400" b="1" dirty="0">
                <a:effectLst>
                  <a:outerShdw blurRad="38100" dist="38100" dir="2700000" algn="tl">
                    <a:srgbClr val="000000">
                      <a:alpha val="43137"/>
                    </a:srgbClr>
                  </a:outerShdw>
                </a:effectLst>
              </a:rPr>
              <a:t>a) Indemnités </a:t>
            </a:r>
          </a:p>
          <a:p>
            <a:pPr algn="just"/>
            <a:r>
              <a:rPr lang="fr-CA" sz="2400" u="sng" dirty="0"/>
              <a:t>Indemnité de remplacement de revenus </a:t>
            </a:r>
            <a:r>
              <a:rPr lang="fr-CA" sz="2400" dirty="0"/>
              <a:t>: Le travailleur a droit à 90 % de son salaire net jusqu’à son retour au travail ou son décès ou jusqu’à l’âge de 68 ans. </a:t>
            </a:r>
          </a:p>
          <a:p>
            <a:pPr algn="just"/>
            <a:endParaRPr lang="fr-CA" sz="800" dirty="0"/>
          </a:p>
          <a:p>
            <a:pPr algn="just"/>
            <a:r>
              <a:rPr lang="fr-CA" sz="2400" u="sng" dirty="0"/>
              <a:t>Indemnités de décès </a:t>
            </a:r>
            <a:r>
              <a:rPr lang="fr-CA" sz="2400" dirty="0"/>
              <a:t>: Le ou la conjoint(e) du travailleur décédé suite à son accident de travail ou maladie professionnelle aura droit à une prestation de décès et à une indemnité de remplacement de revenus. Les enfants auront également droit à une indemnité de revenus et aussi, dans certains cas, à un montant forfaitaire à titre d’indemnité.</a:t>
            </a:r>
            <a:endParaRPr lang="fr-CA" sz="2200" dirty="0"/>
          </a:p>
        </p:txBody>
      </p:sp>
    </p:spTree>
    <p:extLst>
      <p:ext uri="{BB962C8B-B14F-4D97-AF65-F5344CB8AC3E}">
        <p14:creationId xmlns:p14="http://schemas.microsoft.com/office/powerpoint/2010/main" val="6956343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CD7737-48A2-49AB-8B78-454C9256BF9B}"/>
              </a:ext>
            </a:extLst>
          </p:cNvPr>
          <p:cNvSpPr>
            <a:spLocks noGrp="1"/>
          </p:cNvSpPr>
          <p:nvPr>
            <p:ph type="title"/>
          </p:nvPr>
        </p:nvSpPr>
        <p:spPr/>
        <p:txBody>
          <a:bodyPr>
            <a:normAutofit fontScale="90000"/>
          </a:bodyPr>
          <a:lstStyle/>
          <a:p>
            <a:pPr algn="ctr"/>
            <a:r>
              <a:rPr lang="fr-CA" b="1" dirty="0">
                <a:effectLst>
                  <a:outerShdw blurRad="38100" dist="38100" dir="2700000" algn="tl">
                    <a:srgbClr val="000000">
                      <a:alpha val="43137"/>
                    </a:srgbClr>
                  </a:outerShdw>
                </a:effectLst>
              </a:rPr>
              <a:t>LOIS STATUTAIRES PROTÉGEANT LES SALARIÉS</a:t>
            </a:r>
            <a:br>
              <a:rPr lang="fr-CA" dirty="0"/>
            </a:br>
            <a:endParaRPr lang="fr-CA" dirty="0"/>
          </a:p>
        </p:txBody>
      </p:sp>
      <p:sp>
        <p:nvSpPr>
          <p:cNvPr id="3" name="Espace réservé du contenu 2">
            <a:extLst>
              <a:ext uri="{FF2B5EF4-FFF2-40B4-BE49-F238E27FC236}">
                <a16:creationId xmlns:a16="http://schemas.microsoft.com/office/drawing/2014/main" id="{2A83F020-6BF0-47CC-9468-CB64548CEADB}"/>
              </a:ext>
            </a:extLst>
          </p:cNvPr>
          <p:cNvSpPr>
            <a:spLocks noGrp="1"/>
          </p:cNvSpPr>
          <p:nvPr>
            <p:ph idx="1"/>
          </p:nvPr>
        </p:nvSpPr>
        <p:spPr>
          <a:xfrm>
            <a:off x="225287" y="1853754"/>
            <a:ext cx="11661913" cy="4308507"/>
          </a:xfrm>
        </p:spPr>
        <p:txBody>
          <a:bodyPr>
            <a:normAutofit/>
          </a:bodyPr>
          <a:lstStyle/>
          <a:p>
            <a:pPr marL="0" indent="0" algn="ctr">
              <a:buNone/>
            </a:pPr>
            <a:r>
              <a:rPr lang="fr-CA" sz="2400" b="1" dirty="0">
                <a:effectLst>
                  <a:outerShdw blurRad="38100" dist="38100" dir="2700000" algn="tl">
                    <a:srgbClr val="000000">
                      <a:alpha val="43137"/>
                    </a:srgbClr>
                  </a:outerShdw>
                </a:effectLst>
              </a:rPr>
              <a:t>1V. La Loi sur les accidents de travail et les maladies professionnelles</a:t>
            </a:r>
          </a:p>
          <a:p>
            <a:pPr marL="0" indent="0" algn="just">
              <a:buNone/>
            </a:pPr>
            <a:r>
              <a:rPr lang="fr-CA" sz="2400" b="1" dirty="0">
                <a:effectLst>
                  <a:outerShdw blurRad="38100" dist="38100" dir="2700000" algn="tl">
                    <a:srgbClr val="000000">
                      <a:alpha val="43137"/>
                    </a:srgbClr>
                  </a:outerShdw>
                </a:effectLst>
              </a:rPr>
              <a:t>a) Indemnités </a:t>
            </a:r>
          </a:p>
          <a:p>
            <a:pPr algn="just"/>
            <a:r>
              <a:rPr lang="fr-CA" sz="2400" u="sng" dirty="0"/>
              <a:t>Indemnité pour dommages corporels</a:t>
            </a:r>
            <a:r>
              <a:rPr lang="fr-CA" sz="2400" dirty="0"/>
              <a:t> lorsque le travailleur subira des séquelles permanentes.  </a:t>
            </a:r>
          </a:p>
          <a:p>
            <a:pPr algn="just"/>
            <a:endParaRPr lang="fr-CA" sz="900" dirty="0"/>
          </a:p>
          <a:p>
            <a:pPr algn="just"/>
            <a:r>
              <a:rPr lang="fr-CA" sz="2400" u="sng" dirty="0"/>
              <a:t>Autres indemnités </a:t>
            </a:r>
            <a:r>
              <a:rPr lang="fr-CA" sz="2400" dirty="0"/>
              <a:t>: Les père et mère d’un travailleur décédé sans aucune personne à charge auront droit à une indemnité de décès. Aussi, la personne qui paie les frais funéraires aura droit à un remboursement d’une partie de ceux-ci. D’autres indemnités sont également prévues dans cette loi.</a:t>
            </a:r>
            <a:endParaRPr lang="fr-CA" sz="2200" dirty="0"/>
          </a:p>
        </p:txBody>
      </p:sp>
    </p:spTree>
    <p:extLst>
      <p:ext uri="{BB962C8B-B14F-4D97-AF65-F5344CB8AC3E}">
        <p14:creationId xmlns:p14="http://schemas.microsoft.com/office/powerpoint/2010/main" val="40446464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CD7737-48A2-49AB-8B78-454C9256BF9B}"/>
              </a:ext>
            </a:extLst>
          </p:cNvPr>
          <p:cNvSpPr>
            <a:spLocks noGrp="1"/>
          </p:cNvSpPr>
          <p:nvPr>
            <p:ph type="title"/>
          </p:nvPr>
        </p:nvSpPr>
        <p:spPr/>
        <p:txBody>
          <a:bodyPr>
            <a:normAutofit fontScale="90000"/>
          </a:bodyPr>
          <a:lstStyle/>
          <a:p>
            <a:pPr algn="ctr"/>
            <a:r>
              <a:rPr lang="fr-CA" b="1" dirty="0">
                <a:effectLst>
                  <a:outerShdw blurRad="38100" dist="38100" dir="2700000" algn="tl">
                    <a:srgbClr val="000000">
                      <a:alpha val="43137"/>
                    </a:srgbClr>
                  </a:outerShdw>
                </a:effectLst>
              </a:rPr>
              <a:t>LOIS STATUTAIRES PROTÉGEANT LES SALARIÉS</a:t>
            </a:r>
            <a:br>
              <a:rPr lang="fr-CA" dirty="0"/>
            </a:br>
            <a:endParaRPr lang="fr-CA" dirty="0"/>
          </a:p>
        </p:txBody>
      </p:sp>
      <p:sp>
        <p:nvSpPr>
          <p:cNvPr id="3" name="Espace réservé du contenu 2">
            <a:extLst>
              <a:ext uri="{FF2B5EF4-FFF2-40B4-BE49-F238E27FC236}">
                <a16:creationId xmlns:a16="http://schemas.microsoft.com/office/drawing/2014/main" id="{2A83F020-6BF0-47CC-9468-CB64548CEADB}"/>
              </a:ext>
            </a:extLst>
          </p:cNvPr>
          <p:cNvSpPr>
            <a:spLocks noGrp="1"/>
          </p:cNvSpPr>
          <p:nvPr>
            <p:ph idx="1"/>
          </p:nvPr>
        </p:nvSpPr>
        <p:spPr>
          <a:xfrm>
            <a:off x="225287" y="1853754"/>
            <a:ext cx="11661913" cy="4308507"/>
          </a:xfrm>
        </p:spPr>
        <p:txBody>
          <a:bodyPr>
            <a:normAutofit fontScale="92500"/>
          </a:bodyPr>
          <a:lstStyle/>
          <a:p>
            <a:pPr marL="0" indent="0" algn="ctr">
              <a:buNone/>
            </a:pPr>
            <a:r>
              <a:rPr lang="fr-CA" sz="2400" b="1" dirty="0">
                <a:effectLst>
                  <a:outerShdw blurRad="38100" dist="38100" dir="2700000" algn="tl">
                    <a:srgbClr val="000000">
                      <a:alpha val="43137"/>
                    </a:srgbClr>
                  </a:outerShdw>
                </a:effectLst>
              </a:rPr>
              <a:t>1V. La Loi sur les accidents de travail et les maladies professionnelles</a:t>
            </a:r>
          </a:p>
          <a:p>
            <a:pPr marL="0" indent="0" algn="just">
              <a:buNone/>
            </a:pPr>
            <a:r>
              <a:rPr lang="fr-CA" sz="2400" b="1" dirty="0"/>
              <a:t>b) Programmes de réadaptation </a:t>
            </a:r>
          </a:p>
          <a:p>
            <a:pPr marL="0" indent="0" algn="just">
              <a:buNone/>
            </a:pPr>
            <a:r>
              <a:rPr lang="fr-CA" sz="2400" dirty="0"/>
              <a:t>Les frais découlant des programmes de réadaptation suivants seront acquittés par la Commission : </a:t>
            </a:r>
          </a:p>
          <a:p>
            <a:pPr algn="just"/>
            <a:r>
              <a:rPr lang="fr-CA" sz="2400" dirty="0"/>
              <a:t>Programmes de réadaptation physique, ce qui inclut les soins médicaux, les médicaments, etc. </a:t>
            </a:r>
          </a:p>
          <a:p>
            <a:pPr algn="just"/>
            <a:endParaRPr lang="fr-CA" sz="100" dirty="0"/>
          </a:p>
          <a:p>
            <a:pPr algn="just"/>
            <a:r>
              <a:rPr lang="fr-CA" sz="2400" dirty="0"/>
              <a:t>Programme en réadaptation sociale tels les honoraires d’un psychologue, etc. </a:t>
            </a:r>
          </a:p>
          <a:p>
            <a:pPr algn="just"/>
            <a:endParaRPr lang="fr-CA" sz="100" dirty="0"/>
          </a:p>
          <a:p>
            <a:pPr algn="just"/>
            <a:r>
              <a:rPr lang="fr-CA" sz="2400" dirty="0"/>
              <a:t>Programmes de réadaptation professionnelle facilitant au travailleur son intégration à son ancien ou à un nouvel emploi équivalent.</a:t>
            </a:r>
            <a:endParaRPr lang="fr-CA" sz="2200" dirty="0"/>
          </a:p>
        </p:txBody>
      </p:sp>
    </p:spTree>
    <p:extLst>
      <p:ext uri="{BB962C8B-B14F-4D97-AF65-F5344CB8AC3E}">
        <p14:creationId xmlns:p14="http://schemas.microsoft.com/office/powerpoint/2010/main" val="364969516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CD7737-48A2-49AB-8B78-454C9256BF9B}"/>
              </a:ext>
            </a:extLst>
          </p:cNvPr>
          <p:cNvSpPr>
            <a:spLocks noGrp="1"/>
          </p:cNvSpPr>
          <p:nvPr>
            <p:ph type="title"/>
          </p:nvPr>
        </p:nvSpPr>
        <p:spPr/>
        <p:txBody>
          <a:bodyPr>
            <a:normAutofit fontScale="90000"/>
          </a:bodyPr>
          <a:lstStyle/>
          <a:p>
            <a:pPr algn="ctr"/>
            <a:r>
              <a:rPr lang="fr-CA" b="1" dirty="0">
                <a:effectLst>
                  <a:outerShdw blurRad="38100" dist="38100" dir="2700000" algn="tl">
                    <a:srgbClr val="000000">
                      <a:alpha val="43137"/>
                    </a:srgbClr>
                  </a:outerShdw>
                </a:effectLst>
              </a:rPr>
              <a:t>LOIS STATUTAIRES PROTÉGEANT LES SALARIÉS</a:t>
            </a:r>
            <a:br>
              <a:rPr lang="fr-CA" dirty="0"/>
            </a:br>
            <a:endParaRPr lang="fr-CA" dirty="0"/>
          </a:p>
        </p:txBody>
      </p:sp>
      <p:sp>
        <p:nvSpPr>
          <p:cNvPr id="3" name="Espace réservé du contenu 2">
            <a:extLst>
              <a:ext uri="{FF2B5EF4-FFF2-40B4-BE49-F238E27FC236}">
                <a16:creationId xmlns:a16="http://schemas.microsoft.com/office/drawing/2014/main" id="{2A83F020-6BF0-47CC-9468-CB64548CEADB}"/>
              </a:ext>
            </a:extLst>
          </p:cNvPr>
          <p:cNvSpPr>
            <a:spLocks noGrp="1"/>
          </p:cNvSpPr>
          <p:nvPr>
            <p:ph idx="1"/>
          </p:nvPr>
        </p:nvSpPr>
        <p:spPr>
          <a:xfrm>
            <a:off x="225287" y="1853754"/>
            <a:ext cx="11661913" cy="4308507"/>
          </a:xfrm>
        </p:spPr>
        <p:txBody>
          <a:bodyPr>
            <a:normAutofit/>
          </a:bodyPr>
          <a:lstStyle/>
          <a:p>
            <a:pPr marL="0" indent="0" algn="ctr">
              <a:buNone/>
            </a:pPr>
            <a:r>
              <a:rPr lang="fr-CA" sz="2500" b="1" dirty="0">
                <a:effectLst>
                  <a:outerShdw blurRad="38100" dist="38100" dir="2700000" algn="tl">
                    <a:srgbClr val="000000">
                      <a:alpha val="43137"/>
                    </a:srgbClr>
                  </a:outerShdw>
                </a:effectLst>
              </a:rPr>
              <a:t>1V. La Loi sur les accidents de travail et les maladies professionnelles</a:t>
            </a:r>
          </a:p>
          <a:p>
            <a:pPr marL="0" indent="0" algn="ctr">
              <a:buNone/>
            </a:pPr>
            <a:endParaRPr lang="fr-CA" sz="2400" b="1" dirty="0">
              <a:effectLst>
                <a:outerShdw blurRad="38100" dist="38100" dir="2700000" algn="tl">
                  <a:srgbClr val="000000">
                    <a:alpha val="43137"/>
                  </a:srgbClr>
                </a:outerShdw>
              </a:effectLst>
            </a:endParaRPr>
          </a:p>
          <a:p>
            <a:pPr marL="0" indent="0" algn="just">
              <a:buNone/>
            </a:pPr>
            <a:r>
              <a:rPr lang="fr-CA" sz="2400" b="1" dirty="0">
                <a:effectLst>
                  <a:outerShdw blurRad="38100" dist="38100" dir="2700000" algn="tl">
                    <a:srgbClr val="000000">
                      <a:alpha val="43137"/>
                    </a:srgbClr>
                  </a:outerShdw>
                </a:effectLst>
              </a:rPr>
              <a:t>c) Le droit de retour au travail </a:t>
            </a:r>
          </a:p>
          <a:p>
            <a:pPr marL="0" indent="0" algn="just">
              <a:buNone/>
            </a:pPr>
            <a:r>
              <a:rPr lang="fr-CA" sz="2400" dirty="0"/>
              <a:t>Le travailleur rétabli des suites de ses lésions professionnelles a droit de retourner au travail et de récupérer son ancien travail à l’intérieur d’un délai d’un an quand son entreprise compte vingt employés ou moins et deux ans quand celle-ci en compte plus de vingt.</a:t>
            </a:r>
            <a:endParaRPr lang="fr-CA" sz="2200" dirty="0"/>
          </a:p>
        </p:txBody>
      </p:sp>
    </p:spTree>
    <p:extLst>
      <p:ext uri="{BB962C8B-B14F-4D97-AF65-F5344CB8AC3E}">
        <p14:creationId xmlns:p14="http://schemas.microsoft.com/office/powerpoint/2010/main" val="248639185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CD7737-48A2-49AB-8B78-454C9256BF9B}"/>
              </a:ext>
            </a:extLst>
          </p:cNvPr>
          <p:cNvSpPr>
            <a:spLocks noGrp="1"/>
          </p:cNvSpPr>
          <p:nvPr>
            <p:ph type="title"/>
          </p:nvPr>
        </p:nvSpPr>
        <p:spPr/>
        <p:txBody>
          <a:bodyPr>
            <a:normAutofit fontScale="90000"/>
          </a:bodyPr>
          <a:lstStyle/>
          <a:p>
            <a:pPr algn="ctr"/>
            <a:r>
              <a:rPr lang="fr-CA" b="1" dirty="0">
                <a:effectLst>
                  <a:outerShdw blurRad="38100" dist="38100" dir="2700000" algn="tl">
                    <a:srgbClr val="000000">
                      <a:alpha val="43137"/>
                    </a:srgbClr>
                  </a:outerShdw>
                </a:effectLst>
              </a:rPr>
              <a:t>LOIS STATUTAIRES PROTÉGEANT LES SALARIÉS</a:t>
            </a:r>
            <a:br>
              <a:rPr lang="fr-CA" dirty="0"/>
            </a:br>
            <a:endParaRPr lang="fr-CA" dirty="0"/>
          </a:p>
        </p:txBody>
      </p:sp>
      <p:sp>
        <p:nvSpPr>
          <p:cNvPr id="3" name="Espace réservé du contenu 2">
            <a:extLst>
              <a:ext uri="{FF2B5EF4-FFF2-40B4-BE49-F238E27FC236}">
                <a16:creationId xmlns:a16="http://schemas.microsoft.com/office/drawing/2014/main" id="{2A83F020-6BF0-47CC-9468-CB64548CEADB}"/>
              </a:ext>
            </a:extLst>
          </p:cNvPr>
          <p:cNvSpPr>
            <a:spLocks noGrp="1"/>
          </p:cNvSpPr>
          <p:nvPr>
            <p:ph idx="1"/>
          </p:nvPr>
        </p:nvSpPr>
        <p:spPr>
          <a:xfrm>
            <a:off x="225287" y="1853754"/>
            <a:ext cx="11661913" cy="4308507"/>
          </a:xfrm>
        </p:spPr>
        <p:txBody>
          <a:bodyPr>
            <a:normAutofit/>
          </a:bodyPr>
          <a:lstStyle/>
          <a:p>
            <a:pPr marL="0" indent="0" algn="ctr">
              <a:buNone/>
            </a:pPr>
            <a:r>
              <a:rPr lang="fr-CA" sz="2500" b="1" dirty="0">
                <a:effectLst>
                  <a:outerShdw blurRad="38100" dist="38100" dir="2700000" algn="tl">
                    <a:srgbClr val="000000">
                      <a:alpha val="43137"/>
                    </a:srgbClr>
                  </a:outerShdw>
                </a:effectLst>
              </a:rPr>
              <a:t>1V. La Loi sur les accidents de travail et les maladies professionnelles</a:t>
            </a:r>
          </a:p>
          <a:p>
            <a:pPr marL="0" indent="0" algn="ctr">
              <a:buNone/>
            </a:pPr>
            <a:endParaRPr lang="fr-CA" sz="100" b="1" dirty="0">
              <a:effectLst>
                <a:outerShdw blurRad="38100" dist="38100" dir="2700000" algn="tl">
                  <a:srgbClr val="000000">
                    <a:alpha val="43137"/>
                  </a:srgbClr>
                </a:outerShdw>
              </a:effectLst>
            </a:endParaRPr>
          </a:p>
          <a:p>
            <a:pPr marL="0" indent="0" algn="just">
              <a:buNone/>
            </a:pPr>
            <a:r>
              <a:rPr lang="fr-CA" sz="2400" b="1" dirty="0"/>
              <a:t>5 Le Conseil des services essentiels </a:t>
            </a:r>
          </a:p>
          <a:p>
            <a:pPr marL="0" indent="0" algn="just">
              <a:buNone/>
            </a:pPr>
            <a:r>
              <a:rPr lang="fr-CA" sz="2400" dirty="0"/>
              <a:t>Le Conseil des services essentiels est un Tribunal administratif chargé de s’assurer du maintien de services essentiels suffisants pour préserver la santé ou la sécurité du public lors de grèves légales de certains organismes publics tels, mais non exclusivement, les hôpitaux et d’assurer au public les services auxquels il a droit. </a:t>
            </a:r>
          </a:p>
          <a:p>
            <a:pPr marL="0" indent="0" algn="just">
              <a:buNone/>
            </a:pPr>
            <a:endParaRPr lang="fr-CA" sz="2400" dirty="0"/>
          </a:p>
        </p:txBody>
      </p:sp>
    </p:spTree>
    <p:extLst>
      <p:ext uri="{BB962C8B-B14F-4D97-AF65-F5344CB8AC3E}">
        <p14:creationId xmlns:p14="http://schemas.microsoft.com/office/powerpoint/2010/main" val="121938197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6792F22-8C63-48F2-B924-82CF2BE55080}"/>
              </a:ext>
            </a:extLst>
          </p:cNvPr>
          <p:cNvSpPr>
            <a:spLocks noGrp="1"/>
          </p:cNvSpPr>
          <p:nvPr>
            <p:ph type="title"/>
          </p:nvPr>
        </p:nvSpPr>
        <p:spPr/>
        <p:txBody>
          <a:bodyPr/>
          <a:lstStyle/>
          <a:p>
            <a:endParaRPr lang="fr-CA"/>
          </a:p>
        </p:txBody>
      </p:sp>
      <p:sp>
        <p:nvSpPr>
          <p:cNvPr id="3" name="Espace réservé du contenu 2">
            <a:extLst>
              <a:ext uri="{FF2B5EF4-FFF2-40B4-BE49-F238E27FC236}">
                <a16:creationId xmlns:a16="http://schemas.microsoft.com/office/drawing/2014/main" id="{61E65BA1-2630-41F7-BAC2-8B8A2C95C036}"/>
              </a:ext>
            </a:extLst>
          </p:cNvPr>
          <p:cNvSpPr>
            <a:spLocks noGrp="1"/>
          </p:cNvSpPr>
          <p:nvPr>
            <p:ph idx="1"/>
          </p:nvPr>
        </p:nvSpPr>
        <p:spPr/>
        <p:txBody>
          <a:bodyPr>
            <a:normAutofit/>
          </a:bodyPr>
          <a:lstStyle/>
          <a:p>
            <a:pPr marL="0" indent="0" algn="ctr">
              <a:buNone/>
            </a:pPr>
            <a:r>
              <a:rPr lang="fr-CA" sz="4800" b="1" dirty="0">
                <a:effectLst>
                  <a:outerShdw blurRad="38100" dist="38100" dir="2700000" algn="tl">
                    <a:srgbClr val="000000">
                      <a:alpha val="43137"/>
                    </a:srgbClr>
                  </a:outerShdw>
                </a:effectLst>
              </a:rPr>
              <a:t>MERCI </a:t>
            </a:r>
          </a:p>
          <a:p>
            <a:pPr marL="0" indent="0" algn="ctr">
              <a:buNone/>
            </a:pPr>
            <a:r>
              <a:rPr lang="fr-CA" sz="4800" b="1" dirty="0">
                <a:effectLst>
                  <a:outerShdw blurRad="38100" dist="38100" dir="2700000" algn="tl">
                    <a:srgbClr val="000000">
                      <a:alpha val="43137"/>
                    </a:srgbClr>
                  </a:outerShdw>
                </a:effectLst>
              </a:rPr>
              <a:t>ET </a:t>
            </a:r>
          </a:p>
          <a:p>
            <a:pPr marL="0" indent="0" algn="ctr">
              <a:buNone/>
            </a:pPr>
            <a:r>
              <a:rPr lang="fr-CA" sz="4800" b="1" dirty="0">
                <a:effectLst>
                  <a:outerShdw blurRad="38100" dist="38100" dir="2700000" algn="tl">
                    <a:srgbClr val="000000">
                      <a:alpha val="43137"/>
                    </a:srgbClr>
                  </a:outerShdw>
                </a:effectLst>
              </a:rPr>
              <a:t>BONNE JOURNÉE!</a:t>
            </a:r>
          </a:p>
        </p:txBody>
      </p:sp>
    </p:spTree>
    <p:extLst>
      <p:ext uri="{BB962C8B-B14F-4D97-AF65-F5344CB8AC3E}">
        <p14:creationId xmlns:p14="http://schemas.microsoft.com/office/powerpoint/2010/main" val="21563461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D69627E-6ABB-48D2-8D26-AD443EB4A8F0}"/>
              </a:ext>
            </a:extLst>
          </p:cNvPr>
          <p:cNvSpPr>
            <a:spLocks noGrp="1"/>
          </p:cNvSpPr>
          <p:nvPr>
            <p:ph type="title"/>
          </p:nvPr>
        </p:nvSpPr>
        <p:spPr/>
        <p:txBody>
          <a:bodyPr/>
          <a:lstStyle/>
          <a:p>
            <a:pPr algn="ctr"/>
            <a:r>
              <a:rPr lang="fr-CA" b="1" dirty="0">
                <a:effectLst>
                  <a:outerShdw blurRad="38100" dist="38100" dir="2700000" algn="tl">
                    <a:srgbClr val="000000">
                      <a:alpha val="43137"/>
                    </a:srgbClr>
                  </a:outerShdw>
                </a:effectLst>
              </a:rPr>
              <a:t>Le contrat individuel de travail</a:t>
            </a:r>
            <a:br>
              <a:rPr lang="fr-CA" dirty="0"/>
            </a:br>
            <a:endParaRPr lang="fr-CA" dirty="0"/>
          </a:p>
        </p:txBody>
      </p:sp>
      <p:sp>
        <p:nvSpPr>
          <p:cNvPr id="3" name="Espace réservé du contenu 2">
            <a:extLst>
              <a:ext uri="{FF2B5EF4-FFF2-40B4-BE49-F238E27FC236}">
                <a16:creationId xmlns:a16="http://schemas.microsoft.com/office/drawing/2014/main" id="{4935E5D7-225D-4D8E-BA62-2638F268A0E1}"/>
              </a:ext>
            </a:extLst>
          </p:cNvPr>
          <p:cNvSpPr>
            <a:spLocks noGrp="1"/>
          </p:cNvSpPr>
          <p:nvPr>
            <p:ph idx="1"/>
          </p:nvPr>
        </p:nvSpPr>
        <p:spPr/>
        <p:txBody>
          <a:bodyPr>
            <a:normAutofit/>
          </a:bodyPr>
          <a:lstStyle/>
          <a:p>
            <a:pPr algn="just">
              <a:lnSpc>
                <a:spcPct val="150000"/>
              </a:lnSpc>
            </a:pPr>
            <a:r>
              <a:rPr lang="fr-CA" sz="2400" dirty="0"/>
              <a:t>L’article 2085 du Code civil du Québec :</a:t>
            </a:r>
          </a:p>
          <a:p>
            <a:pPr marL="0" indent="0" algn="just">
              <a:lnSpc>
                <a:spcPct val="150000"/>
              </a:lnSpc>
              <a:buNone/>
            </a:pPr>
            <a:r>
              <a:rPr lang="fr-CA" sz="2400" dirty="0"/>
              <a:t>« Le contrat de travail est celui par lequel une personne, le salarié, s'oblige, pour un temps limité et moyennant rémunération, à effectuer un travail sous la direction ou le contrôle d'une autre personne, l'employeur. »</a:t>
            </a:r>
          </a:p>
        </p:txBody>
      </p:sp>
    </p:spTree>
    <p:extLst>
      <p:ext uri="{BB962C8B-B14F-4D97-AF65-F5344CB8AC3E}">
        <p14:creationId xmlns:p14="http://schemas.microsoft.com/office/powerpoint/2010/main" val="28020339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D69627E-6ABB-48D2-8D26-AD443EB4A8F0}"/>
              </a:ext>
            </a:extLst>
          </p:cNvPr>
          <p:cNvSpPr>
            <a:spLocks noGrp="1"/>
          </p:cNvSpPr>
          <p:nvPr>
            <p:ph type="title"/>
          </p:nvPr>
        </p:nvSpPr>
        <p:spPr/>
        <p:txBody>
          <a:bodyPr/>
          <a:lstStyle/>
          <a:p>
            <a:pPr algn="ctr"/>
            <a:r>
              <a:rPr lang="fr-CA" b="1" dirty="0">
                <a:effectLst>
                  <a:outerShdw blurRad="38100" dist="38100" dir="2700000" algn="tl">
                    <a:srgbClr val="000000">
                      <a:alpha val="43137"/>
                    </a:srgbClr>
                  </a:outerShdw>
                </a:effectLst>
              </a:rPr>
              <a:t>Le contrat individuel de travail</a:t>
            </a:r>
            <a:br>
              <a:rPr lang="fr-CA" dirty="0"/>
            </a:br>
            <a:endParaRPr lang="fr-CA" dirty="0"/>
          </a:p>
        </p:txBody>
      </p:sp>
      <p:sp>
        <p:nvSpPr>
          <p:cNvPr id="3" name="Espace réservé du contenu 2">
            <a:extLst>
              <a:ext uri="{FF2B5EF4-FFF2-40B4-BE49-F238E27FC236}">
                <a16:creationId xmlns:a16="http://schemas.microsoft.com/office/drawing/2014/main" id="{4935E5D7-225D-4D8E-BA62-2638F268A0E1}"/>
              </a:ext>
            </a:extLst>
          </p:cNvPr>
          <p:cNvSpPr>
            <a:spLocks noGrp="1"/>
          </p:cNvSpPr>
          <p:nvPr>
            <p:ph idx="1"/>
          </p:nvPr>
        </p:nvSpPr>
        <p:spPr>
          <a:xfrm>
            <a:off x="954157" y="2015732"/>
            <a:ext cx="10389704" cy="3450613"/>
          </a:xfrm>
        </p:spPr>
        <p:txBody>
          <a:bodyPr>
            <a:normAutofit/>
          </a:bodyPr>
          <a:lstStyle/>
          <a:p>
            <a:pPr algn="just">
              <a:lnSpc>
                <a:spcPct val="150000"/>
              </a:lnSpc>
            </a:pPr>
            <a:r>
              <a:rPr lang="fr-CA" sz="2400" dirty="0"/>
              <a:t>L’article 2087 C.c.Q. limite le pouvoir quasi absolu de l’employeur en stipulant : </a:t>
            </a:r>
          </a:p>
          <a:p>
            <a:pPr marL="0" indent="0" algn="just">
              <a:lnSpc>
                <a:spcPct val="150000"/>
              </a:lnSpc>
              <a:buNone/>
            </a:pPr>
            <a:r>
              <a:rPr lang="fr-CA" sz="2400" dirty="0"/>
              <a:t>« L'employeur, outre qu'il est tenu de permettre l'exécution de la prestation de travail convenue et de payer la rémunération fixée, doit prendre les mesures appropriées à la nature du travail, en vue de protéger la santé, la sécurité et la dignité du salarié. »</a:t>
            </a:r>
          </a:p>
        </p:txBody>
      </p:sp>
    </p:spTree>
    <p:extLst>
      <p:ext uri="{BB962C8B-B14F-4D97-AF65-F5344CB8AC3E}">
        <p14:creationId xmlns:p14="http://schemas.microsoft.com/office/powerpoint/2010/main" val="11058042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D69627E-6ABB-48D2-8D26-AD443EB4A8F0}"/>
              </a:ext>
            </a:extLst>
          </p:cNvPr>
          <p:cNvSpPr>
            <a:spLocks noGrp="1"/>
          </p:cNvSpPr>
          <p:nvPr>
            <p:ph type="title"/>
          </p:nvPr>
        </p:nvSpPr>
        <p:spPr/>
        <p:txBody>
          <a:bodyPr/>
          <a:lstStyle/>
          <a:p>
            <a:pPr algn="ctr"/>
            <a:r>
              <a:rPr lang="fr-CA" b="1" dirty="0">
                <a:effectLst>
                  <a:outerShdw blurRad="38100" dist="38100" dir="2700000" algn="tl">
                    <a:srgbClr val="000000">
                      <a:alpha val="43137"/>
                    </a:srgbClr>
                  </a:outerShdw>
                </a:effectLst>
              </a:rPr>
              <a:t>Le contrat individuel de travail</a:t>
            </a:r>
            <a:br>
              <a:rPr lang="fr-CA" dirty="0"/>
            </a:br>
            <a:endParaRPr lang="fr-CA" dirty="0"/>
          </a:p>
        </p:txBody>
      </p:sp>
      <p:sp>
        <p:nvSpPr>
          <p:cNvPr id="3" name="Espace réservé du contenu 2">
            <a:extLst>
              <a:ext uri="{FF2B5EF4-FFF2-40B4-BE49-F238E27FC236}">
                <a16:creationId xmlns:a16="http://schemas.microsoft.com/office/drawing/2014/main" id="{4935E5D7-225D-4D8E-BA62-2638F268A0E1}"/>
              </a:ext>
            </a:extLst>
          </p:cNvPr>
          <p:cNvSpPr>
            <a:spLocks noGrp="1"/>
          </p:cNvSpPr>
          <p:nvPr>
            <p:ph idx="1"/>
          </p:nvPr>
        </p:nvSpPr>
        <p:spPr>
          <a:xfrm>
            <a:off x="384313" y="1853755"/>
            <a:ext cx="11290852" cy="4199726"/>
          </a:xfrm>
        </p:spPr>
        <p:txBody>
          <a:bodyPr>
            <a:normAutofit lnSpcReduction="10000"/>
          </a:bodyPr>
          <a:lstStyle/>
          <a:p>
            <a:pPr algn="just"/>
            <a:r>
              <a:rPr lang="fr-CA" sz="2400" dirty="0"/>
              <a:t>Le contrat peut être à durée déterminée ou indéterminée. </a:t>
            </a:r>
          </a:p>
          <a:p>
            <a:pPr algn="just"/>
            <a:endParaRPr lang="fr-CA" sz="600" dirty="0"/>
          </a:p>
          <a:p>
            <a:pPr algn="just"/>
            <a:r>
              <a:rPr lang="fr-CA" sz="2400" dirty="0"/>
              <a:t>Le contrat est à durée déterminée lorsqu’il y a un terme fixé pour la durée du contrat qui prendra généralement fin à l’arrivée de ce terme. </a:t>
            </a:r>
          </a:p>
          <a:p>
            <a:pPr algn="just"/>
            <a:endParaRPr lang="fr-CA" sz="600" dirty="0"/>
          </a:p>
          <a:p>
            <a:pPr algn="just"/>
            <a:r>
              <a:rPr lang="fr-CA" sz="2400" dirty="0"/>
              <a:t>Le contrat à durée indéterminée est celui dont la longueur n’est pas convenue. Une partie peut y mettre fin en remettant à l’autre partie un préavis à cet effet. </a:t>
            </a:r>
          </a:p>
          <a:p>
            <a:pPr algn="just"/>
            <a:endParaRPr lang="fr-CA" sz="300" dirty="0"/>
          </a:p>
          <a:p>
            <a:pPr algn="just"/>
            <a:r>
              <a:rPr lang="fr-CA" sz="2400" dirty="0"/>
              <a:t>Lorsqu’applicable, la </a:t>
            </a:r>
            <a:r>
              <a:rPr lang="fr-CA" sz="2400" i="1" dirty="0"/>
              <a:t>Loi sur les normes </a:t>
            </a:r>
            <a:r>
              <a:rPr lang="fr-CA" sz="2400" dirty="0"/>
              <a:t>du travail établit la durée minimale de cet avis que doit donner la partie qui met fin au contrat à l’autre cocontractant.</a:t>
            </a:r>
          </a:p>
        </p:txBody>
      </p:sp>
    </p:spTree>
    <p:extLst>
      <p:ext uri="{BB962C8B-B14F-4D97-AF65-F5344CB8AC3E}">
        <p14:creationId xmlns:p14="http://schemas.microsoft.com/office/powerpoint/2010/main" val="23062455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D69627E-6ABB-48D2-8D26-AD443EB4A8F0}"/>
              </a:ext>
            </a:extLst>
          </p:cNvPr>
          <p:cNvSpPr>
            <a:spLocks noGrp="1"/>
          </p:cNvSpPr>
          <p:nvPr>
            <p:ph type="title"/>
          </p:nvPr>
        </p:nvSpPr>
        <p:spPr/>
        <p:txBody>
          <a:bodyPr/>
          <a:lstStyle/>
          <a:p>
            <a:pPr algn="ctr"/>
            <a:r>
              <a:rPr lang="fr-CA" b="1" dirty="0">
                <a:effectLst>
                  <a:outerShdw blurRad="38100" dist="38100" dir="2700000" algn="tl">
                    <a:srgbClr val="000000">
                      <a:alpha val="43137"/>
                    </a:srgbClr>
                  </a:outerShdw>
                </a:effectLst>
              </a:rPr>
              <a:t>Le contrat individuel de travail</a:t>
            </a:r>
            <a:br>
              <a:rPr lang="fr-CA" dirty="0"/>
            </a:br>
            <a:endParaRPr lang="fr-CA" dirty="0"/>
          </a:p>
        </p:txBody>
      </p:sp>
      <p:sp>
        <p:nvSpPr>
          <p:cNvPr id="3" name="Espace réservé du contenu 2">
            <a:extLst>
              <a:ext uri="{FF2B5EF4-FFF2-40B4-BE49-F238E27FC236}">
                <a16:creationId xmlns:a16="http://schemas.microsoft.com/office/drawing/2014/main" id="{4935E5D7-225D-4D8E-BA62-2638F268A0E1}"/>
              </a:ext>
            </a:extLst>
          </p:cNvPr>
          <p:cNvSpPr>
            <a:spLocks noGrp="1"/>
          </p:cNvSpPr>
          <p:nvPr>
            <p:ph idx="1"/>
          </p:nvPr>
        </p:nvSpPr>
        <p:spPr/>
        <p:txBody>
          <a:bodyPr>
            <a:normAutofit/>
          </a:bodyPr>
          <a:lstStyle/>
          <a:p>
            <a:pPr algn="just">
              <a:lnSpc>
                <a:spcPct val="150000"/>
              </a:lnSpc>
            </a:pPr>
            <a:r>
              <a:rPr lang="fr-CA" sz="2400" dirty="0"/>
              <a:t>Si la </a:t>
            </a:r>
            <a:r>
              <a:rPr lang="fr-CA" sz="2400" i="1" dirty="0"/>
              <a:t>Loi sur les normes du travail </a:t>
            </a:r>
            <a:r>
              <a:rPr lang="fr-CA" sz="2400" dirty="0"/>
              <a:t>ne s’applique pas parce qu’il s’agit, par exemple, du congédiement d’un membre de la direction (employé-cadre), ce délai, selon la jurisprudence, peut varier en fonction de l’importance du poste occupé par l’employé remercié.</a:t>
            </a:r>
          </a:p>
        </p:txBody>
      </p:sp>
    </p:spTree>
    <p:extLst>
      <p:ext uri="{BB962C8B-B14F-4D97-AF65-F5344CB8AC3E}">
        <p14:creationId xmlns:p14="http://schemas.microsoft.com/office/powerpoint/2010/main" val="29907341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D69627E-6ABB-48D2-8D26-AD443EB4A8F0}"/>
              </a:ext>
            </a:extLst>
          </p:cNvPr>
          <p:cNvSpPr>
            <a:spLocks noGrp="1"/>
          </p:cNvSpPr>
          <p:nvPr>
            <p:ph type="title"/>
          </p:nvPr>
        </p:nvSpPr>
        <p:spPr/>
        <p:txBody>
          <a:bodyPr/>
          <a:lstStyle/>
          <a:p>
            <a:pPr algn="ctr"/>
            <a:r>
              <a:rPr lang="fr-CA" b="1" dirty="0">
                <a:effectLst>
                  <a:outerShdw blurRad="38100" dist="38100" dir="2700000" algn="tl">
                    <a:srgbClr val="000000">
                      <a:alpha val="43137"/>
                    </a:srgbClr>
                  </a:outerShdw>
                </a:effectLst>
              </a:rPr>
              <a:t>Le contrat individuel de travail</a:t>
            </a:r>
            <a:br>
              <a:rPr lang="fr-CA" dirty="0"/>
            </a:br>
            <a:endParaRPr lang="fr-CA" dirty="0"/>
          </a:p>
        </p:txBody>
      </p:sp>
      <p:sp>
        <p:nvSpPr>
          <p:cNvPr id="3" name="Espace réservé du contenu 2">
            <a:extLst>
              <a:ext uri="{FF2B5EF4-FFF2-40B4-BE49-F238E27FC236}">
                <a16:creationId xmlns:a16="http://schemas.microsoft.com/office/drawing/2014/main" id="{4935E5D7-225D-4D8E-BA62-2638F268A0E1}"/>
              </a:ext>
            </a:extLst>
          </p:cNvPr>
          <p:cNvSpPr>
            <a:spLocks noGrp="1"/>
          </p:cNvSpPr>
          <p:nvPr>
            <p:ph idx="1"/>
          </p:nvPr>
        </p:nvSpPr>
        <p:spPr>
          <a:xfrm>
            <a:off x="622852" y="2015732"/>
            <a:ext cx="11052313" cy="3815225"/>
          </a:xfrm>
        </p:spPr>
        <p:txBody>
          <a:bodyPr>
            <a:normAutofit fontScale="92500"/>
          </a:bodyPr>
          <a:lstStyle/>
          <a:p>
            <a:pPr marL="0" indent="0" algn="ctr">
              <a:buNone/>
            </a:pPr>
            <a:r>
              <a:rPr lang="fr-CA" sz="2400" b="1" dirty="0"/>
              <a:t>Les obligations du salariés</a:t>
            </a:r>
          </a:p>
          <a:p>
            <a:pPr algn="just"/>
            <a:r>
              <a:rPr lang="fr-CA" sz="2400" dirty="0"/>
              <a:t>L’article 2088 C.c.Q.</a:t>
            </a:r>
          </a:p>
          <a:p>
            <a:pPr marL="0" indent="0" algn="just">
              <a:lnSpc>
                <a:spcPct val="150000"/>
              </a:lnSpc>
              <a:buNone/>
            </a:pPr>
            <a:r>
              <a:rPr lang="fr-CA" sz="2400" dirty="0"/>
              <a:t> « Le salarié, outre qu'il est tenu d'exécuter son travail avec prudence et diligence, doit agir avec loyauté et ne pas faire usage de l'information à caractère confidentiel qu'il obtient dans l'exécution ou à l'occasion de son travail. »</a:t>
            </a:r>
          </a:p>
          <a:p>
            <a:pPr marL="0" indent="0" algn="just">
              <a:lnSpc>
                <a:spcPct val="150000"/>
              </a:lnSpc>
              <a:buNone/>
            </a:pPr>
            <a:r>
              <a:rPr lang="fr-CA" sz="2400" dirty="0"/>
              <a:t> « Ces obligations survivent pendant un délai raisonnable après cessation du contrat, et survivent en tout temps lorsque l'information réfère à la réputation et à la vie privée d'autrui. »</a:t>
            </a:r>
          </a:p>
        </p:txBody>
      </p:sp>
    </p:spTree>
    <p:extLst>
      <p:ext uri="{BB962C8B-B14F-4D97-AF65-F5344CB8AC3E}">
        <p14:creationId xmlns:p14="http://schemas.microsoft.com/office/powerpoint/2010/main" val="31854914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D69627E-6ABB-48D2-8D26-AD443EB4A8F0}"/>
              </a:ext>
            </a:extLst>
          </p:cNvPr>
          <p:cNvSpPr>
            <a:spLocks noGrp="1"/>
          </p:cNvSpPr>
          <p:nvPr>
            <p:ph type="title"/>
          </p:nvPr>
        </p:nvSpPr>
        <p:spPr/>
        <p:txBody>
          <a:bodyPr/>
          <a:lstStyle/>
          <a:p>
            <a:pPr algn="ctr"/>
            <a:r>
              <a:rPr lang="fr-CA" b="1" dirty="0">
                <a:effectLst>
                  <a:outerShdw blurRad="38100" dist="38100" dir="2700000" algn="tl">
                    <a:srgbClr val="000000">
                      <a:alpha val="43137"/>
                    </a:srgbClr>
                  </a:outerShdw>
                </a:effectLst>
              </a:rPr>
              <a:t>Le contrat individuel de travail</a:t>
            </a:r>
            <a:br>
              <a:rPr lang="fr-CA" dirty="0"/>
            </a:br>
            <a:endParaRPr lang="fr-CA" dirty="0"/>
          </a:p>
        </p:txBody>
      </p:sp>
      <p:sp>
        <p:nvSpPr>
          <p:cNvPr id="3" name="Espace réservé du contenu 2">
            <a:extLst>
              <a:ext uri="{FF2B5EF4-FFF2-40B4-BE49-F238E27FC236}">
                <a16:creationId xmlns:a16="http://schemas.microsoft.com/office/drawing/2014/main" id="{4935E5D7-225D-4D8E-BA62-2638F268A0E1}"/>
              </a:ext>
            </a:extLst>
          </p:cNvPr>
          <p:cNvSpPr>
            <a:spLocks noGrp="1"/>
          </p:cNvSpPr>
          <p:nvPr>
            <p:ph idx="1"/>
          </p:nvPr>
        </p:nvSpPr>
        <p:spPr>
          <a:xfrm>
            <a:off x="397566" y="1853754"/>
            <a:ext cx="11277600" cy="4891603"/>
          </a:xfrm>
        </p:spPr>
        <p:txBody>
          <a:bodyPr>
            <a:normAutofit fontScale="92500"/>
          </a:bodyPr>
          <a:lstStyle/>
          <a:p>
            <a:pPr algn="just"/>
            <a:r>
              <a:rPr lang="fr-CA" sz="2400" dirty="0"/>
              <a:t>L’employeur et le salarié peuvent convenir par écrit d’une clause de non-concurrence prohibant au salarié qui quitte volontairement son emploi de travailler pour un compétiteur direct de son ex-employeur.</a:t>
            </a:r>
          </a:p>
          <a:p>
            <a:pPr algn="just"/>
            <a:endParaRPr lang="fr-CA" sz="100" dirty="0"/>
          </a:p>
          <a:p>
            <a:pPr algn="just"/>
            <a:r>
              <a:rPr lang="fr-CA" sz="2400" dirty="0"/>
              <a:t>L’article 2089 C.c.Q. encadre, de façon rigoureuse, cette clause de façon à ne pas empêcher une personne liée par une telle clause d’occuper une fonction à l’intérieur de ses compétences tout en protégeant les intérêts légitimes de l’employeur.</a:t>
            </a:r>
          </a:p>
          <a:p>
            <a:pPr algn="just"/>
            <a:endParaRPr lang="fr-CA" sz="100" dirty="0"/>
          </a:p>
          <a:p>
            <a:pPr algn="just"/>
            <a:r>
              <a:rPr lang="fr-CA" sz="2400" dirty="0"/>
              <a:t>La clause de non-concurrence doit être limitée quant au </a:t>
            </a:r>
            <a:r>
              <a:rPr lang="fr-CA" sz="2400" u="sng" dirty="0"/>
              <a:t>lieu</a:t>
            </a:r>
            <a:r>
              <a:rPr lang="fr-CA" sz="2400" dirty="0"/>
              <a:t>, à la </a:t>
            </a:r>
            <a:r>
              <a:rPr lang="fr-CA" sz="2400" u="sng" dirty="0"/>
              <a:t>durée</a:t>
            </a:r>
            <a:r>
              <a:rPr lang="fr-CA" sz="2400" dirty="0"/>
              <a:t> et au </a:t>
            </a:r>
            <a:r>
              <a:rPr lang="fr-CA" sz="2400" u="sng" dirty="0"/>
              <a:t>type de travail</a:t>
            </a:r>
            <a:r>
              <a:rPr lang="fr-CA" sz="2400" dirty="0"/>
              <a:t>. </a:t>
            </a:r>
          </a:p>
          <a:p>
            <a:pPr algn="just"/>
            <a:endParaRPr lang="fr-CA" sz="100" dirty="0"/>
          </a:p>
          <a:p>
            <a:pPr algn="just"/>
            <a:r>
              <a:rPr lang="fr-CA" sz="2400" dirty="0"/>
              <a:t>Il appartient à l’employeur qui invoque cette clause de non-concurrence de prouver sa légalité.</a:t>
            </a:r>
          </a:p>
        </p:txBody>
      </p:sp>
    </p:spTree>
    <p:extLst>
      <p:ext uri="{BB962C8B-B14F-4D97-AF65-F5344CB8AC3E}">
        <p14:creationId xmlns:p14="http://schemas.microsoft.com/office/powerpoint/2010/main" val="877433752"/>
      </p:ext>
    </p:extLst>
  </p:cSld>
  <p:clrMapOvr>
    <a:masterClrMapping/>
  </p:clrMapOvr>
</p:sld>
</file>

<file path=ppt/theme/theme1.xml><?xml version="1.0" encoding="utf-8"?>
<a:theme xmlns:a="http://schemas.openxmlformats.org/drawingml/2006/main" name="Galerie">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905</TotalTime>
  <Words>2881</Words>
  <Application>Microsoft Office PowerPoint</Application>
  <PresentationFormat>Grand écran</PresentationFormat>
  <Paragraphs>228</Paragraphs>
  <Slides>38</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38</vt:i4>
      </vt:variant>
    </vt:vector>
  </HeadingPairs>
  <TitlesOfParts>
    <vt:vector size="42" baseType="lpstr">
      <vt:lpstr>Arial</vt:lpstr>
      <vt:lpstr>Courier New</vt:lpstr>
      <vt:lpstr>Gill Sans MT</vt:lpstr>
      <vt:lpstr>Galerie</vt:lpstr>
      <vt:lpstr>Le contexte juridique  des  relations de travail</vt:lpstr>
      <vt:lpstr>PLAN DU COURS</vt:lpstr>
      <vt:lpstr>Présentation PowerPoint</vt:lpstr>
      <vt:lpstr>Le contrat individuel de travail </vt:lpstr>
      <vt:lpstr>Le contrat individuel de travail </vt:lpstr>
      <vt:lpstr>Le contrat individuel de travail </vt:lpstr>
      <vt:lpstr>Le contrat individuel de travail </vt:lpstr>
      <vt:lpstr>Le contrat individuel de travail </vt:lpstr>
      <vt:lpstr>Le contrat individuel de travail </vt:lpstr>
      <vt:lpstr>Le contrat individuel de travail </vt:lpstr>
      <vt:lpstr>Le contrat individuel de travail </vt:lpstr>
      <vt:lpstr>Le contrat individuel de travail </vt:lpstr>
      <vt:lpstr>Présentation PowerPoint</vt:lpstr>
      <vt:lpstr>Le contrat collectif de travail</vt:lpstr>
      <vt:lpstr>Le contrat collectif de travail</vt:lpstr>
      <vt:lpstr>Le contrat collectif de travail</vt:lpstr>
      <vt:lpstr>Le contrat collectif de travail</vt:lpstr>
      <vt:lpstr>Le contrat collectif de travail</vt:lpstr>
      <vt:lpstr>Le contrat collectif de travail</vt:lpstr>
      <vt:lpstr>Le contrat collectif de travail</vt:lpstr>
      <vt:lpstr>Présentation PowerPoint</vt:lpstr>
      <vt:lpstr>LOIS STATUTAIRES PROTÉGEANT LES SALARIÉS </vt:lpstr>
      <vt:lpstr>LOIS STATUTAIRES PROTÉGEANT LES SALARIÉS </vt:lpstr>
      <vt:lpstr>LOIS STATUTAIRES PROTÉGEANT LES SALARIÉS </vt:lpstr>
      <vt:lpstr>LOIS STATUTAIRES PROTÉGEANT LES SALARIÉS </vt:lpstr>
      <vt:lpstr>LOIS STATUTAIRES PROTÉGEANT LES SALARIÉS </vt:lpstr>
      <vt:lpstr>LOIS STATUTAIRES PROTÉGEANT LES SALARIÉS </vt:lpstr>
      <vt:lpstr>LOIS STATUTAIRES PROTÉGEANT LES SALARIÉS </vt:lpstr>
      <vt:lpstr>LOIS STATUTAIRES PROTÉGEANT LES SALARIÉS </vt:lpstr>
      <vt:lpstr>LOIS STATUTAIRES PROTÉGEANT LES SALARIÉS </vt:lpstr>
      <vt:lpstr>LOIS STATUTAIRES PROTÉGEANT LES SALARIÉS </vt:lpstr>
      <vt:lpstr>LOIS STATUTAIRES PROTÉGEANT LES SALARIÉS </vt:lpstr>
      <vt:lpstr>LOIS STATUTAIRES PROTÉGEANT LES SALARIÉS </vt:lpstr>
      <vt:lpstr>LOIS STATUTAIRES PROTÉGEANT LES SALARIÉS </vt:lpstr>
      <vt:lpstr>LOIS STATUTAIRES PROTÉGEANT LES SALARIÉS </vt:lpstr>
      <vt:lpstr>LOIS STATUTAIRES PROTÉGEANT LES SALARIÉS </vt:lpstr>
      <vt:lpstr>LOIS STATUTAIRES PROTÉGEANT LES SALARIÉS </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contexte juridique  des  relations de travail</dc:title>
  <dc:creator>ASMC FASO KANU</dc:creator>
  <cp:lastModifiedBy>Aboubacar Toure</cp:lastModifiedBy>
  <cp:revision>11</cp:revision>
  <dcterms:created xsi:type="dcterms:W3CDTF">2017-11-29T23:54:09Z</dcterms:created>
  <dcterms:modified xsi:type="dcterms:W3CDTF">2020-12-09T21:15:05Z</dcterms:modified>
</cp:coreProperties>
</file>