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6" r:id="rId4"/>
    <p:sldId id="258" r:id="rId5"/>
    <p:sldId id="263" r:id="rId6"/>
    <p:sldId id="262" r:id="rId7"/>
    <p:sldId id="261" r:id="rId8"/>
    <p:sldId id="275" r:id="rId9"/>
    <p:sldId id="260" r:id="rId10"/>
    <p:sldId id="259" r:id="rId11"/>
    <p:sldId id="265" r:id="rId12"/>
    <p:sldId id="266" r:id="rId13"/>
    <p:sldId id="264" r:id="rId14"/>
    <p:sldId id="267" r:id="rId15"/>
    <p:sldId id="270" r:id="rId16"/>
    <p:sldId id="271" r:id="rId17"/>
    <p:sldId id="272" r:id="rId18"/>
    <p:sldId id="273" r:id="rId19"/>
    <p:sldId id="274" r:id="rId20"/>
    <p:sldId id="277" r:id="rId21"/>
    <p:sldId id="279" r:id="rId22"/>
    <p:sldId id="280" r:id="rId23"/>
    <p:sldId id="281" r:id="rId24"/>
    <p:sldId id="282" r:id="rId25"/>
    <p:sldId id="278" r:id="rId26"/>
    <p:sldId id="284" r:id="rId27"/>
    <p:sldId id="283"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35" autoAdjust="0"/>
    <p:restoredTop sz="94660"/>
  </p:normalViewPr>
  <p:slideViewPr>
    <p:cSldViewPr snapToGrid="0">
      <p:cViewPr varScale="1">
        <p:scale>
          <a:sx n="114" d="100"/>
          <a:sy n="114" d="100"/>
        </p:scale>
        <p:origin x="94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12/8/2020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12/8/2020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590D9F-E472-46DA-8701-50743F49D65B}"/>
              </a:ext>
            </a:extLst>
          </p:cNvPr>
          <p:cNvSpPr>
            <a:spLocks noGrp="1"/>
          </p:cNvSpPr>
          <p:nvPr>
            <p:ph type="ctrTitle"/>
          </p:nvPr>
        </p:nvSpPr>
        <p:spPr>
          <a:xfrm>
            <a:off x="0" y="802298"/>
            <a:ext cx="12191999" cy="2626702"/>
          </a:xfrm>
        </p:spPr>
        <p:txBody>
          <a:bodyPr>
            <a:noAutofit/>
          </a:bodyPr>
          <a:lstStyle/>
          <a:p>
            <a:pPr algn="ctr"/>
            <a:r>
              <a:rPr lang="fr-CA" sz="4400" b="1" dirty="0">
                <a:effectLst>
                  <a:outerShdw blurRad="38100" dist="38100" dir="2700000" algn="tl">
                    <a:srgbClr val="000000">
                      <a:alpha val="43137"/>
                    </a:srgbClr>
                  </a:outerShdw>
                </a:effectLst>
              </a:rPr>
              <a:t>DE CERTAINS CONTRATS </a:t>
            </a:r>
            <a:br>
              <a:rPr lang="fr-CA" sz="4400" b="1" dirty="0">
                <a:effectLst>
                  <a:outerShdw blurRad="38100" dist="38100" dir="2700000" algn="tl">
                    <a:srgbClr val="000000">
                      <a:alpha val="43137"/>
                    </a:srgbClr>
                  </a:outerShdw>
                </a:effectLst>
              </a:rPr>
            </a:br>
            <a:r>
              <a:rPr lang="fr-CA" sz="4400" b="1" dirty="0">
                <a:effectLst>
                  <a:outerShdw blurRad="38100" dist="38100" dir="2700000" algn="tl">
                    <a:srgbClr val="000000">
                      <a:alpha val="43137"/>
                    </a:srgbClr>
                  </a:outerShdw>
                </a:effectLst>
              </a:rPr>
              <a:t>S’APPLIQUANT </a:t>
            </a:r>
            <a:br>
              <a:rPr lang="fr-CA" sz="4400" b="1" dirty="0">
                <a:effectLst>
                  <a:outerShdw blurRad="38100" dist="38100" dir="2700000" algn="tl">
                    <a:srgbClr val="000000">
                      <a:alpha val="43137"/>
                    </a:srgbClr>
                  </a:outerShdw>
                </a:effectLst>
              </a:rPr>
            </a:br>
            <a:r>
              <a:rPr lang="fr-CA" sz="4400" b="1" dirty="0">
                <a:effectLst>
                  <a:outerShdw blurRad="38100" dist="38100" dir="2700000" algn="tl">
                    <a:srgbClr val="000000">
                      <a:alpha val="43137"/>
                    </a:srgbClr>
                  </a:outerShdw>
                </a:effectLst>
              </a:rPr>
              <a:t>AUX DOMAINES DES AFFAIRES</a:t>
            </a:r>
          </a:p>
        </p:txBody>
      </p:sp>
      <p:sp>
        <p:nvSpPr>
          <p:cNvPr id="3" name="Sous-titre 2">
            <a:extLst>
              <a:ext uri="{FF2B5EF4-FFF2-40B4-BE49-F238E27FC236}">
                <a16:creationId xmlns:a16="http://schemas.microsoft.com/office/drawing/2014/main" id="{895DE728-B447-4061-8F66-31985F848865}"/>
              </a:ext>
            </a:extLst>
          </p:cNvPr>
          <p:cNvSpPr>
            <a:spLocks noGrp="1"/>
          </p:cNvSpPr>
          <p:nvPr>
            <p:ph type="subTitle" idx="1"/>
          </p:nvPr>
        </p:nvSpPr>
        <p:spPr>
          <a:xfrm>
            <a:off x="2417780" y="3803373"/>
            <a:ext cx="8637072" cy="705451"/>
          </a:xfrm>
        </p:spPr>
        <p:txBody>
          <a:bodyPr>
            <a:normAutofit fontScale="55000" lnSpcReduction="20000"/>
          </a:bodyPr>
          <a:lstStyle/>
          <a:p>
            <a:pPr algn="r"/>
            <a:endParaRPr lang="fr-CA" sz="1600" dirty="0"/>
          </a:p>
          <a:p>
            <a:pPr algn="r"/>
            <a:r>
              <a:rPr lang="fr-CA" sz="2900" dirty="0"/>
              <a:t>Enseignant:  Aboubacar </a:t>
            </a:r>
            <a:r>
              <a:rPr lang="fr-CA" sz="2900" dirty="0" err="1"/>
              <a:t>ToURÉ</a:t>
            </a:r>
            <a:endParaRPr lang="fr-CA" dirty="0"/>
          </a:p>
        </p:txBody>
      </p:sp>
    </p:spTree>
    <p:extLst>
      <p:ext uri="{BB962C8B-B14F-4D97-AF65-F5344CB8AC3E}">
        <p14:creationId xmlns:p14="http://schemas.microsoft.com/office/powerpoint/2010/main" val="2362458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p:txBody>
          <a:bodyPr>
            <a:normAutofit/>
          </a:bodyPr>
          <a:lstStyle/>
          <a:p>
            <a:endParaRPr lang="fr-CA" sz="2400" dirty="0"/>
          </a:p>
          <a:p>
            <a:pPr algn="just">
              <a:lnSpc>
                <a:spcPct val="150000"/>
              </a:lnSpc>
            </a:pPr>
            <a:r>
              <a:rPr lang="fr-CA" sz="2500" dirty="0"/>
              <a:t>L’article 2389 C.c.Q. Le contrat d’assurance est: « celui par lequel l'assureur, moyennant </a:t>
            </a:r>
            <a:r>
              <a:rPr lang="fr-CA" sz="2500" u="sng" dirty="0"/>
              <a:t>une prime</a:t>
            </a:r>
            <a:r>
              <a:rPr lang="fr-CA" sz="2500" dirty="0"/>
              <a:t> ou une cotisation, s'oblige à verser au preneur ou à un tiers </a:t>
            </a:r>
            <a:r>
              <a:rPr lang="fr-CA" sz="2500" u="sng" dirty="0"/>
              <a:t>une prestation </a:t>
            </a:r>
            <a:r>
              <a:rPr lang="fr-CA" sz="2500" dirty="0"/>
              <a:t>dans le cas où un </a:t>
            </a:r>
            <a:r>
              <a:rPr lang="fr-CA" sz="2500" u="sng" dirty="0"/>
              <a:t>risque</a:t>
            </a:r>
            <a:r>
              <a:rPr lang="fr-CA" sz="2500" dirty="0"/>
              <a:t> couvert par l'assurance se réalise. » </a:t>
            </a:r>
          </a:p>
        </p:txBody>
      </p:sp>
    </p:spTree>
    <p:extLst>
      <p:ext uri="{BB962C8B-B14F-4D97-AF65-F5344CB8AC3E}">
        <p14:creationId xmlns:p14="http://schemas.microsoft.com/office/powerpoint/2010/main" val="3663214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147918" y="1853754"/>
            <a:ext cx="11833411" cy="4318446"/>
          </a:xfrm>
        </p:spPr>
        <p:txBody>
          <a:bodyPr>
            <a:normAutofit fontScale="92500"/>
          </a:bodyPr>
          <a:lstStyle/>
          <a:p>
            <a:r>
              <a:rPr lang="fr-CA" sz="2200" b="1" u="sng" dirty="0">
                <a:effectLst>
                  <a:outerShdw blurRad="38100" dist="38100" dir="2700000" algn="tl">
                    <a:srgbClr val="000000">
                      <a:alpha val="43137"/>
                    </a:srgbClr>
                  </a:outerShdw>
                </a:effectLst>
              </a:rPr>
              <a:t>1.  LE RISQUE</a:t>
            </a:r>
          </a:p>
          <a:p>
            <a:pPr marL="0" indent="0" algn="just">
              <a:buNone/>
            </a:pPr>
            <a:r>
              <a:rPr lang="fr-CA" sz="2200" dirty="0"/>
              <a:t>Il s’agit d’un événement incertain qui ne doit pas dépendre de la volonté des parties; par exemple, une assurance contre un incendie non allumé intentionnellement par l’assuré ou encore, un événement certain, mais dont la date de sa réalisation est incertaine comme la mort, dans le cas de l’assurance vie.</a:t>
            </a:r>
          </a:p>
          <a:p>
            <a:pPr marL="0" indent="0" algn="just">
              <a:buNone/>
            </a:pPr>
            <a:endParaRPr lang="fr-CA" sz="900" dirty="0"/>
          </a:p>
          <a:p>
            <a:pPr marL="0" indent="0" algn="just">
              <a:buNone/>
            </a:pPr>
            <a:r>
              <a:rPr lang="fr-CA" sz="2200" dirty="0"/>
              <a:t>Le geste intentionnel d’un assuré n’est pas couvert par un contrat d’assurance. En effet, le geste volontaire d’un assuré soustrait du risque son aspect aléatoire. </a:t>
            </a:r>
          </a:p>
          <a:p>
            <a:pPr marL="0" indent="0" algn="just">
              <a:buNone/>
            </a:pPr>
            <a:endParaRPr lang="fr-CA" sz="900" dirty="0"/>
          </a:p>
          <a:p>
            <a:pPr marL="0" indent="0" algn="just">
              <a:buNone/>
            </a:pPr>
            <a:r>
              <a:rPr lang="fr-CA" sz="2200" dirty="0"/>
              <a:t>Seule exception, le premier alinéa de l’article 2441 C.c.Q. prévoit que « L'assureur ne peut refuser de payer les sommes assurées en raison du suicide de l'assuré, à moins qu'il n'ait stipulé l'exclusion de garantie expresse pour ce cas. Même alors, la stipulation est sans effet si le suicide survient après deux ans d'assurance ininterrompue.» </a:t>
            </a:r>
          </a:p>
        </p:txBody>
      </p:sp>
    </p:spTree>
    <p:extLst>
      <p:ext uri="{BB962C8B-B14F-4D97-AF65-F5344CB8AC3E}">
        <p14:creationId xmlns:p14="http://schemas.microsoft.com/office/powerpoint/2010/main" val="2335182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860612" y="2015732"/>
            <a:ext cx="10703859" cy="3450613"/>
          </a:xfrm>
        </p:spPr>
        <p:txBody>
          <a:bodyPr/>
          <a:lstStyle/>
          <a:p>
            <a:r>
              <a:rPr lang="fr-CA" sz="2400" b="1" u="sng" dirty="0">
                <a:effectLst>
                  <a:outerShdw blurRad="38100" dist="38100" dir="2700000" algn="tl">
                    <a:srgbClr val="000000">
                      <a:alpha val="43137"/>
                    </a:srgbClr>
                  </a:outerShdw>
                </a:effectLst>
              </a:rPr>
              <a:t>2. Une prime </a:t>
            </a:r>
          </a:p>
          <a:p>
            <a:pPr algn="just"/>
            <a:r>
              <a:rPr lang="fr-CA" sz="2400" dirty="0"/>
              <a:t>Évidemment, il y a un prix à payer par le preneur (celui qui contracte avec l’assureur) ou l’assuré selon le cas à l’assureur pour assurer un risque. La prime représente le coût du risque et est exigible par l’assureur. Un des critères servant à déterminer la prime est certes la probabilité de la réalisation du risque. Plus un risque est élevé, plus dispendieuse sera la prime.</a:t>
            </a:r>
          </a:p>
        </p:txBody>
      </p:sp>
    </p:spTree>
    <p:extLst>
      <p:ext uri="{BB962C8B-B14F-4D97-AF65-F5344CB8AC3E}">
        <p14:creationId xmlns:p14="http://schemas.microsoft.com/office/powerpoint/2010/main" val="311105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22729" y="2015732"/>
            <a:ext cx="11604812" cy="4037749"/>
          </a:xfrm>
        </p:spPr>
        <p:txBody>
          <a:bodyPr>
            <a:normAutofit fontScale="85000" lnSpcReduction="20000"/>
          </a:bodyPr>
          <a:lstStyle/>
          <a:p>
            <a:pPr algn="just"/>
            <a:r>
              <a:rPr lang="fr-CA" sz="2800" b="1" u="sng" dirty="0">
                <a:effectLst>
                  <a:outerShdw blurRad="38100" dist="38100" dir="2700000" algn="tl">
                    <a:srgbClr val="000000">
                      <a:alpha val="43137"/>
                    </a:srgbClr>
                  </a:outerShdw>
                </a:effectLst>
              </a:rPr>
              <a:t>Une prestation</a:t>
            </a:r>
          </a:p>
          <a:p>
            <a:pPr algn="just"/>
            <a:r>
              <a:rPr lang="fr-CA" sz="2400" dirty="0"/>
              <a:t> Il s’agit du montant qu’aura à débourser un assureur suite à la réalisation du risque. Cette prestation sera limitée à la somme maximale prévue pour la couverture du risque. </a:t>
            </a:r>
          </a:p>
          <a:p>
            <a:pPr algn="just"/>
            <a:endParaRPr lang="fr-CA" sz="900" dirty="0"/>
          </a:p>
          <a:p>
            <a:pPr algn="just"/>
            <a:r>
              <a:rPr lang="fr-CA" sz="2400" dirty="0"/>
              <a:t>Celui-ci ne doit pas faire partie des exclusions prévues au contrat. </a:t>
            </a:r>
          </a:p>
          <a:p>
            <a:pPr algn="just"/>
            <a:endParaRPr lang="fr-CA" sz="900" dirty="0"/>
          </a:p>
          <a:p>
            <a:pPr algn="just"/>
            <a:r>
              <a:rPr lang="fr-CA" sz="2400" dirty="0"/>
              <a:t>En assurance de personne, cette prestation que l’on peut également appeler indemnité est payable au bénéficiaire, soit l’assuré, dans le cas d’une assurance invalidité ou médicament, soit au bénéficiaire désigné s’il s’agit d’une assurance vie. </a:t>
            </a:r>
          </a:p>
          <a:p>
            <a:pPr algn="just"/>
            <a:r>
              <a:rPr lang="fr-CA" sz="2400" dirty="0"/>
              <a:t>En assurance responsabilité, en plus de l’indemnité à verser à la victime, le Code civil oblige l’assureur à assumer la défense en Cour de l’assuré, le cas échéant. </a:t>
            </a:r>
          </a:p>
        </p:txBody>
      </p:sp>
    </p:spTree>
    <p:extLst>
      <p:ext uri="{BB962C8B-B14F-4D97-AF65-F5344CB8AC3E}">
        <p14:creationId xmlns:p14="http://schemas.microsoft.com/office/powerpoint/2010/main" val="1528457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22729" y="2015732"/>
            <a:ext cx="11604812" cy="4037749"/>
          </a:xfrm>
        </p:spPr>
        <p:txBody>
          <a:bodyPr>
            <a:normAutofit fontScale="77500" lnSpcReduction="20000"/>
          </a:bodyPr>
          <a:lstStyle/>
          <a:p>
            <a:pPr algn="just"/>
            <a:r>
              <a:rPr lang="fr-CA" sz="2600" b="1" u="sng" dirty="0">
                <a:effectLst>
                  <a:outerShdw blurRad="38100" dist="38100" dir="2700000" algn="tl">
                    <a:srgbClr val="000000">
                      <a:alpha val="43137"/>
                    </a:srgbClr>
                  </a:outerShdw>
                </a:effectLst>
              </a:rPr>
              <a:t>4. Un intérêt assurable </a:t>
            </a:r>
          </a:p>
          <a:p>
            <a:pPr algn="just"/>
            <a:r>
              <a:rPr lang="fr-CA" sz="2600" dirty="0"/>
              <a:t>L’assurance a pour objet essentiel d’indemniser une victime et/ou un assuré pour un dommage subi et non pas, pour l’enrichir. Par conséquent, l’intérêt d’assurance doit exister.</a:t>
            </a:r>
          </a:p>
          <a:p>
            <a:pPr algn="just"/>
            <a:endParaRPr lang="fr-CA" sz="800" dirty="0"/>
          </a:p>
          <a:p>
            <a:pPr algn="just"/>
            <a:r>
              <a:rPr lang="fr-CA" sz="2600" dirty="0"/>
              <a:t>Cet intérêt assurable doit être présent autant en assurance de personnes qu’en assurance de dommages.</a:t>
            </a:r>
          </a:p>
          <a:p>
            <a:pPr algn="just"/>
            <a:endParaRPr lang="fr-CA" sz="800" dirty="0"/>
          </a:p>
          <a:p>
            <a:pPr algn="just"/>
            <a:r>
              <a:rPr lang="fr-CA" sz="2600" dirty="0"/>
              <a:t>En assurance de responsabilité civile, la victime possède automatiquement cet intérêt parce qu’elle a subi personnellement un dommage, tandis que dans les autres assurances de dommages comme l’assurance habitation, l’assuré doit subir une perte réelle.</a:t>
            </a:r>
          </a:p>
          <a:p>
            <a:pPr algn="just"/>
            <a:endParaRPr lang="fr-CA" sz="600" dirty="0"/>
          </a:p>
          <a:p>
            <a:pPr algn="just"/>
            <a:r>
              <a:rPr lang="fr-CA" sz="2600" dirty="0"/>
              <a:t>En assurance de personnes, cet intérêt doit également être présent. Ainsi, un mari peut assurer la vie de sa conjointe comme un créancier peut le faire sur celle de son débiteur. </a:t>
            </a:r>
          </a:p>
        </p:txBody>
      </p:sp>
    </p:spTree>
    <p:extLst>
      <p:ext uri="{BB962C8B-B14F-4D97-AF65-F5344CB8AC3E}">
        <p14:creationId xmlns:p14="http://schemas.microsoft.com/office/powerpoint/2010/main" val="2024270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22729" y="2015733"/>
            <a:ext cx="11604812" cy="3927868"/>
          </a:xfrm>
        </p:spPr>
        <p:txBody>
          <a:bodyPr>
            <a:normAutofit lnSpcReduction="10000"/>
          </a:bodyPr>
          <a:lstStyle/>
          <a:p>
            <a:pPr algn="just"/>
            <a:r>
              <a:rPr lang="fr-CA" sz="2400" dirty="0"/>
              <a:t>Si l’assuré fait de fausses déclarations ou omet de divulguer des faits importants, la sanction en assurance de dommages est prévue aux articles 2411 (2) et 2472 C.c.Q. </a:t>
            </a:r>
          </a:p>
          <a:p>
            <a:pPr algn="just"/>
            <a:endParaRPr lang="fr-CA" sz="800" dirty="0"/>
          </a:p>
          <a:p>
            <a:pPr algn="just"/>
            <a:r>
              <a:rPr lang="fr-CA" sz="2400" dirty="0"/>
              <a:t>À moins de prouver que l’assuré était de mauvaise foi, l’assureur devra couvrir le risque en proportion de la prime reçue sauf s’il établit qu’il n’aurait pas accepté le risque s’il avait connu les circonstances de celui-ci. </a:t>
            </a:r>
          </a:p>
          <a:p>
            <a:pPr algn="just"/>
            <a:endParaRPr lang="fr-CA" sz="900" dirty="0"/>
          </a:p>
          <a:p>
            <a:pPr algn="just"/>
            <a:r>
              <a:rPr lang="fr-CA" sz="2400" dirty="0"/>
              <a:t>En assurance de personnes, aucune fausse déclaration ou réticence ne peut être invoquée pour annuler le contrat d’assurance si celui-ci est en vigueur depuis deux ans.</a:t>
            </a:r>
          </a:p>
        </p:txBody>
      </p:sp>
    </p:spTree>
    <p:extLst>
      <p:ext uri="{BB962C8B-B14F-4D97-AF65-F5344CB8AC3E}">
        <p14:creationId xmlns:p14="http://schemas.microsoft.com/office/powerpoint/2010/main" val="1843529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22729" y="2015733"/>
            <a:ext cx="11604812" cy="3927868"/>
          </a:xfrm>
        </p:spPr>
        <p:txBody>
          <a:bodyPr>
            <a:normAutofit/>
          </a:bodyPr>
          <a:lstStyle/>
          <a:p>
            <a:pPr algn="just"/>
            <a:r>
              <a:rPr lang="fr-CA" sz="2400" dirty="0"/>
              <a:t>Dans un contrat d’assurance, la principale obligation de l’assuré ou du preneur est de payer la prime. </a:t>
            </a:r>
          </a:p>
          <a:p>
            <a:pPr algn="just"/>
            <a:endParaRPr lang="fr-CA" sz="800" dirty="0"/>
          </a:p>
          <a:p>
            <a:pPr algn="just"/>
            <a:r>
              <a:rPr lang="fr-CA" sz="2400" dirty="0"/>
              <a:t>Si un sinistre survient, l’assuré doit en informer l’assureur le plus rapidement possible, afin de permettre aux experts en sinistre, le cas échéant, de faire une vérification des circonstances et des montants réclamés. </a:t>
            </a:r>
          </a:p>
          <a:p>
            <a:pPr algn="just"/>
            <a:endParaRPr lang="fr-CA" sz="800" dirty="0"/>
          </a:p>
          <a:p>
            <a:pPr algn="just"/>
            <a:r>
              <a:rPr lang="fr-CA" sz="2400" dirty="0"/>
              <a:t>À cet effet, ceux-ci peuvent exiger des pièces justificatives.</a:t>
            </a:r>
          </a:p>
        </p:txBody>
      </p:sp>
    </p:spTree>
    <p:extLst>
      <p:ext uri="{BB962C8B-B14F-4D97-AF65-F5344CB8AC3E}">
        <p14:creationId xmlns:p14="http://schemas.microsoft.com/office/powerpoint/2010/main" val="1258513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22729" y="2015733"/>
            <a:ext cx="11604812" cy="3927868"/>
          </a:xfrm>
        </p:spPr>
        <p:txBody>
          <a:bodyPr>
            <a:normAutofit/>
          </a:bodyPr>
          <a:lstStyle/>
          <a:p>
            <a:pPr algn="just"/>
            <a:r>
              <a:rPr lang="fr-CA" sz="2400" dirty="0"/>
              <a:t>L’assureur peut récupérer, de la personne responsable du sinistre, les sommes qu’il a versées à son assuré. Il s’agit de l’application de la notion juridique de la subrogation légale. </a:t>
            </a:r>
          </a:p>
          <a:p>
            <a:pPr algn="just"/>
            <a:r>
              <a:rPr lang="fr-CA" sz="2400" dirty="0"/>
              <a:t>Plusieurs causes peuvent être à l’origine de la résiliation du contrat d’assurance : </a:t>
            </a:r>
          </a:p>
          <a:p>
            <a:pPr lvl="3" algn="just">
              <a:buFont typeface="Wingdings" panose="05000000000000000000" pitchFamily="2" charset="2"/>
              <a:buChar char="Ø"/>
            </a:pPr>
            <a:r>
              <a:rPr lang="fr-CA" sz="2000" dirty="0"/>
              <a:t>l’arrivée du terme</a:t>
            </a:r>
          </a:p>
          <a:p>
            <a:pPr lvl="3" algn="just">
              <a:buFont typeface="Wingdings" panose="05000000000000000000" pitchFamily="2" charset="2"/>
              <a:buChar char="Ø"/>
            </a:pPr>
            <a:r>
              <a:rPr lang="fr-CA" sz="2000" dirty="0"/>
              <a:t>le défaut d’intérêt assurable</a:t>
            </a:r>
          </a:p>
          <a:p>
            <a:pPr lvl="3" algn="just">
              <a:buFont typeface="Wingdings" panose="05000000000000000000" pitchFamily="2" charset="2"/>
              <a:buChar char="Ø"/>
            </a:pPr>
            <a:r>
              <a:rPr lang="fr-CA" sz="2000" dirty="0"/>
              <a:t>le non-paiement de la prime</a:t>
            </a:r>
          </a:p>
          <a:p>
            <a:pPr lvl="3" algn="just">
              <a:buFont typeface="Wingdings" panose="05000000000000000000" pitchFamily="2" charset="2"/>
              <a:buChar char="Ø"/>
            </a:pPr>
            <a:r>
              <a:rPr lang="fr-CA" sz="2000" dirty="0"/>
              <a:t>une déclaration initiale erronée</a:t>
            </a:r>
          </a:p>
          <a:p>
            <a:pPr lvl="3" algn="just">
              <a:buFont typeface="Wingdings" panose="05000000000000000000" pitchFamily="2" charset="2"/>
              <a:buChar char="Ø"/>
            </a:pPr>
            <a:r>
              <a:rPr lang="fr-CA" sz="2000" dirty="0"/>
              <a:t>des déclarations de sinistre frauduleuses, etc. </a:t>
            </a:r>
          </a:p>
        </p:txBody>
      </p:sp>
    </p:spTree>
    <p:extLst>
      <p:ext uri="{BB962C8B-B14F-4D97-AF65-F5344CB8AC3E}">
        <p14:creationId xmlns:p14="http://schemas.microsoft.com/office/powerpoint/2010/main" val="229086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22729" y="2015733"/>
            <a:ext cx="11604812" cy="3927868"/>
          </a:xfrm>
        </p:spPr>
        <p:txBody>
          <a:bodyPr>
            <a:normAutofit/>
          </a:bodyPr>
          <a:lstStyle/>
          <a:p>
            <a:pPr algn="just"/>
            <a:r>
              <a:rPr lang="fr-CA" sz="2400" dirty="0"/>
              <a:t>En assurance sur la personne, l’assureur ne peut pas unilatéralement mettre fin au contrat si l’assuré respecte ses obligations; seul ce dernier peut le faire. </a:t>
            </a:r>
          </a:p>
          <a:p>
            <a:pPr algn="just"/>
            <a:endParaRPr lang="fr-CA" sz="800" dirty="0"/>
          </a:p>
          <a:p>
            <a:pPr algn="just"/>
            <a:r>
              <a:rPr lang="fr-CA" sz="2400" dirty="0"/>
              <a:t>Par ailleurs, en assurance de dommages, il est possible pour l’une ou l’autre des parties d’y mettre fin, et ce, aux conditions stipulées au Code civil du Québec. </a:t>
            </a:r>
            <a:endParaRPr lang="fr-CA" dirty="0"/>
          </a:p>
        </p:txBody>
      </p:sp>
    </p:spTree>
    <p:extLst>
      <p:ext uri="{BB962C8B-B14F-4D97-AF65-F5344CB8AC3E}">
        <p14:creationId xmlns:p14="http://schemas.microsoft.com/office/powerpoint/2010/main" val="1909283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B8FEC3-A356-48D1-9A75-129A991635E3}"/>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FE67C252-C5EC-4CBC-B592-B8354F5E9042}"/>
              </a:ext>
            </a:extLst>
          </p:cNvPr>
          <p:cNvSpPr>
            <a:spLocks noGrp="1"/>
          </p:cNvSpPr>
          <p:nvPr>
            <p:ph idx="1"/>
          </p:nvPr>
        </p:nvSpPr>
        <p:spPr>
          <a:xfrm>
            <a:off x="872836" y="2015732"/>
            <a:ext cx="10834255" cy="3450613"/>
          </a:xfrm>
        </p:spPr>
        <p:txBody>
          <a:bodyPr>
            <a:normAutofit/>
          </a:bodyPr>
          <a:lstStyle/>
          <a:p>
            <a:pPr marL="0" indent="0" algn="ctr">
              <a:buNone/>
            </a:pPr>
            <a:endParaRPr lang="fr-CA" sz="4800" b="1" dirty="0">
              <a:effectLst>
                <a:outerShdw blurRad="38100" dist="38100" dir="2700000" algn="tl">
                  <a:srgbClr val="000000">
                    <a:alpha val="43137"/>
                  </a:srgbClr>
                </a:outerShdw>
              </a:effectLst>
            </a:endParaRPr>
          </a:p>
          <a:p>
            <a:pPr marL="0" indent="0" algn="ctr">
              <a:buNone/>
            </a:pPr>
            <a:r>
              <a:rPr lang="fr-CA" sz="4800" b="1" dirty="0">
                <a:effectLst>
                  <a:outerShdw blurRad="38100" dist="38100" dir="2700000" algn="tl">
                    <a:srgbClr val="000000">
                      <a:alpha val="43137"/>
                    </a:srgbClr>
                  </a:outerShdw>
                </a:effectLst>
              </a:rPr>
              <a:t>LE CONTRAT DE FRANCHISE</a:t>
            </a:r>
          </a:p>
        </p:txBody>
      </p:sp>
    </p:spTree>
    <p:extLst>
      <p:ext uri="{BB962C8B-B14F-4D97-AF65-F5344CB8AC3E}">
        <p14:creationId xmlns:p14="http://schemas.microsoft.com/office/powerpoint/2010/main" val="2331188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0C3FBB-EEF4-4D91-ABC9-E9F8BC1B6927}"/>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PLAN DU COURS</a:t>
            </a:r>
          </a:p>
        </p:txBody>
      </p:sp>
      <p:sp>
        <p:nvSpPr>
          <p:cNvPr id="3" name="Espace réservé du contenu 2">
            <a:extLst>
              <a:ext uri="{FF2B5EF4-FFF2-40B4-BE49-F238E27FC236}">
                <a16:creationId xmlns:a16="http://schemas.microsoft.com/office/drawing/2014/main" id="{673E2930-266F-4026-8987-FB2937691BC2}"/>
              </a:ext>
            </a:extLst>
          </p:cNvPr>
          <p:cNvSpPr>
            <a:spLocks noGrp="1"/>
          </p:cNvSpPr>
          <p:nvPr>
            <p:ph idx="1"/>
          </p:nvPr>
        </p:nvSpPr>
        <p:spPr>
          <a:xfrm>
            <a:off x="1451579" y="1853754"/>
            <a:ext cx="9603275" cy="4016959"/>
          </a:xfrm>
        </p:spPr>
        <p:txBody>
          <a:bodyPr>
            <a:normAutofit/>
          </a:bodyPr>
          <a:lstStyle/>
          <a:p>
            <a:pPr marL="457200" indent="-457200">
              <a:buFont typeface="+mj-lt"/>
              <a:buAutoNum type="arabicPeriod"/>
            </a:pPr>
            <a:r>
              <a:rPr lang="fr-CA" sz="2400" dirty="0"/>
              <a:t>Le mandat</a:t>
            </a:r>
          </a:p>
          <a:p>
            <a:pPr marL="457200" indent="-457200">
              <a:buFont typeface="+mj-lt"/>
              <a:buAutoNum type="arabicPeriod"/>
            </a:pPr>
            <a:r>
              <a:rPr lang="fr-CA" sz="2400" dirty="0"/>
              <a:t>Le contrat d’assurance</a:t>
            </a:r>
          </a:p>
          <a:p>
            <a:pPr marL="457200" indent="-457200">
              <a:buFont typeface="+mj-lt"/>
              <a:buAutoNum type="arabicPeriod"/>
            </a:pPr>
            <a:r>
              <a:rPr lang="fr-CA" sz="2400" dirty="0"/>
              <a:t>Le contrat de franchise</a:t>
            </a:r>
          </a:p>
          <a:p>
            <a:pPr marL="457200" indent="-457200">
              <a:buFont typeface="+mj-lt"/>
              <a:buAutoNum type="arabicPeriod"/>
            </a:pPr>
            <a:r>
              <a:rPr lang="fr-CA" sz="2400" dirty="0"/>
              <a:t>Le crédit-bail</a:t>
            </a:r>
          </a:p>
          <a:p>
            <a:pPr marL="457200" indent="-457200">
              <a:buFont typeface="+mj-lt"/>
              <a:buAutoNum type="arabicPeriod"/>
            </a:pPr>
            <a:r>
              <a:rPr lang="fr-CA" sz="2400" dirty="0"/>
              <a:t> De la loi sur la protection d’un consommateur</a:t>
            </a:r>
          </a:p>
          <a:p>
            <a:pPr marL="457200" indent="-457200">
              <a:buFont typeface="+mj-lt"/>
              <a:buAutoNum type="arabicPeriod"/>
            </a:pPr>
            <a:r>
              <a:rPr lang="fr-CA" sz="2400" dirty="0"/>
              <a:t>Le contrat d’entreprise et de service</a:t>
            </a:r>
          </a:p>
        </p:txBody>
      </p:sp>
    </p:spTree>
    <p:extLst>
      <p:ext uri="{BB962C8B-B14F-4D97-AF65-F5344CB8AC3E}">
        <p14:creationId xmlns:p14="http://schemas.microsoft.com/office/powerpoint/2010/main" val="1503928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16F796-91B0-48A7-9E71-B7FA55C845B3}"/>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 CONTRAT DE FRANCHISE</a:t>
            </a:r>
          </a:p>
        </p:txBody>
      </p:sp>
      <p:sp>
        <p:nvSpPr>
          <p:cNvPr id="3" name="Espace réservé du contenu 2">
            <a:extLst>
              <a:ext uri="{FF2B5EF4-FFF2-40B4-BE49-F238E27FC236}">
                <a16:creationId xmlns:a16="http://schemas.microsoft.com/office/drawing/2014/main" id="{E2D1823B-EE63-4F8E-A44B-87BEBC979DEE}"/>
              </a:ext>
            </a:extLst>
          </p:cNvPr>
          <p:cNvSpPr>
            <a:spLocks noGrp="1"/>
          </p:cNvSpPr>
          <p:nvPr>
            <p:ph idx="1"/>
          </p:nvPr>
        </p:nvSpPr>
        <p:spPr>
          <a:xfrm>
            <a:off x="443345" y="2015732"/>
            <a:ext cx="11277600" cy="3450613"/>
          </a:xfrm>
        </p:spPr>
        <p:txBody>
          <a:bodyPr>
            <a:normAutofit fontScale="92500"/>
          </a:bodyPr>
          <a:lstStyle/>
          <a:p>
            <a:pPr algn="just"/>
            <a:r>
              <a:rPr lang="fr-CA" sz="2400" dirty="0"/>
              <a:t>Il s’agit d’un contrat entre deux personnes physiques ou morales en vertu duquel l’une d’entre elles (le franchiseur) accorde à l’autre (le franchisé) le droit de faire affaire d’une manière déjà expérimentée et mise au point avec succès par le franchiseur, dans un territoire délimité, selon des normes uniformes et définies, sous une ou plusieurs marques de commerce, bannières ou enseignes données, pour une durée limitée moyennant rémunération. </a:t>
            </a:r>
          </a:p>
          <a:p>
            <a:pPr algn="just"/>
            <a:endParaRPr lang="fr-CA" sz="800" dirty="0"/>
          </a:p>
          <a:p>
            <a:pPr algn="just"/>
            <a:r>
              <a:rPr lang="fr-CA" sz="2400" dirty="0"/>
              <a:t>Des synonymes au contrat de franchise peuvent être utilisés : convention de licence, contrat de licence ou contrat de concession. </a:t>
            </a:r>
          </a:p>
        </p:txBody>
      </p:sp>
    </p:spTree>
    <p:extLst>
      <p:ext uri="{BB962C8B-B14F-4D97-AF65-F5344CB8AC3E}">
        <p14:creationId xmlns:p14="http://schemas.microsoft.com/office/powerpoint/2010/main" val="2453144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16F796-91B0-48A7-9E71-B7FA55C845B3}"/>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 CONTRAT DE FRANCHISE</a:t>
            </a:r>
          </a:p>
        </p:txBody>
      </p:sp>
      <p:sp>
        <p:nvSpPr>
          <p:cNvPr id="3" name="Espace réservé du contenu 2">
            <a:extLst>
              <a:ext uri="{FF2B5EF4-FFF2-40B4-BE49-F238E27FC236}">
                <a16:creationId xmlns:a16="http://schemas.microsoft.com/office/drawing/2014/main" id="{E2D1823B-EE63-4F8E-A44B-87BEBC979DEE}"/>
              </a:ext>
            </a:extLst>
          </p:cNvPr>
          <p:cNvSpPr>
            <a:spLocks noGrp="1"/>
          </p:cNvSpPr>
          <p:nvPr>
            <p:ph idx="1"/>
          </p:nvPr>
        </p:nvSpPr>
        <p:spPr>
          <a:xfrm>
            <a:off x="554182" y="2015732"/>
            <a:ext cx="11291455" cy="4037749"/>
          </a:xfrm>
        </p:spPr>
        <p:txBody>
          <a:bodyPr>
            <a:normAutofit/>
          </a:bodyPr>
          <a:lstStyle/>
          <a:p>
            <a:r>
              <a:rPr lang="fr-CA" sz="2400" b="1" u="sng" dirty="0">
                <a:effectLst>
                  <a:outerShdw blurRad="38100" dist="38100" dir="2700000" algn="tl">
                    <a:srgbClr val="000000">
                      <a:alpha val="43137"/>
                    </a:srgbClr>
                  </a:outerShdw>
                </a:effectLst>
              </a:rPr>
              <a:t> Franchiseur </a:t>
            </a:r>
          </a:p>
          <a:p>
            <a:endParaRPr lang="fr-CA" sz="800" b="1" u="sng" dirty="0">
              <a:effectLst>
                <a:outerShdw blurRad="38100" dist="38100" dir="2700000" algn="tl">
                  <a:srgbClr val="000000">
                    <a:alpha val="43137"/>
                  </a:srgbClr>
                </a:outerShdw>
              </a:effectLst>
            </a:endParaRPr>
          </a:p>
          <a:p>
            <a:pPr algn="just"/>
            <a:r>
              <a:rPr lang="fr-CA" sz="2400" dirty="0"/>
              <a:t>Le franchiseur est l’entreprise qui a mis au point le concept faisant l’objet du contrat de franchise et qui accorde des franchises à des franchisés en conformité avec le contrat. </a:t>
            </a:r>
          </a:p>
          <a:p>
            <a:pPr algn="just"/>
            <a:endParaRPr lang="fr-CA" sz="900" dirty="0"/>
          </a:p>
          <a:p>
            <a:pPr algn="just"/>
            <a:r>
              <a:rPr lang="fr-CA" sz="2400" dirty="0"/>
              <a:t>Très souvent, le franchiseur accorde au franchisé certains services complémentaires : plan de gestion des affaires, démarrage de l’entreprise, publicité, recherche pour améliorer les produits afin de les adapter au marché.</a:t>
            </a:r>
          </a:p>
        </p:txBody>
      </p:sp>
    </p:spTree>
    <p:extLst>
      <p:ext uri="{BB962C8B-B14F-4D97-AF65-F5344CB8AC3E}">
        <p14:creationId xmlns:p14="http://schemas.microsoft.com/office/powerpoint/2010/main" val="43574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16F796-91B0-48A7-9E71-B7FA55C845B3}"/>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 CONTRAT DE FRANCHISE</a:t>
            </a:r>
          </a:p>
        </p:txBody>
      </p:sp>
      <p:sp>
        <p:nvSpPr>
          <p:cNvPr id="3" name="Espace réservé du contenu 2">
            <a:extLst>
              <a:ext uri="{FF2B5EF4-FFF2-40B4-BE49-F238E27FC236}">
                <a16:creationId xmlns:a16="http://schemas.microsoft.com/office/drawing/2014/main" id="{E2D1823B-EE63-4F8E-A44B-87BEBC979DEE}"/>
              </a:ext>
            </a:extLst>
          </p:cNvPr>
          <p:cNvSpPr>
            <a:spLocks noGrp="1"/>
          </p:cNvSpPr>
          <p:nvPr>
            <p:ph idx="1"/>
          </p:nvPr>
        </p:nvSpPr>
        <p:spPr>
          <a:xfrm>
            <a:off x="138546" y="2015732"/>
            <a:ext cx="11859490" cy="4037749"/>
          </a:xfrm>
        </p:spPr>
        <p:txBody>
          <a:bodyPr>
            <a:normAutofit lnSpcReduction="10000"/>
          </a:bodyPr>
          <a:lstStyle/>
          <a:p>
            <a:r>
              <a:rPr lang="fr-CA" sz="2800" b="1" u="sng" dirty="0">
                <a:effectLst>
                  <a:outerShdw blurRad="38100" dist="38100" dir="2700000" algn="tl">
                    <a:srgbClr val="000000">
                      <a:alpha val="43137"/>
                    </a:srgbClr>
                  </a:outerShdw>
                </a:effectLst>
              </a:rPr>
              <a:t>Franchisé </a:t>
            </a:r>
          </a:p>
          <a:p>
            <a:pPr marL="0" indent="0" algn="just">
              <a:buNone/>
            </a:pPr>
            <a:r>
              <a:rPr lang="fr-CA" sz="2400" dirty="0"/>
              <a:t> Il est la personne morale ou physique qui est liée juridiquement par contrat au franchiseur pour exploiter une entreprise sous franchise. On peut parler également de licencié ou de concessionnaire.</a:t>
            </a:r>
          </a:p>
          <a:p>
            <a:pPr algn="just"/>
            <a:r>
              <a:rPr lang="fr-CA" sz="2800" b="1" u="sng" dirty="0">
                <a:effectLst>
                  <a:outerShdw blurRad="38100" dist="38100" dir="2700000" algn="tl">
                    <a:srgbClr val="000000">
                      <a:alpha val="43137"/>
                    </a:srgbClr>
                  </a:outerShdw>
                </a:effectLst>
              </a:rPr>
              <a:t>Royauté </a:t>
            </a:r>
          </a:p>
          <a:p>
            <a:pPr marL="0" indent="0" algn="just">
              <a:buNone/>
            </a:pPr>
            <a:r>
              <a:rPr lang="fr-CA" sz="2400" dirty="0"/>
              <a:t> Il s’agit d’un montant périodique et régulier payable par le franchisé au franchiseur en conformité avec le contrat de franchise. Il consiste souvent en un pourcentage des ventes ou services bruts avant taxes (TPS et TVQ) réalisées par le franchisé.</a:t>
            </a:r>
          </a:p>
        </p:txBody>
      </p:sp>
    </p:spTree>
    <p:extLst>
      <p:ext uri="{BB962C8B-B14F-4D97-AF65-F5344CB8AC3E}">
        <p14:creationId xmlns:p14="http://schemas.microsoft.com/office/powerpoint/2010/main" val="1991872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16F796-91B0-48A7-9E71-B7FA55C845B3}"/>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 CONTRAT DE FRANCHISE</a:t>
            </a:r>
          </a:p>
        </p:txBody>
      </p:sp>
      <p:sp>
        <p:nvSpPr>
          <p:cNvPr id="3" name="Espace réservé du contenu 2">
            <a:extLst>
              <a:ext uri="{FF2B5EF4-FFF2-40B4-BE49-F238E27FC236}">
                <a16:creationId xmlns:a16="http://schemas.microsoft.com/office/drawing/2014/main" id="{E2D1823B-EE63-4F8E-A44B-87BEBC979DEE}"/>
              </a:ext>
            </a:extLst>
          </p:cNvPr>
          <p:cNvSpPr>
            <a:spLocks noGrp="1"/>
          </p:cNvSpPr>
          <p:nvPr>
            <p:ph idx="1"/>
          </p:nvPr>
        </p:nvSpPr>
        <p:spPr>
          <a:xfrm>
            <a:off x="235527" y="1853755"/>
            <a:ext cx="11776364" cy="4199726"/>
          </a:xfrm>
        </p:spPr>
        <p:txBody>
          <a:bodyPr>
            <a:normAutofit/>
          </a:bodyPr>
          <a:lstStyle/>
          <a:p>
            <a:r>
              <a:rPr lang="fr-CA" sz="2400" b="1" u="sng" dirty="0">
                <a:effectLst>
                  <a:outerShdw blurRad="38100" dist="38100" dir="2700000" algn="tl">
                    <a:srgbClr val="000000">
                      <a:alpha val="43137"/>
                    </a:srgbClr>
                  </a:outerShdw>
                </a:effectLst>
              </a:rPr>
              <a:t>Droit initial  </a:t>
            </a:r>
          </a:p>
          <a:p>
            <a:pPr marL="0" indent="0" algn="just">
              <a:buNone/>
            </a:pPr>
            <a:r>
              <a:rPr lang="fr-CA" dirty="0"/>
              <a:t>Ce droit d’entrée consiste en un montant payé, en général, au moment de la signature du contrat de franchise pour l’octroi de celle-ci et de la prestation de certains services initiaux fournis par le franchiseur avant le début de l’exploitation de l’entreprise par le franchisé. </a:t>
            </a:r>
          </a:p>
          <a:p>
            <a:pPr algn="just"/>
            <a:r>
              <a:rPr lang="fr-CA" sz="2400" b="1" u="sng" dirty="0">
                <a:effectLst>
                  <a:outerShdw blurRad="38100" dist="38100" dir="2700000" algn="tl">
                    <a:srgbClr val="000000">
                      <a:alpha val="43137"/>
                    </a:srgbClr>
                  </a:outerShdw>
                </a:effectLst>
              </a:rPr>
              <a:t>Fonds de publicité</a:t>
            </a:r>
            <a:endParaRPr lang="fr-CA" sz="1000" b="1" u="sng" dirty="0">
              <a:effectLst>
                <a:outerShdw blurRad="38100" dist="38100" dir="2700000" algn="tl">
                  <a:srgbClr val="000000">
                    <a:alpha val="43137"/>
                  </a:srgbClr>
                </a:outerShdw>
              </a:effectLst>
            </a:endParaRPr>
          </a:p>
          <a:p>
            <a:pPr marL="0" indent="0" algn="just">
              <a:buNone/>
            </a:pPr>
            <a:r>
              <a:rPr lang="fr-CA" dirty="0"/>
              <a:t>Ce fonds est établi et géré par le franchiseur afin de financer la publicité commune à tous les franchisés qui sont alors tenus de verser au franchiseur une contribution obligatoire en vertu du contrat de franchise. Celle-ci représente très souvent un pourcentage des revenus bruts avant taxes de l’entreprise et est payable en sus des royautés exigibles en vertu du contrat de franchise. </a:t>
            </a:r>
          </a:p>
        </p:txBody>
      </p:sp>
    </p:spTree>
    <p:extLst>
      <p:ext uri="{BB962C8B-B14F-4D97-AF65-F5344CB8AC3E}">
        <p14:creationId xmlns:p14="http://schemas.microsoft.com/office/powerpoint/2010/main" val="3761965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16F796-91B0-48A7-9E71-B7FA55C845B3}"/>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LE CONTRAT DE FRANCHISE</a:t>
            </a:r>
          </a:p>
        </p:txBody>
      </p:sp>
      <p:sp>
        <p:nvSpPr>
          <p:cNvPr id="3" name="Espace réservé du contenu 2">
            <a:extLst>
              <a:ext uri="{FF2B5EF4-FFF2-40B4-BE49-F238E27FC236}">
                <a16:creationId xmlns:a16="http://schemas.microsoft.com/office/drawing/2014/main" id="{E2D1823B-EE63-4F8E-A44B-87BEBC979DEE}"/>
              </a:ext>
            </a:extLst>
          </p:cNvPr>
          <p:cNvSpPr>
            <a:spLocks noGrp="1"/>
          </p:cNvSpPr>
          <p:nvPr>
            <p:ph idx="1"/>
          </p:nvPr>
        </p:nvSpPr>
        <p:spPr>
          <a:xfrm>
            <a:off x="180109" y="2015732"/>
            <a:ext cx="11831782" cy="4037749"/>
          </a:xfrm>
        </p:spPr>
        <p:txBody>
          <a:bodyPr>
            <a:normAutofit/>
          </a:bodyPr>
          <a:lstStyle/>
          <a:p>
            <a:r>
              <a:rPr lang="fr-CA" sz="2400" b="1" u="sng" dirty="0">
                <a:effectLst>
                  <a:outerShdw blurRad="38100" dist="38100" dir="2700000" algn="tl">
                    <a:srgbClr val="000000">
                      <a:alpha val="43137"/>
                    </a:srgbClr>
                  </a:outerShdw>
                </a:effectLst>
              </a:rPr>
              <a:t>Territoire protégé</a:t>
            </a:r>
          </a:p>
          <a:p>
            <a:pPr algn="just"/>
            <a:r>
              <a:rPr lang="fr-CA" sz="2200" dirty="0"/>
              <a:t> Le territoire protégé ou exclusif consiste à une zone géographique délimitée dans le contrat de franchise à l’intérieur de laquelle le franchiseur doit accorder une exclusivité totale ou partielle au franchisé afin de protéger son entreprise. </a:t>
            </a:r>
          </a:p>
          <a:p>
            <a:pPr algn="just"/>
            <a:endParaRPr lang="fr-CA" sz="700" dirty="0"/>
          </a:p>
          <a:p>
            <a:r>
              <a:rPr lang="fr-CA" sz="2400" b="1" u="sng" dirty="0">
                <a:effectLst>
                  <a:outerShdw blurRad="38100" dist="38100" dir="2700000" algn="tl">
                    <a:srgbClr val="000000">
                      <a:alpha val="43137"/>
                    </a:srgbClr>
                  </a:outerShdw>
                </a:effectLst>
              </a:rPr>
              <a:t>Protection des formules, recettes, marques de commerce, dessins industriels…</a:t>
            </a:r>
          </a:p>
          <a:p>
            <a:pPr algn="just"/>
            <a:r>
              <a:rPr lang="fr-CA" sz="2200" dirty="0"/>
              <a:t>Dans son contrat, le franchiseur devra protéger la propriété intellectuelle (brevets, marques de commerce, dessins industriels) qui lui appartient et qu’il met à la disposition du franchisé durant toute la durée du contrat.</a:t>
            </a:r>
          </a:p>
        </p:txBody>
      </p:sp>
    </p:spTree>
    <p:extLst>
      <p:ext uri="{BB962C8B-B14F-4D97-AF65-F5344CB8AC3E}">
        <p14:creationId xmlns:p14="http://schemas.microsoft.com/office/powerpoint/2010/main" val="16829849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16F796-91B0-48A7-9E71-B7FA55C845B3}"/>
              </a:ext>
            </a:extLst>
          </p:cNvPr>
          <p:cNvSpPr>
            <a:spLocks noGrp="1"/>
          </p:cNvSpPr>
          <p:nvPr>
            <p:ph type="title"/>
          </p:nvPr>
        </p:nvSpPr>
        <p:spPr/>
        <p:txBody>
          <a:bodyPr>
            <a:normAutofit/>
          </a:bodyPr>
          <a:lstStyle/>
          <a:p>
            <a:pPr algn="ctr"/>
            <a:endParaRPr lang="fr-CA" sz="40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E2D1823B-EE63-4F8E-A44B-87BEBC979DEE}"/>
              </a:ext>
            </a:extLst>
          </p:cNvPr>
          <p:cNvSpPr>
            <a:spLocks noGrp="1"/>
          </p:cNvSpPr>
          <p:nvPr>
            <p:ph idx="1"/>
          </p:nvPr>
        </p:nvSpPr>
        <p:spPr/>
        <p:txBody>
          <a:bodyPr>
            <a:normAutofit/>
          </a:bodyPr>
          <a:lstStyle/>
          <a:p>
            <a:pPr marL="0" indent="0" algn="ctr">
              <a:buNone/>
            </a:pPr>
            <a:endParaRPr lang="fr-CA" sz="5400" b="1" u="sng" dirty="0">
              <a:effectLst>
                <a:outerShdw blurRad="38100" dist="38100" dir="2700000" algn="tl">
                  <a:srgbClr val="000000">
                    <a:alpha val="43137"/>
                  </a:srgbClr>
                </a:outerShdw>
              </a:effectLst>
            </a:endParaRPr>
          </a:p>
          <a:p>
            <a:pPr marL="0" indent="0" algn="ctr">
              <a:buNone/>
            </a:pPr>
            <a:r>
              <a:rPr lang="fr-CA" sz="5400" b="1" dirty="0">
                <a:effectLst>
                  <a:outerShdw blurRad="38100" dist="38100" dir="2700000" algn="tl">
                    <a:srgbClr val="000000">
                      <a:alpha val="43137"/>
                    </a:srgbClr>
                  </a:outerShdw>
                </a:effectLst>
              </a:rPr>
              <a:t>LE CRÉDIT-BAIL</a:t>
            </a:r>
          </a:p>
        </p:txBody>
      </p:sp>
    </p:spTree>
    <p:extLst>
      <p:ext uri="{BB962C8B-B14F-4D97-AF65-F5344CB8AC3E}">
        <p14:creationId xmlns:p14="http://schemas.microsoft.com/office/powerpoint/2010/main" val="3969495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F25AE0-4124-4D9A-BEE6-3CDD47868E81}"/>
              </a:ext>
            </a:extLst>
          </p:cNvPr>
          <p:cNvSpPr>
            <a:spLocks noGrp="1"/>
          </p:cNvSpPr>
          <p:nvPr>
            <p:ph type="title"/>
          </p:nvPr>
        </p:nvSpPr>
        <p:spPr/>
        <p:txBody>
          <a:bodyPr>
            <a:normAutofit/>
          </a:bodyPr>
          <a:lstStyle/>
          <a:p>
            <a:pPr algn="ctr"/>
            <a:r>
              <a:rPr lang="fr-CA" sz="4400" b="1" dirty="0">
                <a:effectLst>
                  <a:outerShdw blurRad="38100" dist="38100" dir="2700000" algn="tl">
                    <a:srgbClr val="000000">
                      <a:alpha val="43137"/>
                    </a:srgbClr>
                  </a:outerShdw>
                </a:effectLst>
              </a:rPr>
              <a:t>LE CRÉDIT-BAIL</a:t>
            </a:r>
          </a:p>
        </p:txBody>
      </p:sp>
      <p:sp>
        <p:nvSpPr>
          <p:cNvPr id="3" name="Espace réservé du contenu 2">
            <a:extLst>
              <a:ext uri="{FF2B5EF4-FFF2-40B4-BE49-F238E27FC236}">
                <a16:creationId xmlns:a16="http://schemas.microsoft.com/office/drawing/2014/main" id="{E000275D-0B38-41C4-B621-E598529FCD54}"/>
              </a:ext>
            </a:extLst>
          </p:cNvPr>
          <p:cNvSpPr>
            <a:spLocks noGrp="1"/>
          </p:cNvSpPr>
          <p:nvPr>
            <p:ph idx="1"/>
          </p:nvPr>
        </p:nvSpPr>
        <p:spPr>
          <a:xfrm>
            <a:off x="374073" y="2015732"/>
            <a:ext cx="11443854" cy="4037749"/>
          </a:xfrm>
        </p:spPr>
        <p:txBody>
          <a:bodyPr>
            <a:normAutofit/>
          </a:bodyPr>
          <a:lstStyle/>
          <a:p>
            <a:pPr algn="just"/>
            <a:r>
              <a:rPr lang="fr-CA" sz="2400" dirty="0"/>
              <a:t>L’article 1842 du C.c.Q. Le crédit-bail: « le contrat par lequel une personne, le crédit-bailleur, met un meuble à la disposition d’une autre personne, le crédit-preneur, pendant une période de temps déterminée et moyennant une contrepartie. » </a:t>
            </a:r>
          </a:p>
          <a:p>
            <a:pPr algn="just"/>
            <a:endParaRPr lang="fr-CA" sz="800" dirty="0"/>
          </a:p>
          <a:p>
            <a:pPr algn="just"/>
            <a:r>
              <a:rPr lang="fr-CA" sz="2400" dirty="0"/>
              <a:t>« Le crédit-bail ne peut être consenti qu’à des fins d’entreprise. »</a:t>
            </a:r>
          </a:p>
          <a:p>
            <a:pPr algn="just"/>
            <a:endParaRPr lang="fr-CA" sz="800" dirty="0"/>
          </a:p>
          <a:p>
            <a:pPr algn="just"/>
            <a:r>
              <a:rPr lang="fr-CA" sz="2400" dirty="0"/>
              <a:t>En général, le bien faisant l’objet de ce contrat est acquis, à la demande du crédit-preneur, par le crédit-bailleur à la suite d’une vente d’un bien par une tierce personne.</a:t>
            </a:r>
          </a:p>
        </p:txBody>
      </p:sp>
    </p:spTree>
    <p:extLst>
      <p:ext uri="{BB962C8B-B14F-4D97-AF65-F5344CB8AC3E}">
        <p14:creationId xmlns:p14="http://schemas.microsoft.com/office/powerpoint/2010/main" val="30869965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F25AE0-4124-4D9A-BEE6-3CDD47868E81}"/>
              </a:ext>
            </a:extLst>
          </p:cNvPr>
          <p:cNvSpPr>
            <a:spLocks noGrp="1"/>
          </p:cNvSpPr>
          <p:nvPr>
            <p:ph type="title"/>
          </p:nvPr>
        </p:nvSpPr>
        <p:spPr/>
        <p:txBody>
          <a:bodyPr>
            <a:normAutofit/>
          </a:bodyPr>
          <a:lstStyle/>
          <a:p>
            <a:pPr algn="ctr"/>
            <a:r>
              <a:rPr lang="fr-CA" sz="4400" b="1" dirty="0">
                <a:effectLst>
                  <a:outerShdw blurRad="38100" dist="38100" dir="2700000" algn="tl">
                    <a:srgbClr val="000000">
                      <a:alpha val="43137"/>
                    </a:srgbClr>
                  </a:outerShdw>
                </a:effectLst>
              </a:rPr>
              <a:t>LE CRÉDIT-BAIL</a:t>
            </a:r>
          </a:p>
        </p:txBody>
      </p:sp>
      <p:sp>
        <p:nvSpPr>
          <p:cNvPr id="3" name="Espace réservé du contenu 2">
            <a:extLst>
              <a:ext uri="{FF2B5EF4-FFF2-40B4-BE49-F238E27FC236}">
                <a16:creationId xmlns:a16="http://schemas.microsoft.com/office/drawing/2014/main" id="{E000275D-0B38-41C4-B621-E598529FCD54}"/>
              </a:ext>
            </a:extLst>
          </p:cNvPr>
          <p:cNvSpPr>
            <a:spLocks noGrp="1"/>
          </p:cNvSpPr>
          <p:nvPr>
            <p:ph idx="1"/>
          </p:nvPr>
        </p:nvSpPr>
        <p:spPr>
          <a:xfrm>
            <a:off x="374073" y="1853754"/>
            <a:ext cx="11443854" cy="4199727"/>
          </a:xfrm>
        </p:spPr>
        <p:txBody>
          <a:bodyPr>
            <a:normAutofit lnSpcReduction="10000"/>
          </a:bodyPr>
          <a:lstStyle/>
          <a:p>
            <a:pPr algn="just"/>
            <a:r>
              <a:rPr lang="fr-CA" sz="2400" dirty="0"/>
              <a:t>Le crédit-preneur, dès sa prise de possession, assume tous les risques inhérents à la perte du bien, y compris ceux résultants d’une force majeure. (article 1846 C.c.Q.) Il doit aussi en assumer l’entretien et les réparations, le cas échéant.</a:t>
            </a:r>
          </a:p>
          <a:p>
            <a:pPr algn="just"/>
            <a:endParaRPr lang="fr-CA" sz="900" dirty="0"/>
          </a:p>
          <a:p>
            <a:pPr algn="just"/>
            <a:r>
              <a:rPr lang="fr-CA" sz="2400" dirty="0"/>
              <a:t>Pour être opposable aux tiers, le crédit-bail doit être publié au Registre des droits personnels réels mobiliers (RDPRM). </a:t>
            </a:r>
          </a:p>
          <a:p>
            <a:pPr algn="just"/>
            <a:endParaRPr lang="fr-CA" sz="900" dirty="0"/>
          </a:p>
          <a:p>
            <a:pPr algn="just"/>
            <a:r>
              <a:rPr lang="fr-CA" sz="2400" dirty="0"/>
              <a:t>L’article 1850 C.c.Q. stipule que : « Lorsque le contrat de crédit-bail prend fin, le crédit-preneur est tenu de rendre le bien au crédit-bailleur, à moins qu'il ne se soit prévalu, le cas échéant, de la faculté que lui réserve le contrat de l'acquérir (option d’achat). » </a:t>
            </a:r>
          </a:p>
        </p:txBody>
      </p:sp>
    </p:spTree>
    <p:extLst>
      <p:ext uri="{BB962C8B-B14F-4D97-AF65-F5344CB8AC3E}">
        <p14:creationId xmlns:p14="http://schemas.microsoft.com/office/powerpoint/2010/main" val="3903855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E5FDEC-ABB5-454A-AEE1-752D6E0377C0}"/>
              </a:ext>
            </a:extLst>
          </p:cNvPr>
          <p:cNvSpPr>
            <a:spLocks noGrp="1"/>
          </p:cNvSpPr>
          <p:nvPr>
            <p:ph type="title"/>
          </p:nvPr>
        </p:nvSpPr>
        <p:spPr>
          <a:xfrm>
            <a:off x="1025237" y="804519"/>
            <a:ext cx="10681854" cy="1049235"/>
          </a:xfrm>
        </p:spPr>
        <p:txBody>
          <a:bodyPr/>
          <a:lstStyle/>
          <a:p>
            <a:endParaRPr lang="fr-CA" b="1" dirty="0"/>
          </a:p>
        </p:txBody>
      </p:sp>
      <p:sp>
        <p:nvSpPr>
          <p:cNvPr id="3" name="Espace réservé du contenu 2">
            <a:extLst>
              <a:ext uri="{FF2B5EF4-FFF2-40B4-BE49-F238E27FC236}">
                <a16:creationId xmlns:a16="http://schemas.microsoft.com/office/drawing/2014/main" id="{4CF574B6-AC71-4A4D-BDA7-77A804E51802}"/>
              </a:ext>
            </a:extLst>
          </p:cNvPr>
          <p:cNvSpPr>
            <a:spLocks noGrp="1"/>
          </p:cNvSpPr>
          <p:nvPr>
            <p:ph idx="1"/>
          </p:nvPr>
        </p:nvSpPr>
        <p:spPr>
          <a:xfrm>
            <a:off x="124691" y="2015732"/>
            <a:ext cx="11901054" cy="3450613"/>
          </a:xfrm>
        </p:spPr>
        <p:txBody>
          <a:bodyPr>
            <a:noAutofit/>
          </a:bodyPr>
          <a:lstStyle/>
          <a:p>
            <a:pPr marL="0" indent="0" algn="ctr">
              <a:buNone/>
            </a:pPr>
            <a:r>
              <a:rPr lang="fr-CA" sz="4200" b="1" dirty="0">
                <a:effectLst>
                  <a:outerShdw blurRad="38100" dist="38100" dir="2700000" algn="tl">
                    <a:srgbClr val="000000">
                      <a:alpha val="43137"/>
                    </a:srgbClr>
                  </a:outerShdw>
                </a:effectLst>
              </a:rPr>
              <a:t>DE LA LOI </a:t>
            </a:r>
          </a:p>
          <a:p>
            <a:pPr marL="0" indent="0" algn="ctr">
              <a:buNone/>
            </a:pPr>
            <a:r>
              <a:rPr lang="fr-CA" sz="4200" b="1" dirty="0">
                <a:effectLst>
                  <a:outerShdw blurRad="38100" dist="38100" dir="2700000" algn="tl">
                    <a:srgbClr val="000000">
                      <a:alpha val="43137"/>
                    </a:srgbClr>
                  </a:outerShdw>
                </a:effectLst>
              </a:rPr>
              <a:t>SUR</a:t>
            </a:r>
          </a:p>
          <a:p>
            <a:pPr marL="0" indent="0" algn="ctr">
              <a:buNone/>
            </a:pPr>
            <a:r>
              <a:rPr lang="fr-CA" sz="4200" b="1" dirty="0">
                <a:effectLst>
                  <a:outerShdw blurRad="38100" dist="38100" dir="2700000" algn="tl">
                    <a:srgbClr val="000000">
                      <a:alpha val="43137"/>
                    </a:srgbClr>
                  </a:outerShdw>
                </a:effectLst>
              </a:rPr>
              <a:t> LA PROTECTION DU CONSOMMATEUR</a:t>
            </a:r>
            <a:endParaRPr lang="fr-CA" sz="4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3323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83972-36D1-46C3-AB14-3AADD7B3059C}"/>
              </a:ext>
            </a:extLst>
          </p:cNvPr>
          <p:cNvSpPr>
            <a:spLocks noGrp="1"/>
          </p:cNvSpPr>
          <p:nvPr>
            <p:ph type="title"/>
          </p:nvPr>
        </p:nvSpPr>
        <p:spPr>
          <a:xfrm>
            <a:off x="942109" y="804519"/>
            <a:ext cx="10640291" cy="1049235"/>
          </a:xfrm>
        </p:spPr>
        <p:txBody>
          <a:bodyPr>
            <a:normAutofit/>
          </a:bodyPr>
          <a:lstStyle/>
          <a:p>
            <a:pPr algn="ctr"/>
            <a:r>
              <a:rPr lang="fr-CA" sz="2800" b="1" dirty="0">
                <a:effectLst>
                  <a:outerShdw blurRad="38100" dist="38100" dir="2700000" algn="tl">
                    <a:srgbClr val="000000">
                      <a:alpha val="43137"/>
                    </a:srgbClr>
                  </a:outerShdw>
                </a:effectLst>
              </a:rPr>
              <a:t>DE LA LOI SUR LA PROTECTION DU CONSOMMATEUR</a:t>
            </a:r>
          </a:p>
        </p:txBody>
      </p:sp>
      <p:sp>
        <p:nvSpPr>
          <p:cNvPr id="3" name="Espace réservé du contenu 2">
            <a:extLst>
              <a:ext uri="{FF2B5EF4-FFF2-40B4-BE49-F238E27FC236}">
                <a16:creationId xmlns:a16="http://schemas.microsoft.com/office/drawing/2014/main" id="{DDAF8E45-53EA-4581-A967-5B20186F4A71}"/>
              </a:ext>
            </a:extLst>
          </p:cNvPr>
          <p:cNvSpPr>
            <a:spLocks noGrp="1"/>
          </p:cNvSpPr>
          <p:nvPr>
            <p:ph idx="1"/>
          </p:nvPr>
        </p:nvSpPr>
        <p:spPr>
          <a:xfrm>
            <a:off x="249382" y="2015732"/>
            <a:ext cx="11526983" cy="4037749"/>
          </a:xfrm>
        </p:spPr>
        <p:txBody>
          <a:bodyPr>
            <a:normAutofit/>
          </a:bodyPr>
          <a:lstStyle/>
          <a:p>
            <a:pPr algn="just"/>
            <a:r>
              <a:rPr lang="fr-CA" sz="2400" dirty="0"/>
              <a:t>L’article 1384 C.c.Q. - Le contrat de consommateur est:</a:t>
            </a:r>
          </a:p>
          <a:p>
            <a:pPr marL="0" indent="0" algn="just">
              <a:buNone/>
            </a:pPr>
            <a:r>
              <a:rPr lang="fr-CA" sz="2400" dirty="0"/>
              <a:t> « le contrat dont le champ d'application est délimité par les lois relatives à la protection du consommateur, par lequel l'une des parties, étant </a:t>
            </a:r>
            <a:r>
              <a:rPr lang="fr-CA" sz="2400" u="sng" dirty="0"/>
              <a:t>une personne physique, le consommateur</a:t>
            </a:r>
            <a:r>
              <a:rPr lang="fr-CA" sz="2400" dirty="0"/>
              <a:t>, acquiert, loue, emprunte ou se procure de toute autre manière, </a:t>
            </a:r>
            <a:r>
              <a:rPr lang="fr-CA" sz="2400" u="sng" dirty="0"/>
              <a:t>à des fins personnelles, familiales ou domestiques</a:t>
            </a:r>
            <a:r>
              <a:rPr lang="fr-CA" sz="2400" dirty="0"/>
              <a:t>, des biens ou des services auprès de l'autre partie, laquelle offre de tels biens ou services dans le cadre d'une entreprise qu'elle exploite. » </a:t>
            </a:r>
          </a:p>
        </p:txBody>
      </p:sp>
    </p:spTree>
    <p:extLst>
      <p:ext uri="{BB962C8B-B14F-4D97-AF65-F5344CB8AC3E}">
        <p14:creationId xmlns:p14="http://schemas.microsoft.com/office/powerpoint/2010/main" val="1053645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EB875DC-7BA3-40B8-858D-AAED43E9EE1E}"/>
              </a:ext>
            </a:extLst>
          </p:cNvPr>
          <p:cNvSpPr>
            <a:spLocks noGrp="1"/>
          </p:cNvSpPr>
          <p:nvPr>
            <p:ph type="title"/>
          </p:nvPr>
        </p:nvSpPr>
        <p:spPr/>
        <p:txBody>
          <a:bodyPr/>
          <a:lstStyle/>
          <a:p>
            <a:endParaRPr lang="fr-CA"/>
          </a:p>
        </p:txBody>
      </p:sp>
      <p:sp>
        <p:nvSpPr>
          <p:cNvPr id="5" name="Espace réservé du contenu 4">
            <a:extLst>
              <a:ext uri="{FF2B5EF4-FFF2-40B4-BE49-F238E27FC236}">
                <a16:creationId xmlns:a16="http://schemas.microsoft.com/office/drawing/2014/main" id="{3603BC74-696B-474B-8A76-1FE441FD813B}"/>
              </a:ext>
            </a:extLst>
          </p:cNvPr>
          <p:cNvSpPr>
            <a:spLocks noGrp="1"/>
          </p:cNvSpPr>
          <p:nvPr>
            <p:ph idx="1"/>
          </p:nvPr>
        </p:nvSpPr>
        <p:spPr/>
        <p:txBody>
          <a:bodyPr/>
          <a:lstStyle/>
          <a:p>
            <a:pPr marL="0" indent="0">
              <a:buNone/>
            </a:pPr>
            <a:endParaRPr lang="fr-CA" sz="5400" b="1" cap="all" dirty="0">
              <a:solidFill>
                <a:prstClr val="black"/>
              </a:solidFill>
              <a:effectLst>
                <a:outerShdw blurRad="38100" dist="38100" dir="2700000" algn="tl">
                  <a:srgbClr val="000000">
                    <a:alpha val="43137"/>
                  </a:srgbClr>
                </a:outerShdw>
              </a:effectLst>
              <a:ea typeface="+mj-ea"/>
              <a:cs typeface="+mj-cs"/>
            </a:endParaRPr>
          </a:p>
          <a:p>
            <a:pPr marL="0" indent="0" algn="ctr">
              <a:buNone/>
            </a:pPr>
            <a:r>
              <a:rPr lang="fr-CA" sz="5400" b="1" cap="all" dirty="0">
                <a:solidFill>
                  <a:prstClr val="black"/>
                </a:solidFill>
                <a:effectLst>
                  <a:outerShdw blurRad="38100" dist="38100" dir="2700000" algn="tl">
                    <a:srgbClr val="000000">
                      <a:alpha val="43137"/>
                    </a:srgbClr>
                  </a:outerShdw>
                </a:effectLst>
                <a:ea typeface="+mj-ea"/>
                <a:cs typeface="+mj-cs"/>
              </a:rPr>
              <a:t>LE MANDAT</a:t>
            </a:r>
            <a:endParaRPr lang="fr-CA" dirty="0"/>
          </a:p>
        </p:txBody>
      </p:sp>
    </p:spTree>
    <p:extLst>
      <p:ext uri="{BB962C8B-B14F-4D97-AF65-F5344CB8AC3E}">
        <p14:creationId xmlns:p14="http://schemas.microsoft.com/office/powerpoint/2010/main" val="33812088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83972-36D1-46C3-AB14-3AADD7B3059C}"/>
              </a:ext>
            </a:extLst>
          </p:cNvPr>
          <p:cNvSpPr>
            <a:spLocks noGrp="1"/>
          </p:cNvSpPr>
          <p:nvPr>
            <p:ph type="title"/>
          </p:nvPr>
        </p:nvSpPr>
        <p:spPr>
          <a:xfrm>
            <a:off x="942109" y="804519"/>
            <a:ext cx="10640291" cy="1049235"/>
          </a:xfrm>
        </p:spPr>
        <p:txBody>
          <a:bodyPr>
            <a:normAutofit/>
          </a:bodyPr>
          <a:lstStyle/>
          <a:p>
            <a:pPr algn="ctr"/>
            <a:r>
              <a:rPr lang="fr-CA" sz="2800" b="1" dirty="0">
                <a:effectLst>
                  <a:outerShdw blurRad="38100" dist="38100" dir="2700000" algn="tl">
                    <a:srgbClr val="000000">
                      <a:alpha val="43137"/>
                    </a:srgbClr>
                  </a:outerShdw>
                </a:effectLst>
              </a:rPr>
              <a:t>DE LA LOI SUR LA PROTECTION DU CONSOMMATEUR</a:t>
            </a:r>
          </a:p>
        </p:txBody>
      </p:sp>
      <p:sp>
        <p:nvSpPr>
          <p:cNvPr id="3" name="Espace réservé du contenu 2">
            <a:extLst>
              <a:ext uri="{FF2B5EF4-FFF2-40B4-BE49-F238E27FC236}">
                <a16:creationId xmlns:a16="http://schemas.microsoft.com/office/drawing/2014/main" id="{DDAF8E45-53EA-4581-A967-5B20186F4A71}"/>
              </a:ext>
            </a:extLst>
          </p:cNvPr>
          <p:cNvSpPr>
            <a:spLocks noGrp="1"/>
          </p:cNvSpPr>
          <p:nvPr>
            <p:ph idx="1"/>
          </p:nvPr>
        </p:nvSpPr>
        <p:spPr>
          <a:xfrm>
            <a:off x="249382" y="2015732"/>
            <a:ext cx="11526983" cy="4037749"/>
          </a:xfrm>
        </p:spPr>
        <p:txBody>
          <a:bodyPr>
            <a:normAutofit/>
          </a:bodyPr>
          <a:lstStyle/>
          <a:p>
            <a:pPr algn="just"/>
            <a:r>
              <a:rPr lang="fr-CA" sz="2400" dirty="0"/>
              <a:t>Le Code civil du Québec réfère aux lois relatives à la protection du consommateur dont la principale est la </a:t>
            </a:r>
            <a:r>
              <a:rPr lang="fr-CA" sz="2400" i="1" dirty="0"/>
              <a:t>Loi sur la protection du consommateur </a:t>
            </a:r>
            <a:r>
              <a:rPr lang="fr-CA" sz="2400" dirty="0"/>
              <a:t>initialement adoptée dans les années 1970 et amendée à plusieurs reprises par la suite. </a:t>
            </a:r>
          </a:p>
          <a:p>
            <a:pPr algn="just"/>
            <a:endParaRPr lang="fr-CA" sz="800" dirty="0"/>
          </a:p>
          <a:p>
            <a:pPr algn="just"/>
            <a:r>
              <a:rPr lang="fr-CA" sz="2400" dirty="0"/>
              <a:t>Pour que cette loi s’applique, le contrat de vente, de location ou de prêt de biens ou de services doit impliquer une personne physique et une entreprise. </a:t>
            </a:r>
          </a:p>
          <a:p>
            <a:pPr algn="just"/>
            <a:endParaRPr lang="fr-CA" sz="800" dirty="0"/>
          </a:p>
          <a:p>
            <a:pPr algn="just"/>
            <a:r>
              <a:rPr lang="fr-CA" sz="2400" i="1" dirty="0"/>
              <a:t>La Loi sur la protection du consommateur </a:t>
            </a:r>
            <a:r>
              <a:rPr lang="fr-CA" sz="2400" dirty="0"/>
              <a:t>ajoute des garanties à celles prévues au Code civil du Québec ainsi qu’à celles dont pourraient convenir entre elles les parties.</a:t>
            </a:r>
          </a:p>
        </p:txBody>
      </p:sp>
    </p:spTree>
    <p:extLst>
      <p:ext uri="{BB962C8B-B14F-4D97-AF65-F5344CB8AC3E}">
        <p14:creationId xmlns:p14="http://schemas.microsoft.com/office/powerpoint/2010/main" val="826595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83972-36D1-46C3-AB14-3AADD7B3059C}"/>
              </a:ext>
            </a:extLst>
          </p:cNvPr>
          <p:cNvSpPr>
            <a:spLocks noGrp="1"/>
          </p:cNvSpPr>
          <p:nvPr>
            <p:ph type="title"/>
          </p:nvPr>
        </p:nvSpPr>
        <p:spPr>
          <a:xfrm>
            <a:off x="942109" y="804519"/>
            <a:ext cx="10640291" cy="1049235"/>
          </a:xfrm>
        </p:spPr>
        <p:txBody>
          <a:bodyPr>
            <a:normAutofit/>
          </a:bodyPr>
          <a:lstStyle/>
          <a:p>
            <a:pPr algn="ctr"/>
            <a:r>
              <a:rPr lang="fr-CA" sz="2800" b="1" dirty="0">
                <a:effectLst>
                  <a:outerShdw blurRad="38100" dist="38100" dir="2700000" algn="tl">
                    <a:srgbClr val="000000">
                      <a:alpha val="43137"/>
                    </a:srgbClr>
                  </a:outerShdw>
                </a:effectLst>
              </a:rPr>
              <a:t>DE LA LOI SUR LA PROTECTION D’UN CONSOMMATEUR</a:t>
            </a:r>
          </a:p>
        </p:txBody>
      </p:sp>
      <p:sp>
        <p:nvSpPr>
          <p:cNvPr id="3" name="Espace réservé du contenu 2">
            <a:extLst>
              <a:ext uri="{FF2B5EF4-FFF2-40B4-BE49-F238E27FC236}">
                <a16:creationId xmlns:a16="http://schemas.microsoft.com/office/drawing/2014/main" id="{DDAF8E45-53EA-4581-A967-5B20186F4A71}"/>
              </a:ext>
            </a:extLst>
          </p:cNvPr>
          <p:cNvSpPr>
            <a:spLocks noGrp="1"/>
          </p:cNvSpPr>
          <p:nvPr>
            <p:ph idx="1"/>
          </p:nvPr>
        </p:nvSpPr>
        <p:spPr>
          <a:xfrm>
            <a:off x="249382" y="1853754"/>
            <a:ext cx="11762509" cy="4199727"/>
          </a:xfrm>
        </p:spPr>
        <p:txBody>
          <a:bodyPr>
            <a:normAutofit fontScale="85000" lnSpcReduction="20000"/>
          </a:bodyPr>
          <a:lstStyle/>
          <a:p>
            <a:pPr algn="just"/>
            <a:r>
              <a:rPr lang="fr-CA" sz="2400" dirty="0"/>
              <a:t>Voir les pages 134 et 135 pour quelques dispositions de la </a:t>
            </a:r>
            <a:r>
              <a:rPr lang="fr-CA" sz="2400" i="1" dirty="0"/>
              <a:t>Loi sur la protection du consommateur</a:t>
            </a:r>
            <a:r>
              <a:rPr lang="fr-CA" sz="2400" dirty="0"/>
              <a:t>, soit les articles 37 à 39, 41 à 43 et 43.</a:t>
            </a:r>
          </a:p>
          <a:p>
            <a:pPr algn="just"/>
            <a:endParaRPr lang="fr-CA" sz="100" dirty="0"/>
          </a:p>
          <a:p>
            <a:pPr algn="just"/>
            <a:r>
              <a:rPr lang="fr-CA" sz="2400" dirty="0"/>
              <a:t>Le Code civil du Québec prévoit que la lésion peut être une cause de la nullité d’un contrat. Celle-ci consiste en une disproportion dans les obligations des parties.</a:t>
            </a:r>
          </a:p>
          <a:p>
            <a:pPr algn="just"/>
            <a:endParaRPr lang="fr-CA" sz="400" dirty="0"/>
          </a:p>
          <a:p>
            <a:pPr algn="just"/>
            <a:r>
              <a:rPr lang="fr-CA" sz="2400" dirty="0"/>
              <a:t>Cependant, le Code civil ne réserve qu’au mineur et au majeur protégé le droit d’invoquer la lésion comme cause de nullité d’un contrat. </a:t>
            </a:r>
          </a:p>
          <a:p>
            <a:pPr algn="just"/>
            <a:endParaRPr lang="fr-CA" sz="400" dirty="0"/>
          </a:p>
          <a:p>
            <a:pPr algn="just"/>
            <a:r>
              <a:rPr lang="fr-CA" sz="2400" dirty="0"/>
              <a:t>La </a:t>
            </a:r>
            <a:r>
              <a:rPr lang="fr-CA" sz="2400" i="1" dirty="0"/>
              <a:t>Loi sur la protection du consommateur </a:t>
            </a:r>
            <a:r>
              <a:rPr lang="fr-CA" sz="2400" dirty="0"/>
              <a:t>va plus loin. En effet, l’article 8 stipule : « Le consommateur peut demander la nullité du contrat ou la réduction des obligations qui en découlent lorsque la disproportion entre les prestations respectives des parties est tellement considérable qu'elle équivaut à de l'exploitation du consommateur, ou que l'obligation du consommateur est excessive, abusive ou exorbitante. » </a:t>
            </a:r>
          </a:p>
        </p:txBody>
      </p:sp>
    </p:spTree>
    <p:extLst>
      <p:ext uri="{BB962C8B-B14F-4D97-AF65-F5344CB8AC3E}">
        <p14:creationId xmlns:p14="http://schemas.microsoft.com/office/powerpoint/2010/main" val="1468266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83972-36D1-46C3-AB14-3AADD7B3059C}"/>
              </a:ext>
            </a:extLst>
          </p:cNvPr>
          <p:cNvSpPr>
            <a:spLocks noGrp="1"/>
          </p:cNvSpPr>
          <p:nvPr>
            <p:ph type="title"/>
          </p:nvPr>
        </p:nvSpPr>
        <p:spPr>
          <a:xfrm>
            <a:off x="942109" y="804519"/>
            <a:ext cx="10640291" cy="1049235"/>
          </a:xfrm>
        </p:spPr>
        <p:txBody>
          <a:bodyPr>
            <a:normAutofit/>
          </a:bodyPr>
          <a:lstStyle/>
          <a:p>
            <a:pPr algn="ctr"/>
            <a:r>
              <a:rPr lang="fr-CA" sz="2800" b="1" dirty="0">
                <a:effectLst>
                  <a:outerShdw blurRad="38100" dist="38100" dir="2700000" algn="tl">
                    <a:srgbClr val="000000">
                      <a:alpha val="43137"/>
                    </a:srgbClr>
                  </a:outerShdw>
                </a:effectLst>
              </a:rPr>
              <a:t>DE LA LOI SUR LA PROTECTION DU CONSOMMATEUR</a:t>
            </a:r>
          </a:p>
        </p:txBody>
      </p:sp>
      <p:sp>
        <p:nvSpPr>
          <p:cNvPr id="3" name="Espace réservé du contenu 2">
            <a:extLst>
              <a:ext uri="{FF2B5EF4-FFF2-40B4-BE49-F238E27FC236}">
                <a16:creationId xmlns:a16="http://schemas.microsoft.com/office/drawing/2014/main" id="{DDAF8E45-53EA-4581-A967-5B20186F4A71}"/>
              </a:ext>
            </a:extLst>
          </p:cNvPr>
          <p:cNvSpPr>
            <a:spLocks noGrp="1"/>
          </p:cNvSpPr>
          <p:nvPr>
            <p:ph idx="1"/>
          </p:nvPr>
        </p:nvSpPr>
        <p:spPr>
          <a:xfrm>
            <a:off x="249382" y="2015732"/>
            <a:ext cx="11526983" cy="4037749"/>
          </a:xfrm>
        </p:spPr>
        <p:txBody>
          <a:bodyPr>
            <a:normAutofit fontScale="92500"/>
          </a:bodyPr>
          <a:lstStyle/>
          <a:p>
            <a:pPr algn="just"/>
            <a:r>
              <a:rPr lang="fr-CA" sz="2400" b="1" dirty="0"/>
              <a:t>La Loi sur la protection du consommateur interdit plusieurs pratiques illégales : </a:t>
            </a:r>
          </a:p>
          <a:p>
            <a:pPr algn="just">
              <a:buFont typeface="Courier New" panose="02070309020205020404" pitchFamily="49" charset="0"/>
              <a:buChar char="o"/>
            </a:pPr>
            <a:r>
              <a:rPr lang="ar-AE" sz="2400" dirty="0"/>
              <a:t> </a:t>
            </a:r>
            <a:r>
              <a:rPr lang="fr-CA" sz="2200" dirty="0"/>
              <a:t>La vente pyramidale qui consiste à rendre conditionnel un rabais accordé à un consommateur, à la conclusion d’un contrat de même nature avec une ou plusieurs autres personnes.</a:t>
            </a:r>
          </a:p>
          <a:p>
            <a:pPr algn="just">
              <a:buFont typeface="Courier New" panose="02070309020205020404" pitchFamily="49" charset="0"/>
              <a:buChar char="o"/>
            </a:pPr>
            <a:r>
              <a:rPr lang="ar-AE" sz="2200" dirty="0"/>
              <a:t> </a:t>
            </a:r>
            <a:r>
              <a:rPr lang="fr-CA" sz="2200" dirty="0"/>
              <a:t>Le fait d’induire en erreur un consommateur en l’informant incorrectement sur les attributions positives d’un bien ou d’un service. </a:t>
            </a:r>
          </a:p>
          <a:p>
            <a:pPr algn="just">
              <a:buFont typeface="Courier New" panose="02070309020205020404" pitchFamily="49" charset="0"/>
              <a:buChar char="o"/>
            </a:pPr>
            <a:r>
              <a:rPr lang="fr-CA" sz="2200" dirty="0"/>
              <a:t>Les fausses représentations en vue de conclure un contrat de vente, de location ou de service. </a:t>
            </a:r>
          </a:p>
          <a:p>
            <a:pPr algn="just">
              <a:buFont typeface="Courier New" panose="02070309020205020404" pitchFamily="49" charset="0"/>
              <a:buChar char="o"/>
            </a:pPr>
            <a:r>
              <a:rPr lang="ar-AE" sz="2200" dirty="0"/>
              <a:t> </a:t>
            </a:r>
            <a:r>
              <a:rPr lang="fr-CA" sz="2200" dirty="0"/>
              <a:t>La réclamation d’un prix supérieur à celui affiché dans la publicité. </a:t>
            </a:r>
          </a:p>
          <a:p>
            <a:pPr algn="just">
              <a:buFont typeface="Courier New" panose="02070309020205020404" pitchFamily="49" charset="0"/>
              <a:buChar char="o"/>
            </a:pPr>
            <a:r>
              <a:rPr lang="fr-CA" sz="2200" dirty="0"/>
              <a:t>Le défaut de mentionner le nombre limité de marchandises offertes en solde. </a:t>
            </a:r>
          </a:p>
        </p:txBody>
      </p:sp>
    </p:spTree>
    <p:extLst>
      <p:ext uri="{BB962C8B-B14F-4D97-AF65-F5344CB8AC3E}">
        <p14:creationId xmlns:p14="http://schemas.microsoft.com/office/powerpoint/2010/main" val="2918845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83972-36D1-46C3-AB14-3AADD7B3059C}"/>
              </a:ext>
            </a:extLst>
          </p:cNvPr>
          <p:cNvSpPr>
            <a:spLocks noGrp="1"/>
          </p:cNvSpPr>
          <p:nvPr>
            <p:ph type="title"/>
          </p:nvPr>
        </p:nvSpPr>
        <p:spPr>
          <a:xfrm>
            <a:off x="942109" y="804519"/>
            <a:ext cx="10640291" cy="1049235"/>
          </a:xfrm>
        </p:spPr>
        <p:txBody>
          <a:bodyPr>
            <a:normAutofit/>
          </a:bodyPr>
          <a:lstStyle/>
          <a:p>
            <a:pPr algn="ctr"/>
            <a:r>
              <a:rPr lang="fr-CA" sz="2800" b="1" dirty="0">
                <a:effectLst>
                  <a:outerShdw blurRad="38100" dist="38100" dir="2700000" algn="tl">
                    <a:srgbClr val="000000">
                      <a:alpha val="43137"/>
                    </a:srgbClr>
                  </a:outerShdw>
                </a:effectLst>
              </a:rPr>
              <a:t>DE LA LOI SUR LA PROTECTION DU CONSOMMATEUR</a:t>
            </a:r>
          </a:p>
        </p:txBody>
      </p:sp>
      <p:sp>
        <p:nvSpPr>
          <p:cNvPr id="3" name="Espace réservé du contenu 2">
            <a:extLst>
              <a:ext uri="{FF2B5EF4-FFF2-40B4-BE49-F238E27FC236}">
                <a16:creationId xmlns:a16="http://schemas.microsoft.com/office/drawing/2014/main" id="{DDAF8E45-53EA-4581-A967-5B20186F4A71}"/>
              </a:ext>
            </a:extLst>
          </p:cNvPr>
          <p:cNvSpPr>
            <a:spLocks noGrp="1"/>
          </p:cNvSpPr>
          <p:nvPr>
            <p:ph idx="1"/>
          </p:nvPr>
        </p:nvSpPr>
        <p:spPr>
          <a:xfrm>
            <a:off x="249382" y="2015732"/>
            <a:ext cx="11526983" cy="4037749"/>
          </a:xfrm>
        </p:spPr>
        <p:txBody>
          <a:bodyPr>
            <a:normAutofit fontScale="92500" lnSpcReduction="10000"/>
          </a:bodyPr>
          <a:lstStyle/>
          <a:p>
            <a:pPr algn="just"/>
            <a:r>
              <a:rPr lang="fr-CA" sz="2400" dirty="0"/>
              <a:t> La </a:t>
            </a:r>
            <a:r>
              <a:rPr lang="fr-CA" sz="2400" i="1" dirty="0"/>
              <a:t>Loi sur la protection du consommateur </a:t>
            </a:r>
            <a:r>
              <a:rPr lang="fr-CA" sz="2400" dirty="0"/>
              <a:t>assujettit des contrats spécifiques à son application en imposant des formalités et des conditions obligatoires, sous peine de nullité, dont:</a:t>
            </a:r>
          </a:p>
          <a:p>
            <a:pPr algn="just">
              <a:buFont typeface="Courier New" panose="02070309020205020404" pitchFamily="49" charset="0"/>
              <a:buChar char="o"/>
            </a:pPr>
            <a:r>
              <a:rPr lang="fr-CA" sz="2200" dirty="0"/>
              <a:t> Contrats conclus avec un vendeur itinérant. </a:t>
            </a:r>
          </a:p>
          <a:p>
            <a:pPr algn="just">
              <a:buFont typeface="Courier New" panose="02070309020205020404" pitchFamily="49" charset="0"/>
              <a:buChar char="o"/>
            </a:pPr>
            <a:r>
              <a:rPr lang="ar-AE" sz="2200" dirty="0"/>
              <a:t> </a:t>
            </a:r>
            <a:r>
              <a:rPr lang="fr-CA" sz="2200" dirty="0"/>
              <a:t>Contrats de crédit (prêt d’argent, marge de crédit ou autres contrats assortis d’une possibilité de crédit.) </a:t>
            </a:r>
          </a:p>
          <a:p>
            <a:pPr algn="just">
              <a:buFont typeface="Courier New" panose="02070309020205020404" pitchFamily="49" charset="0"/>
              <a:buChar char="o"/>
            </a:pPr>
            <a:r>
              <a:rPr lang="ar-AE" sz="2200" dirty="0"/>
              <a:t> </a:t>
            </a:r>
            <a:r>
              <a:rPr lang="fr-CA" sz="2200" dirty="0"/>
              <a:t>Contrats de location à long terme de biens mobiliers (automobile, par exemple). Pour être considéré à long terme, le contrat de location d’une automobile doit être d’une durée minimale de quatre mois et plus. </a:t>
            </a:r>
          </a:p>
          <a:p>
            <a:pPr algn="just">
              <a:buFont typeface="Courier New" panose="02070309020205020404" pitchFamily="49" charset="0"/>
              <a:buChar char="o"/>
            </a:pPr>
            <a:r>
              <a:rPr lang="ar-AE" sz="2200" dirty="0"/>
              <a:t> </a:t>
            </a:r>
            <a:r>
              <a:rPr lang="fr-CA" sz="2200" dirty="0"/>
              <a:t>Contrats de vente d’automobiles et de motocyclettes usagées. </a:t>
            </a:r>
          </a:p>
          <a:p>
            <a:pPr algn="just">
              <a:buFont typeface="Courier New" panose="02070309020205020404" pitchFamily="49" charset="0"/>
              <a:buChar char="o"/>
            </a:pPr>
            <a:r>
              <a:rPr lang="fr-CA" sz="2200" dirty="0"/>
              <a:t>Contrats de réparations d’appareils ménagers (frigos, cuisinières, etc.) </a:t>
            </a:r>
          </a:p>
          <a:p>
            <a:pPr algn="just">
              <a:buFont typeface="Courier New" panose="02070309020205020404" pitchFamily="49" charset="0"/>
              <a:buChar char="o"/>
            </a:pPr>
            <a:r>
              <a:rPr lang="fr-CA" sz="2200" dirty="0"/>
              <a:t>Contrats de service à exécution successive (centre de mise en forme.</a:t>
            </a:r>
          </a:p>
        </p:txBody>
      </p:sp>
    </p:spTree>
    <p:extLst>
      <p:ext uri="{BB962C8B-B14F-4D97-AF65-F5344CB8AC3E}">
        <p14:creationId xmlns:p14="http://schemas.microsoft.com/office/powerpoint/2010/main" val="41061979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83972-36D1-46C3-AB14-3AADD7B3059C}"/>
              </a:ext>
            </a:extLst>
          </p:cNvPr>
          <p:cNvSpPr>
            <a:spLocks noGrp="1"/>
          </p:cNvSpPr>
          <p:nvPr>
            <p:ph type="title"/>
          </p:nvPr>
        </p:nvSpPr>
        <p:spPr>
          <a:xfrm>
            <a:off x="942109" y="804519"/>
            <a:ext cx="10640291" cy="1049235"/>
          </a:xfrm>
        </p:spPr>
        <p:txBody>
          <a:bodyPr>
            <a:normAutofit/>
          </a:bodyPr>
          <a:lstStyle/>
          <a:p>
            <a:pPr algn="ctr"/>
            <a:r>
              <a:rPr lang="fr-CA" sz="2800" b="1" dirty="0">
                <a:effectLst>
                  <a:outerShdw blurRad="38100" dist="38100" dir="2700000" algn="tl">
                    <a:srgbClr val="000000">
                      <a:alpha val="43137"/>
                    </a:srgbClr>
                  </a:outerShdw>
                </a:effectLst>
              </a:rPr>
              <a:t>DE LA LOI SUR LA PROTECTION DU CONSOMMATEUR</a:t>
            </a:r>
          </a:p>
        </p:txBody>
      </p:sp>
      <p:sp>
        <p:nvSpPr>
          <p:cNvPr id="3" name="Espace réservé du contenu 2">
            <a:extLst>
              <a:ext uri="{FF2B5EF4-FFF2-40B4-BE49-F238E27FC236}">
                <a16:creationId xmlns:a16="http://schemas.microsoft.com/office/drawing/2014/main" id="{DDAF8E45-53EA-4581-A967-5B20186F4A71}"/>
              </a:ext>
            </a:extLst>
          </p:cNvPr>
          <p:cNvSpPr>
            <a:spLocks noGrp="1"/>
          </p:cNvSpPr>
          <p:nvPr>
            <p:ph idx="1"/>
          </p:nvPr>
        </p:nvSpPr>
        <p:spPr>
          <a:xfrm>
            <a:off x="249382" y="1853754"/>
            <a:ext cx="11526983" cy="4199727"/>
          </a:xfrm>
        </p:spPr>
        <p:txBody>
          <a:bodyPr>
            <a:normAutofit/>
          </a:bodyPr>
          <a:lstStyle/>
          <a:p>
            <a:pPr algn="just"/>
            <a:r>
              <a:rPr lang="fr-CA" sz="2400" dirty="0"/>
              <a:t> À part les exigences et conditions particulières à chacun de ces contrats, ceux-ci doivent:</a:t>
            </a:r>
          </a:p>
          <a:p>
            <a:pPr algn="just">
              <a:buFont typeface="Courier New" panose="02070309020205020404" pitchFamily="49" charset="0"/>
              <a:buChar char="o"/>
            </a:pPr>
            <a:r>
              <a:rPr lang="fr-CA" sz="2400" dirty="0"/>
              <a:t> </a:t>
            </a:r>
            <a:r>
              <a:rPr lang="fr-CA" dirty="0"/>
              <a:t>Être consignés par écrit, en double exemplaire, soit un pour chacune des parties.</a:t>
            </a:r>
          </a:p>
          <a:p>
            <a:pPr algn="just">
              <a:buFont typeface="Courier New" panose="02070309020205020404" pitchFamily="49" charset="0"/>
              <a:buChar char="o"/>
            </a:pPr>
            <a:r>
              <a:rPr lang="ar-AE" dirty="0"/>
              <a:t> </a:t>
            </a:r>
            <a:r>
              <a:rPr lang="fr-CA" dirty="0"/>
              <a:t>Être écrits lisiblement et clairement en langue française à moins que les parties en conviennent autrement.  </a:t>
            </a:r>
          </a:p>
          <a:p>
            <a:pPr algn="just">
              <a:buFont typeface="Courier New" panose="02070309020205020404" pitchFamily="49" charset="0"/>
              <a:buChar char="o"/>
            </a:pPr>
            <a:r>
              <a:rPr lang="fr-CA" dirty="0"/>
              <a:t>Être signés sur la dernière page par le commerçant avant que le consommateur n’ait eu la chance d’en prendre connaissance. </a:t>
            </a:r>
          </a:p>
          <a:p>
            <a:pPr algn="just">
              <a:buFont typeface="Courier New" panose="02070309020205020404" pitchFamily="49" charset="0"/>
              <a:buChar char="o"/>
            </a:pPr>
            <a:r>
              <a:rPr lang="fr-CA" dirty="0"/>
              <a:t>Le consommateur doit signer sur la dernière page, le cas échéant. </a:t>
            </a:r>
          </a:p>
          <a:p>
            <a:pPr algn="just">
              <a:buFont typeface="Courier New" panose="02070309020205020404" pitchFamily="49" charset="0"/>
              <a:buChar char="o"/>
            </a:pPr>
            <a:r>
              <a:rPr lang="fr-CA" dirty="0"/>
              <a:t>Un exemplaire est ensuite remis à chacune des parties.</a:t>
            </a:r>
          </a:p>
        </p:txBody>
      </p:sp>
    </p:spTree>
    <p:extLst>
      <p:ext uri="{BB962C8B-B14F-4D97-AF65-F5344CB8AC3E}">
        <p14:creationId xmlns:p14="http://schemas.microsoft.com/office/powerpoint/2010/main" val="38308420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974D69-557D-4FB5-A651-937E6EFF29F8}"/>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65C1E97D-8D26-4CD4-8DFF-50EA3AE17449}"/>
              </a:ext>
            </a:extLst>
          </p:cNvPr>
          <p:cNvSpPr>
            <a:spLocks noGrp="1"/>
          </p:cNvSpPr>
          <p:nvPr>
            <p:ph idx="1"/>
          </p:nvPr>
        </p:nvSpPr>
        <p:spPr>
          <a:xfrm>
            <a:off x="152401" y="2015732"/>
            <a:ext cx="11679382" cy="3450613"/>
          </a:xfrm>
        </p:spPr>
        <p:txBody>
          <a:bodyPr>
            <a:normAutofit/>
          </a:bodyPr>
          <a:lstStyle/>
          <a:p>
            <a:pPr marL="0" indent="0" algn="ctr">
              <a:buNone/>
            </a:pPr>
            <a:endParaRPr lang="fr-CA" sz="4000" b="1" dirty="0">
              <a:effectLst>
                <a:outerShdw blurRad="38100" dist="38100" dir="2700000" algn="tl">
                  <a:srgbClr val="000000">
                    <a:alpha val="43137"/>
                  </a:srgbClr>
                </a:outerShdw>
              </a:effectLst>
            </a:endParaRPr>
          </a:p>
          <a:p>
            <a:pPr marL="0" indent="0" algn="ctr">
              <a:buNone/>
            </a:pPr>
            <a:r>
              <a:rPr lang="fr-CA" sz="4000" b="1" dirty="0">
                <a:effectLst>
                  <a:outerShdw blurRad="38100" dist="38100" dir="2700000" algn="tl">
                    <a:srgbClr val="000000">
                      <a:alpha val="43137"/>
                    </a:srgbClr>
                  </a:outerShdw>
                </a:effectLst>
              </a:rPr>
              <a:t>LE CONTRAT D’ENTREPRISE ET DE SERVICE</a:t>
            </a:r>
          </a:p>
        </p:txBody>
      </p:sp>
    </p:spTree>
    <p:extLst>
      <p:ext uri="{BB962C8B-B14F-4D97-AF65-F5344CB8AC3E}">
        <p14:creationId xmlns:p14="http://schemas.microsoft.com/office/powerpoint/2010/main" val="1897599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endParaRPr lang="fr-CA" sz="2400" dirty="0"/>
          </a:p>
          <a:p>
            <a:pPr algn="just"/>
            <a:r>
              <a:rPr lang="fr-CA" sz="2400" dirty="0"/>
              <a:t>L’article 2098 du Code civil du Québec définit ce contrat comme étant celui : « par lequel une personne, selon le cas l'entrepreneur ou le prestataire de services, s'engage envers une autre personne, le client, à réaliser un ouvrage matériel ou intellectuel ou à fournir un service moyennant un prix que le client s'oblige à lui payer. »</a:t>
            </a:r>
          </a:p>
        </p:txBody>
      </p:sp>
    </p:spTree>
    <p:extLst>
      <p:ext uri="{BB962C8B-B14F-4D97-AF65-F5344CB8AC3E}">
        <p14:creationId xmlns:p14="http://schemas.microsoft.com/office/powerpoint/2010/main" val="34484296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fontScale="92500" lnSpcReduction="20000"/>
          </a:bodyPr>
          <a:lstStyle/>
          <a:p>
            <a:pPr algn="just"/>
            <a:r>
              <a:rPr lang="fr-CA" sz="2400" dirty="0"/>
              <a:t>Ce contrat met donc en présence un entrepreneur comme un plombier, par exemple, ou un prestataire de services tels un courtier immobilier et un client. </a:t>
            </a:r>
          </a:p>
          <a:p>
            <a:pPr algn="just"/>
            <a:endParaRPr lang="fr-CA" sz="200" dirty="0"/>
          </a:p>
          <a:p>
            <a:pPr algn="just"/>
            <a:r>
              <a:rPr lang="fr-CA" sz="2400" dirty="0"/>
              <a:t>Ces entrepreneurs ou prestataires de services s’engagent à faire le travail selon les règles de l’art et les conditions stipulées au contrat sans qu’il existe pour autant avec le client un lien de subordination.</a:t>
            </a:r>
          </a:p>
          <a:p>
            <a:pPr algn="just"/>
            <a:endParaRPr lang="fr-CA" sz="400" dirty="0"/>
          </a:p>
          <a:p>
            <a:pPr algn="just"/>
            <a:r>
              <a:rPr lang="fr-CA" sz="2400" dirty="0"/>
              <a:t>Les parties sont libres de contracter selon leur volonté et de prévoir les clauses qu’elles jugent appropriées. </a:t>
            </a:r>
          </a:p>
          <a:p>
            <a:pPr algn="just"/>
            <a:endParaRPr lang="fr-CA" sz="400" dirty="0"/>
          </a:p>
          <a:p>
            <a:pPr algn="just"/>
            <a:r>
              <a:rPr lang="fr-CA" sz="2400" dirty="0"/>
              <a:t>Pour les besoins de la présente étude, il serait utile de diviser ce type de contrat en trois grandes catégories établies en fonction de la façon dont le prix du contrat peut être déterminé. </a:t>
            </a:r>
          </a:p>
          <a:p>
            <a:pPr algn="just"/>
            <a:endParaRPr lang="fr-CA" sz="2400" dirty="0"/>
          </a:p>
        </p:txBody>
      </p:sp>
    </p:spTree>
    <p:extLst>
      <p:ext uri="{BB962C8B-B14F-4D97-AF65-F5344CB8AC3E}">
        <p14:creationId xmlns:p14="http://schemas.microsoft.com/office/powerpoint/2010/main" val="1689150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u="sng" dirty="0">
                <a:effectLst>
                  <a:outerShdw blurRad="38100" dist="38100" dir="2700000" algn="tl">
                    <a:srgbClr val="000000">
                      <a:alpha val="43137"/>
                    </a:srgbClr>
                  </a:outerShdw>
                </a:effectLst>
              </a:rPr>
              <a:t> 1. Le contrat à forfait </a:t>
            </a:r>
          </a:p>
          <a:p>
            <a:pPr marL="0" indent="0" algn="just">
              <a:buNone/>
            </a:pPr>
            <a:r>
              <a:rPr lang="fr-CA" sz="2400" dirty="0"/>
              <a:t>L’article 2109 C.c.Q : « Lorsque le contrat est à forfait, le client doit payer le prix convenu et il ne peut prétendre à une diminution du prix en faisant valoir que l'ouvrage ou le service a exigé moins de travail ou a coûté moins cher qu'il n'avait été prévu. Pareillement, l'entrepreneur ou le prestataire de services ne peut prétendre à une augmentation du prix pour un motif contraire.</a:t>
            </a:r>
          </a:p>
        </p:txBody>
      </p:sp>
    </p:spTree>
    <p:extLst>
      <p:ext uri="{BB962C8B-B14F-4D97-AF65-F5344CB8AC3E}">
        <p14:creationId xmlns:p14="http://schemas.microsoft.com/office/powerpoint/2010/main" val="26757481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u="sng" dirty="0">
                <a:effectLst>
                  <a:outerShdw blurRad="38100" dist="38100" dir="2700000" algn="tl">
                    <a:srgbClr val="000000">
                      <a:alpha val="43137"/>
                    </a:srgbClr>
                  </a:outerShdw>
                </a:effectLst>
              </a:rPr>
              <a:t> 1. Le contrat à forfait </a:t>
            </a:r>
          </a:p>
          <a:p>
            <a:pPr marL="0" indent="0" algn="just">
              <a:buNone/>
            </a:pPr>
            <a:r>
              <a:rPr lang="fr-CA" sz="2200" dirty="0"/>
              <a:t>L’article 2109 C.c.Q : « Lorsque le contrat est à forfait, le client doit payer le prix convenu et il ne peut prétendre à une diminution du prix en faisant valoir que l'ouvrage ou le service a exigé moins de travail ou a coûté moins cher qu'il n'avait été prévu. Pareillement, l'entrepreneur ou le prestataire de services ne peut prétendre à une augmentation du prix pour un motif contraire.</a:t>
            </a:r>
          </a:p>
          <a:p>
            <a:pPr marL="0" indent="0" algn="just">
              <a:buNone/>
            </a:pPr>
            <a:endParaRPr lang="fr-CA" sz="2200" dirty="0"/>
          </a:p>
          <a:p>
            <a:pPr marL="0" indent="0" algn="just">
              <a:buNone/>
            </a:pPr>
            <a:r>
              <a:rPr lang="fr-CA" sz="2200" dirty="0"/>
              <a:t>« Le prix forfaitaire reste le même, bien que des modifications aient été apportées aux conditions d'exécution initialement prévues, à moins que les parties n'en aient convenu autrement. »</a:t>
            </a:r>
          </a:p>
        </p:txBody>
      </p:sp>
    </p:spTree>
    <p:extLst>
      <p:ext uri="{BB962C8B-B14F-4D97-AF65-F5344CB8AC3E}">
        <p14:creationId xmlns:p14="http://schemas.microsoft.com/office/powerpoint/2010/main" val="308840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MANDAT</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242047" y="2015732"/>
            <a:ext cx="11698942" cy="4037749"/>
          </a:xfrm>
        </p:spPr>
        <p:txBody>
          <a:bodyPr>
            <a:normAutofit fontScale="92500" lnSpcReduction="10000"/>
          </a:bodyPr>
          <a:lstStyle/>
          <a:p>
            <a:pPr algn="just"/>
            <a:r>
              <a:rPr lang="fr-CA" sz="2400" dirty="0"/>
              <a:t>L’article 2130 du Code civil du Québec: « le contrat par lequel une personne, le mandant, donne le pouvoir de la représenter dans l’accomplissement d’un acte juridique avec un tiers, à une autre personne, le mandataire qui, par le fait de son acceptation, s’oblige à l’exercer. » </a:t>
            </a:r>
          </a:p>
          <a:p>
            <a:pPr marL="0" indent="0" algn="just">
              <a:buNone/>
            </a:pPr>
            <a:endParaRPr lang="fr-CA" sz="2400" dirty="0"/>
          </a:p>
          <a:p>
            <a:pPr algn="just"/>
            <a:r>
              <a:rPr lang="fr-CA" sz="2400" dirty="0"/>
              <a:t>Le mandat peut être gratuit ou à titre onéreux aux termes du Code civil du Québec.</a:t>
            </a:r>
          </a:p>
          <a:p>
            <a:pPr marL="0" indent="0" algn="just">
              <a:buNone/>
            </a:pPr>
            <a:endParaRPr lang="fr-CA" sz="2400" dirty="0"/>
          </a:p>
          <a:p>
            <a:pPr algn="just"/>
            <a:r>
              <a:rPr lang="fr-CA" sz="2400" dirty="0"/>
              <a:t>La principale obligation du mandataire consiste essentiellement à exécuter le mandat qui lui a été confié, et ce, avec prudence, diligence, compétence, honnêteté, et à agir dans l’intérêt exclusif de son mandant</a:t>
            </a:r>
          </a:p>
        </p:txBody>
      </p:sp>
    </p:spTree>
    <p:extLst>
      <p:ext uri="{BB962C8B-B14F-4D97-AF65-F5344CB8AC3E}">
        <p14:creationId xmlns:p14="http://schemas.microsoft.com/office/powerpoint/2010/main" val="26780402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dirty="0">
                <a:effectLst>
                  <a:outerShdw blurRad="38100" dist="38100" dir="2700000" algn="tl">
                    <a:srgbClr val="000000">
                      <a:alpha val="43137"/>
                    </a:srgbClr>
                  </a:outerShdw>
                </a:effectLst>
              </a:rPr>
              <a:t> </a:t>
            </a:r>
            <a:r>
              <a:rPr lang="fr-CA" sz="2400" b="1" u="sng" dirty="0">
                <a:effectLst>
                  <a:outerShdw blurRad="38100" dist="38100" dir="2700000" algn="tl">
                    <a:srgbClr val="000000">
                      <a:alpha val="43137"/>
                    </a:srgbClr>
                  </a:outerShdw>
                </a:effectLst>
              </a:rPr>
              <a:t>1. Le contrat à forfait </a:t>
            </a:r>
          </a:p>
          <a:p>
            <a:pPr marL="0" indent="0" algn="just">
              <a:buNone/>
            </a:pPr>
            <a:r>
              <a:rPr lang="fr-CA" sz="2200" dirty="0"/>
              <a:t> </a:t>
            </a:r>
          </a:p>
          <a:p>
            <a:pPr marL="0" indent="0" algn="just">
              <a:buNone/>
            </a:pPr>
            <a:r>
              <a:rPr lang="fr-CA" sz="2400" dirty="0"/>
              <a:t>Un entrepreneur ou un prestataire de services ne peut exiger un montant additionnel pour un extra à moins que le client l’ait au préalable accepté. </a:t>
            </a:r>
          </a:p>
          <a:p>
            <a:pPr marL="0" indent="0" algn="just">
              <a:buNone/>
            </a:pPr>
            <a:endParaRPr lang="fr-CA" sz="2400" dirty="0"/>
          </a:p>
          <a:p>
            <a:pPr marL="0" indent="0" algn="just">
              <a:buNone/>
            </a:pPr>
            <a:r>
              <a:rPr lang="fr-CA" sz="2400" dirty="0"/>
              <a:t>Dans ce cas, il est toujours préférable d’obtenir une acceptation écrite de ce dernier. </a:t>
            </a:r>
          </a:p>
        </p:txBody>
      </p:sp>
    </p:spTree>
    <p:extLst>
      <p:ext uri="{BB962C8B-B14F-4D97-AF65-F5344CB8AC3E}">
        <p14:creationId xmlns:p14="http://schemas.microsoft.com/office/powerpoint/2010/main" val="14447887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dirty="0">
                <a:effectLst>
                  <a:outerShdw blurRad="38100" dist="38100" dir="2700000" algn="tl">
                    <a:srgbClr val="000000">
                      <a:alpha val="43137"/>
                    </a:srgbClr>
                  </a:outerShdw>
                </a:effectLst>
              </a:rPr>
              <a:t> 2. </a:t>
            </a:r>
            <a:r>
              <a:rPr lang="fr-CA" sz="2400" b="1" u="sng" dirty="0">
                <a:effectLst>
                  <a:outerShdw blurRad="38100" dist="38100" dir="2700000" algn="tl">
                    <a:srgbClr val="000000">
                      <a:alpha val="43137"/>
                    </a:srgbClr>
                  </a:outerShdw>
                </a:effectLst>
              </a:rPr>
              <a:t>Le contrat sur estimation </a:t>
            </a:r>
          </a:p>
          <a:p>
            <a:pPr marL="0" indent="0" algn="just">
              <a:buNone/>
            </a:pPr>
            <a:r>
              <a:rPr lang="fr-CA" sz="2400" dirty="0"/>
              <a:t>L’article 2109 C.c.Q : « Si, lors de la conclusion du contrat, le prix des travaux ou des services a fait l'objet d'une estimation, l'entrepreneur ou le prestataire de services doit justifier toute augmentation du prix. </a:t>
            </a:r>
          </a:p>
          <a:p>
            <a:pPr marL="0" indent="0" algn="just">
              <a:buNone/>
            </a:pPr>
            <a:r>
              <a:rPr lang="fr-CA" sz="2400" dirty="0"/>
              <a:t>Le client n'est tenu de payer cette augmentation que dans la mesure où elle résulte de travaux, de services ou de dépenses qui n'étaient pas prévisibles par l'entrepreneur ou le prestataire de services au moment de la conclusion du contrat. » </a:t>
            </a:r>
            <a:endParaRPr lang="fr-CA" sz="2400" u="sng" dirty="0"/>
          </a:p>
        </p:txBody>
      </p:sp>
    </p:spTree>
    <p:extLst>
      <p:ext uri="{BB962C8B-B14F-4D97-AF65-F5344CB8AC3E}">
        <p14:creationId xmlns:p14="http://schemas.microsoft.com/office/powerpoint/2010/main" val="31738109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dirty="0">
                <a:effectLst>
                  <a:outerShdw blurRad="38100" dist="38100" dir="2700000" algn="tl">
                    <a:srgbClr val="000000">
                      <a:alpha val="43137"/>
                    </a:srgbClr>
                  </a:outerShdw>
                </a:effectLst>
              </a:rPr>
              <a:t> 2. </a:t>
            </a:r>
            <a:r>
              <a:rPr lang="fr-CA" sz="2400" b="1" u="sng" dirty="0">
                <a:effectLst>
                  <a:outerShdw blurRad="38100" dist="38100" dir="2700000" algn="tl">
                    <a:srgbClr val="000000">
                      <a:alpha val="43137"/>
                    </a:srgbClr>
                  </a:outerShdw>
                </a:effectLst>
              </a:rPr>
              <a:t>Le contrat sur estimation </a:t>
            </a:r>
          </a:p>
          <a:p>
            <a:pPr marL="0" indent="0" algn="just">
              <a:buNone/>
            </a:pPr>
            <a:r>
              <a:rPr lang="fr-CA" sz="2400" dirty="0"/>
              <a:t>Pour que le prix estimé du contrat soit modifié, il faut que l’entrepreneur ou le prestataire de services soit en mesure de prouver que l’augmentation des coûts n’était pas prévisible au moment où le contrat a été conclu. </a:t>
            </a:r>
          </a:p>
          <a:p>
            <a:pPr marL="0" indent="0" algn="just">
              <a:buNone/>
            </a:pPr>
            <a:r>
              <a:rPr lang="fr-CA" sz="2400" dirty="0"/>
              <a:t>Ainsi, un client confie son auto au garagiste qui estime le travail à 300 $ pour le changement des freins. Ce dernier ne pouvait alors prévoir, au moment de l’estimation, que les étriers étaient finis et qu’ils devaient être aussi remplacés. Le garagiste pourra alors justifier l’augmentation du coût des réparations. </a:t>
            </a:r>
            <a:endParaRPr lang="fr-CA" sz="2400" u="sng" dirty="0"/>
          </a:p>
        </p:txBody>
      </p:sp>
    </p:spTree>
    <p:extLst>
      <p:ext uri="{BB962C8B-B14F-4D97-AF65-F5344CB8AC3E}">
        <p14:creationId xmlns:p14="http://schemas.microsoft.com/office/powerpoint/2010/main" val="22760558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dirty="0">
                <a:effectLst>
                  <a:outerShdw blurRad="38100" dist="38100" dir="2700000" algn="tl">
                    <a:srgbClr val="000000">
                      <a:alpha val="43137"/>
                    </a:srgbClr>
                  </a:outerShdw>
                </a:effectLst>
              </a:rPr>
              <a:t> 3. </a:t>
            </a:r>
            <a:r>
              <a:rPr lang="fr-CA" sz="2400" b="1" u="sng" dirty="0">
                <a:effectLst>
                  <a:outerShdw blurRad="38100" dist="38100" dir="2700000" algn="tl">
                    <a:srgbClr val="000000">
                      <a:alpha val="43137"/>
                    </a:srgbClr>
                  </a:outerShdw>
                </a:effectLst>
              </a:rPr>
              <a:t>Le contrat selon la valeur des travaux des biens fournis </a:t>
            </a:r>
          </a:p>
          <a:p>
            <a:pPr algn="just"/>
            <a:r>
              <a:rPr lang="fr-CA" sz="2400" dirty="0"/>
              <a:t>L’article 2108 C.c.Q : « Lorsque le prix est établi en fonction de la valeur des travaux exécutés, des services rendus ou des biens fournis, l'entrepreneur ou le prestataire de services est tenu, à la demande du client, de lui rendre compte de l'état d'avancement des travaux, des services déjà rendus et des dépenses déjà faites. » </a:t>
            </a:r>
          </a:p>
        </p:txBody>
      </p:sp>
    </p:spTree>
    <p:extLst>
      <p:ext uri="{BB962C8B-B14F-4D97-AF65-F5344CB8AC3E}">
        <p14:creationId xmlns:p14="http://schemas.microsoft.com/office/powerpoint/2010/main" val="8587942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r>
              <a:rPr lang="fr-CA" sz="2400" b="1" dirty="0">
                <a:effectLst>
                  <a:outerShdw blurRad="38100" dist="38100" dir="2700000" algn="tl">
                    <a:srgbClr val="000000">
                      <a:alpha val="43137"/>
                    </a:srgbClr>
                  </a:outerShdw>
                </a:effectLst>
              </a:rPr>
              <a:t> 3. </a:t>
            </a:r>
            <a:r>
              <a:rPr lang="fr-CA" sz="2400" b="1" u="sng" dirty="0">
                <a:effectLst>
                  <a:outerShdw blurRad="38100" dist="38100" dir="2700000" algn="tl">
                    <a:srgbClr val="000000">
                      <a:alpha val="43137"/>
                    </a:srgbClr>
                  </a:outerShdw>
                </a:effectLst>
              </a:rPr>
              <a:t>Le contrat selon la valeur des travaux des biens fournis </a:t>
            </a:r>
          </a:p>
          <a:p>
            <a:pPr marL="0" indent="0" algn="just">
              <a:buNone/>
            </a:pPr>
            <a:r>
              <a:rPr lang="fr-CA" sz="2400" dirty="0"/>
              <a:t>Souvent ce type de contrat est accompagné d’une clause qui permet à l’entrepreneur ou au prestataire de services de rajouter un pourcentage sur le coût du travail effectué et des biens déjà utilisés. </a:t>
            </a:r>
          </a:p>
          <a:p>
            <a:pPr marL="0" indent="0" algn="just">
              <a:buNone/>
            </a:pPr>
            <a:r>
              <a:rPr lang="fr-CA" sz="2400" dirty="0"/>
              <a:t>On parle alors d’une clause additionnelle prévoyant les frais d’exploitation. </a:t>
            </a:r>
          </a:p>
          <a:p>
            <a:pPr marL="0" indent="0" algn="just">
              <a:buNone/>
            </a:pPr>
            <a:r>
              <a:rPr lang="fr-CA" sz="2400" dirty="0"/>
              <a:t>L’entrepreneur ou le prestataire a l’obligation d’informer son client, à sa demande, de l’évolution du travail et du coût déjà encouru de façon à ne pas prendre ce dernier par surprise. </a:t>
            </a:r>
          </a:p>
        </p:txBody>
      </p:sp>
    </p:spTree>
    <p:extLst>
      <p:ext uri="{BB962C8B-B14F-4D97-AF65-F5344CB8AC3E}">
        <p14:creationId xmlns:p14="http://schemas.microsoft.com/office/powerpoint/2010/main" val="8312380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marL="0" indent="0" algn="just">
              <a:buNone/>
            </a:pPr>
            <a:r>
              <a:rPr lang="fr-CA" sz="2400" dirty="0"/>
              <a:t>Dans un contrat d’entreprise ou de service, les principales obligations de l’entrepreneur ou du prestataire de services consistent à : </a:t>
            </a:r>
          </a:p>
          <a:p>
            <a:pPr algn="just">
              <a:buFont typeface="Courier New" panose="02070309020205020404" pitchFamily="49" charset="0"/>
              <a:buChar char="o"/>
            </a:pPr>
            <a:r>
              <a:rPr lang="fr-CA" sz="2400" dirty="0"/>
              <a:t>exécuter le travail dans l’intérêt du client; </a:t>
            </a:r>
          </a:p>
          <a:p>
            <a:pPr algn="just">
              <a:buFont typeface="Courier New" panose="02070309020205020404" pitchFamily="49" charset="0"/>
              <a:buChar char="o"/>
            </a:pPr>
            <a:endParaRPr lang="fr-CA" sz="800" dirty="0"/>
          </a:p>
          <a:p>
            <a:pPr algn="just">
              <a:buFont typeface="Courier New" panose="02070309020205020404" pitchFamily="49" charset="0"/>
              <a:buChar char="o"/>
            </a:pPr>
            <a:r>
              <a:rPr lang="fr-CA" sz="2400" dirty="0"/>
              <a:t>à le faire avec prudence et diligence; </a:t>
            </a:r>
          </a:p>
          <a:p>
            <a:pPr algn="just">
              <a:buFont typeface="Courier New" panose="02070309020205020404" pitchFamily="49" charset="0"/>
              <a:buChar char="o"/>
            </a:pPr>
            <a:endParaRPr lang="fr-CA" sz="800" dirty="0"/>
          </a:p>
          <a:p>
            <a:pPr algn="just">
              <a:buFont typeface="Courier New" panose="02070309020205020404" pitchFamily="49" charset="0"/>
              <a:buChar char="o"/>
            </a:pPr>
            <a:r>
              <a:rPr lang="fr-CA" sz="2400" dirty="0"/>
              <a:t>à respecter les conditions prévues au contrat, notamment dans le délai prévu, et également à l’exécuter en conformité avec les règles de l’art.</a:t>
            </a:r>
          </a:p>
        </p:txBody>
      </p:sp>
    </p:spTree>
    <p:extLst>
      <p:ext uri="{BB962C8B-B14F-4D97-AF65-F5344CB8AC3E}">
        <p14:creationId xmlns:p14="http://schemas.microsoft.com/office/powerpoint/2010/main" val="16048121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marL="0" indent="0" algn="just">
              <a:buNone/>
            </a:pPr>
            <a:r>
              <a:rPr lang="fr-CA" sz="2400" dirty="0"/>
              <a:t>Quant au client, ses principales obligations consistent à : </a:t>
            </a:r>
          </a:p>
          <a:p>
            <a:pPr algn="just">
              <a:buFont typeface="Courier New" panose="02070309020205020404" pitchFamily="49" charset="0"/>
              <a:buChar char="o"/>
            </a:pPr>
            <a:r>
              <a:rPr lang="fr-CA" sz="2400" dirty="0"/>
              <a:t>Payer l’entrepreneur ou le prestataire en fonction du prix prévu au contrat ou selon la façon convenue pour le déterminer. </a:t>
            </a:r>
          </a:p>
          <a:p>
            <a:pPr algn="just">
              <a:buFont typeface="Courier New" panose="02070309020205020404" pitchFamily="49" charset="0"/>
              <a:buChar char="o"/>
            </a:pPr>
            <a:endParaRPr lang="fr-CA" sz="800" dirty="0"/>
          </a:p>
          <a:p>
            <a:pPr algn="just">
              <a:buFont typeface="Courier New" panose="02070309020205020404" pitchFamily="49" charset="0"/>
              <a:buChar char="o"/>
            </a:pPr>
            <a:r>
              <a:rPr lang="fr-CA" sz="2400" dirty="0"/>
              <a:t>Collaborer avec l’autre partie au contrat en facilitant sa tâche et surtout, à ne pas nuire à cette dernière. </a:t>
            </a:r>
          </a:p>
          <a:p>
            <a:pPr algn="just">
              <a:buFont typeface="Courier New" panose="02070309020205020404" pitchFamily="49" charset="0"/>
              <a:buChar char="o"/>
            </a:pPr>
            <a:endParaRPr lang="fr-CA" sz="800" dirty="0"/>
          </a:p>
          <a:p>
            <a:pPr algn="just">
              <a:buFont typeface="Courier New" panose="02070309020205020404" pitchFamily="49" charset="0"/>
              <a:buChar char="o"/>
            </a:pPr>
            <a:r>
              <a:rPr lang="fr-CA" sz="2400" dirty="0"/>
              <a:t>Prendre possession des biens qui ont fait l’objet des travaux ou services. </a:t>
            </a:r>
          </a:p>
        </p:txBody>
      </p:sp>
    </p:spTree>
    <p:extLst>
      <p:ext uri="{BB962C8B-B14F-4D97-AF65-F5344CB8AC3E}">
        <p14:creationId xmlns:p14="http://schemas.microsoft.com/office/powerpoint/2010/main" val="869336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buFont typeface="Wingdings" panose="05000000000000000000" pitchFamily="2" charset="2"/>
              <a:buChar char="§"/>
            </a:pPr>
            <a:r>
              <a:rPr lang="fr-CA" sz="2400" dirty="0"/>
              <a:t>L’entrepreneur ou le prestataire de services a le choix des moyens pour l’exécution d’un contrat. </a:t>
            </a:r>
          </a:p>
          <a:p>
            <a:pPr algn="just">
              <a:buFont typeface="Wingdings" panose="05000000000000000000" pitchFamily="2" charset="2"/>
              <a:buChar char="§"/>
            </a:pPr>
            <a:r>
              <a:rPr lang="fr-CA" sz="2400" dirty="0"/>
              <a:t>Ils peuvent le faire exécuter par toute autre personne dont ils se portent garants à moins que ce contrat ait été accordé à une personne en particulier en raison de ses qualités personnelles. </a:t>
            </a:r>
          </a:p>
          <a:p>
            <a:pPr algn="just">
              <a:buFont typeface="Wingdings" panose="05000000000000000000" pitchFamily="2" charset="2"/>
              <a:buChar char="§"/>
            </a:pPr>
            <a:r>
              <a:rPr lang="fr-CA" sz="2400" dirty="0"/>
              <a:t>Si le responsable d’un musée confie la restauration de tableaux à un artisan à cause des talents personnels, ce dernier ne pourrait pas faire exécuter le travail par une tierce personne sans l’accord explicite du client.</a:t>
            </a:r>
          </a:p>
        </p:txBody>
      </p:sp>
    </p:spTree>
    <p:extLst>
      <p:ext uri="{BB962C8B-B14F-4D97-AF65-F5344CB8AC3E}">
        <p14:creationId xmlns:p14="http://schemas.microsoft.com/office/powerpoint/2010/main" val="3392613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fontScale="92500" lnSpcReduction="10000"/>
          </a:bodyPr>
          <a:lstStyle/>
          <a:p>
            <a:pPr algn="just">
              <a:buFont typeface="Wingdings" panose="05000000000000000000" pitchFamily="2" charset="2"/>
              <a:buChar char="§"/>
            </a:pPr>
            <a:r>
              <a:rPr lang="fr-CA" sz="2400" dirty="0"/>
              <a:t>Le Code civil du Québec, à ses articles 2117 à 2124, prévoit des dispositions spéciales pour le travail effectué sur des biens immobiliers. </a:t>
            </a:r>
          </a:p>
          <a:p>
            <a:pPr algn="just">
              <a:buFont typeface="Wingdings" panose="05000000000000000000" pitchFamily="2" charset="2"/>
              <a:buChar char="§"/>
            </a:pPr>
            <a:r>
              <a:rPr lang="fr-CA" sz="2400" dirty="0"/>
              <a:t>Les architectes, les ingénieurs, les entrepreneurs, les sous-entrepreneurs peuvent être tenus responsables solidairement « de la perte de l'ouvrage qui survient dans les cinq ans qui suivent la fin des travaux, que la perte résulte d'un vice de conception, de construction ou de réalisation de l'ouvrage, ou, encore, d'un vice du sol. » (article 2118 C.c.Q.).</a:t>
            </a:r>
          </a:p>
          <a:p>
            <a:pPr algn="just">
              <a:buFont typeface="Wingdings" panose="05000000000000000000" pitchFamily="2" charset="2"/>
              <a:buChar char="§"/>
            </a:pPr>
            <a:r>
              <a:rPr lang="fr-CA" sz="2400" dirty="0"/>
              <a:t>L’article 2120: « L'entrepreneur, l'architecte et l'ingénieur pour les travaux qu'ils ont dirigés ou surveillés et, le cas échéant, le sous-entrepreneur pour les travaux qu'il a exécutés, sont tenus conjointement pendant un an de garantir l'ouvrage contre les malfaçons existantes au moment de la réception, ou découvertes dans l'année qui suit la réception. » </a:t>
            </a:r>
          </a:p>
        </p:txBody>
      </p:sp>
    </p:spTree>
    <p:extLst>
      <p:ext uri="{BB962C8B-B14F-4D97-AF65-F5344CB8AC3E}">
        <p14:creationId xmlns:p14="http://schemas.microsoft.com/office/powerpoint/2010/main" val="24155558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buFont typeface="Wingdings" panose="05000000000000000000" pitchFamily="2" charset="2"/>
              <a:buChar char="§"/>
            </a:pPr>
            <a:r>
              <a:rPr lang="fr-CA" sz="2400" dirty="0"/>
              <a:t>Ce contrat se termine avec la fin des travaux. </a:t>
            </a:r>
          </a:p>
          <a:p>
            <a:pPr algn="just">
              <a:buFont typeface="Wingdings" panose="05000000000000000000" pitchFamily="2" charset="2"/>
              <a:buChar char="§"/>
            </a:pPr>
            <a:endParaRPr lang="fr-CA" sz="900" dirty="0"/>
          </a:p>
          <a:p>
            <a:pPr algn="just">
              <a:buFont typeface="Wingdings" panose="05000000000000000000" pitchFamily="2" charset="2"/>
              <a:buChar char="§"/>
            </a:pPr>
            <a:r>
              <a:rPr lang="fr-CA" sz="2400" dirty="0"/>
              <a:t>Aussi, particularité importante, à moins que les parties n’aient convenu de son irrévocabilité, le client peut mettre fin au contrat en tout temps en payant à l’entrepreneur ou au prestataire de services ce qui lui est dû, en fonction de la valeur des travaux et des biens fournis en plus des dommages- intérêts, le cas échéant.</a:t>
            </a:r>
          </a:p>
          <a:p>
            <a:pPr algn="just">
              <a:buFont typeface="Wingdings" panose="05000000000000000000" pitchFamily="2" charset="2"/>
              <a:buChar char="§"/>
            </a:pPr>
            <a:endParaRPr lang="fr-CA" sz="800" dirty="0"/>
          </a:p>
          <a:p>
            <a:pPr algn="just">
              <a:buFont typeface="Wingdings" panose="05000000000000000000" pitchFamily="2" charset="2"/>
              <a:buChar char="§"/>
            </a:pPr>
            <a:r>
              <a:rPr lang="fr-CA" sz="2400" dirty="0"/>
              <a:t>L’entrepreneur ou le prestataire de services ne peut résilier le contrat que pour un motif sérieux et il devra alors indemniser le client si celui-ci encourt un préjudice</a:t>
            </a:r>
          </a:p>
        </p:txBody>
      </p:sp>
    </p:spTree>
    <p:extLst>
      <p:ext uri="{BB962C8B-B14F-4D97-AF65-F5344CB8AC3E}">
        <p14:creationId xmlns:p14="http://schemas.microsoft.com/office/powerpoint/2010/main" val="145389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MANDAT</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363071" y="2015732"/>
            <a:ext cx="11403105" cy="3887527"/>
          </a:xfrm>
        </p:spPr>
        <p:txBody>
          <a:bodyPr>
            <a:normAutofit fontScale="92500"/>
          </a:bodyPr>
          <a:lstStyle/>
          <a:p>
            <a:pPr algn="just"/>
            <a:r>
              <a:rPr lang="fr-CA" sz="2400" dirty="0"/>
              <a:t>Règle générale, le mandataire n’est pas responsable de ses actes envers les personnes avec qui il fait affaire au nom du mandant pourvu qu’il agisse à l’intérieur de son mandat. </a:t>
            </a:r>
          </a:p>
          <a:p>
            <a:pPr algn="just"/>
            <a:endParaRPr lang="fr-CA" sz="2400" dirty="0"/>
          </a:p>
          <a:p>
            <a:pPr algn="just"/>
            <a:r>
              <a:rPr lang="fr-CA" sz="2400" dirty="0"/>
              <a:t>Le mandant doit collaborer avec le mandataire, le rémunérer, le cas échéant, ou à tout le moins lui rembourser les dépenses qu’il a faites dans l’exécution du mandat. </a:t>
            </a:r>
          </a:p>
          <a:p>
            <a:pPr algn="just"/>
            <a:endParaRPr lang="fr-CA" sz="2400" dirty="0"/>
          </a:p>
          <a:p>
            <a:pPr algn="just"/>
            <a:r>
              <a:rPr lang="fr-CA" sz="2400" dirty="0"/>
              <a:t>Le mandant est responsable envers les tiers des actes faits par son mandataire dans l’exécution et les limites de son mandat y compris des fautes que ce dernier aurait pu alors commettre. </a:t>
            </a:r>
          </a:p>
        </p:txBody>
      </p:sp>
    </p:spTree>
    <p:extLst>
      <p:ext uri="{BB962C8B-B14F-4D97-AF65-F5344CB8AC3E}">
        <p14:creationId xmlns:p14="http://schemas.microsoft.com/office/powerpoint/2010/main" val="40793862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7ABF62-C87D-47ED-829E-260B1779B2B6}"/>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D’ENTREPRISE ET DE SERVICES</a:t>
            </a:r>
          </a:p>
        </p:txBody>
      </p:sp>
      <p:sp>
        <p:nvSpPr>
          <p:cNvPr id="3" name="Espace réservé du contenu 2">
            <a:extLst>
              <a:ext uri="{FF2B5EF4-FFF2-40B4-BE49-F238E27FC236}">
                <a16:creationId xmlns:a16="http://schemas.microsoft.com/office/drawing/2014/main" id="{3E5977FB-553E-4D99-A9FF-73D2B65B5B15}"/>
              </a:ext>
            </a:extLst>
          </p:cNvPr>
          <p:cNvSpPr>
            <a:spLocks noGrp="1"/>
          </p:cNvSpPr>
          <p:nvPr>
            <p:ph idx="1"/>
          </p:nvPr>
        </p:nvSpPr>
        <p:spPr>
          <a:xfrm>
            <a:off x="457200" y="2015732"/>
            <a:ext cx="11346873" cy="4037749"/>
          </a:xfrm>
        </p:spPr>
        <p:txBody>
          <a:bodyPr>
            <a:normAutofit/>
          </a:bodyPr>
          <a:lstStyle/>
          <a:p>
            <a:pPr algn="just">
              <a:buFont typeface="Wingdings" panose="05000000000000000000" pitchFamily="2" charset="2"/>
              <a:buChar char="§"/>
            </a:pPr>
            <a:r>
              <a:rPr lang="fr-CA" sz="2400" dirty="0"/>
              <a:t>S’il a reçu des avances qui excèdent la valeur des travaux ou des services rendus, le surplus doit être remis au client. </a:t>
            </a:r>
          </a:p>
          <a:p>
            <a:pPr algn="just">
              <a:buFont typeface="Wingdings" panose="05000000000000000000" pitchFamily="2" charset="2"/>
              <a:buChar char="§"/>
            </a:pPr>
            <a:endParaRPr lang="fr-CA" sz="800" dirty="0"/>
          </a:p>
          <a:p>
            <a:pPr algn="just">
              <a:buFont typeface="Wingdings" panose="05000000000000000000" pitchFamily="2" charset="2"/>
              <a:buChar char="§"/>
            </a:pPr>
            <a:r>
              <a:rPr lang="fr-CA" sz="2400" dirty="0"/>
              <a:t>Ce contrat ne prend pas fin automatiquement avec la mort des parties, à moins qu’il ait été accordé à l’entrepreneur ou au prestataire de services en raison de ses qualités personnelles ou qu'il ne puisse être continué de manière adéquate par celui qui lui succède dans ses activités, auxquels cas le client peut résilier le contrat. (article 2128 C.c.Q.) </a:t>
            </a:r>
          </a:p>
        </p:txBody>
      </p:sp>
    </p:spTree>
    <p:extLst>
      <p:ext uri="{BB962C8B-B14F-4D97-AF65-F5344CB8AC3E}">
        <p14:creationId xmlns:p14="http://schemas.microsoft.com/office/powerpoint/2010/main" val="5796599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E3E5A9-5AE3-4E1D-8A26-9397485BED8C}"/>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268F0C5B-880D-4657-A6D4-F94ABB987E69}"/>
              </a:ext>
            </a:extLst>
          </p:cNvPr>
          <p:cNvSpPr>
            <a:spLocks noGrp="1"/>
          </p:cNvSpPr>
          <p:nvPr>
            <p:ph idx="1"/>
          </p:nvPr>
        </p:nvSpPr>
        <p:spPr/>
        <p:txBody>
          <a:bodyPr>
            <a:normAutofit lnSpcReduction="10000"/>
          </a:bodyPr>
          <a:lstStyle/>
          <a:p>
            <a:pPr marL="0" indent="0" algn="ctr">
              <a:buNone/>
            </a:pPr>
            <a:r>
              <a:rPr lang="fr-CA" sz="6000" b="1" dirty="0">
                <a:effectLst>
                  <a:outerShdw blurRad="38100" dist="38100" dir="2700000" algn="tl">
                    <a:srgbClr val="000000">
                      <a:alpha val="43137"/>
                    </a:srgbClr>
                  </a:outerShdw>
                </a:effectLst>
              </a:rPr>
              <a:t>MERCI </a:t>
            </a:r>
          </a:p>
          <a:p>
            <a:pPr marL="0" indent="0" algn="ctr">
              <a:buNone/>
            </a:pPr>
            <a:r>
              <a:rPr lang="fr-CA" sz="6000" b="1" dirty="0">
                <a:effectLst>
                  <a:outerShdw blurRad="38100" dist="38100" dir="2700000" algn="tl">
                    <a:srgbClr val="000000">
                      <a:alpha val="43137"/>
                    </a:srgbClr>
                  </a:outerShdw>
                </a:effectLst>
              </a:rPr>
              <a:t>ET </a:t>
            </a:r>
          </a:p>
          <a:p>
            <a:pPr marL="0" indent="0" algn="ctr">
              <a:buNone/>
            </a:pPr>
            <a:r>
              <a:rPr lang="fr-CA" sz="6000" b="1" dirty="0">
                <a:effectLst>
                  <a:outerShdw blurRad="38100" dist="38100" dir="2700000" algn="tl">
                    <a:srgbClr val="000000">
                      <a:alpha val="43137"/>
                    </a:srgbClr>
                  </a:outerShdw>
                </a:effectLst>
              </a:rPr>
              <a:t>BONNE JOURNÉE!</a:t>
            </a:r>
          </a:p>
        </p:txBody>
      </p:sp>
    </p:spTree>
    <p:extLst>
      <p:ext uri="{BB962C8B-B14F-4D97-AF65-F5344CB8AC3E}">
        <p14:creationId xmlns:p14="http://schemas.microsoft.com/office/powerpoint/2010/main" val="1445114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MANDAT</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510989" y="2015732"/>
            <a:ext cx="11403106" cy="3450613"/>
          </a:xfrm>
        </p:spPr>
        <p:txBody>
          <a:bodyPr>
            <a:normAutofit/>
          </a:bodyPr>
          <a:lstStyle/>
          <a:p>
            <a:pPr algn="just"/>
            <a:r>
              <a:rPr lang="fr-CA" sz="2400" b="1" u="sng" dirty="0">
                <a:effectLst>
                  <a:outerShdw blurRad="38100" dist="38100" dir="2700000" algn="tl">
                    <a:srgbClr val="000000">
                      <a:alpha val="43137"/>
                    </a:srgbClr>
                  </a:outerShdw>
                </a:effectLst>
              </a:rPr>
              <a:t>Le mandat apparent</a:t>
            </a:r>
          </a:p>
          <a:p>
            <a:pPr marL="0" indent="0" algn="just">
              <a:buNone/>
            </a:pPr>
            <a:endParaRPr lang="fr-CA" sz="2800" b="1" u="sng" dirty="0">
              <a:effectLst>
                <a:outerShdw blurRad="38100" dist="38100" dir="2700000" algn="tl">
                  <a:srgbClr val="000000">
                    <a:alpha val="43137"/>
                  </a:srgbClr>
                </a:outerShdw>
              </a:effectLst>
            </a:endParaRPr>
          </a:p>
          <a:p>
            <a:pPr marL="457200" lvl="1" indent="0" algn="just">
              <a:buNone/>
            </a:pPr>
            <a:r>
              <a:rPr lang="fr-CA" sz="2400" dirty="0"/>
              <a:t>L’article 2163 C.c.Q :« celui qui a laissé croire qu'une personne était son mandataire est tenu, comme s'il y avait eu mandat, envers le tiers qui a contracté de bonne foi avec celle-ci, à moins qu'il n'ait pris des mesures appropriées pour prévenir l'erreur dans des circonstances qui la rendaient prévisible. »</a:t>
            </a:r>
          </a:p>
        </p:txBody>
      </p:sp>
    </p:spTree>
    <p:extLst>
      <p:ext uri="{BB962C8B-B14F-4D97-AF65-F5344CB8AC3E}">
        <p14:creationId xmlns:p14="http://schemas.microsoft.com/office/powerpoint/2010/main" val="3974826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MANDAT</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1080655" y="2015732"/>
            <a:ext cx="10725864" cy="4037749"/>
          </a:xfrm>
        </p:spPr>
        <p:txBody>
          <a:bodyPr>
            <a:normAutofit/>
          </a:bodyPr>
          <a:lstStyle/>
          <a:p>
            <a:pPr>
              <a:lnSpc>
                <a:spcPct val="150000"/>
              </a:lnSpc>
            </a:pPr>
            <a:r>
              <a:rPr lang="fr-CA" sz="2400" b="1" dirty="0"/>
              <a:t>Le mandat va prendre fin soit : </a:t>
            </a:r>
          </a:p>
          <a:p>
            <a:pPr lvl="2">
              <a:lnSpc>
                <a:spcPct val="150000"/>
              </a:lnSpc>
              <a:buFont typeface="Courier New" panose="02070309020205020404" pitchFamily="49" charset="0"/>
              <a:buChar char="o"/>
            </a:pPr>
            <a:r>
              <a:rPr lang="fr-CA" sz="2400" dirty="0"/>
              <a:t> Par la renonciation du mandant ou du mandataire. </a:t>
            </a:r>
          </a:p>
          <a:p>
            <a:pPr lvl="2">
              <a:lnSpc>
                <a:spcPct val="150000"/>
              </a:lnSpc>
              <a:buFont typeface="Courier New" panose="02070309020205020404" pitchFamily="49" charset="0"/>
              <a:buChar char="o"/>
            </a:pPr>
            <a:r>
              <a:rPr lang="fr-CA" sz="2400" dirty="0"/>
              <a:t> Par la faillite ou la mort de l’un ou de l’autre. </a:t>
            </a:r>
          </a:p>
          <a:p>
            <a:pPr lvl="2">
              <a:lnSpc>
                <a:spcPct val="150000"/>
              </a:lnSpc>
              <a:buFont typeface="Courier New" panose="02070309020205020404" pitchFamily="49" charset="0"/>
              <a:buChar char="o"/>
            </a:pPr>
            <a:r>
              <a:rPr lang="fr-CA" sz="2400" dirty="0"/>
              <a:t> Par l’accomplissement de l’objet du mandat.</a:t>
            </a:r>
          </a:p>
          <a:p>
            <a:pPr lvl="2">
              <a:lnSpc>
                <a:spcPct val="150000"/>
              </a:lnSpc>
              <a:buFont typeface="Courier New" panose="02070309020205020404" pitchFamily="49" charset="0"/>
              <a:buChar char="o"/>
            </a:pPr>
            <a:r>
              <a:rPr lang="ar-AE" sz="2400" dirty="0"/>
              <a:t> </a:t>
            </a:r>
            <a:r>
              <a:rPr lang="fr-CA" sz="2400" dirty="0"/>
              <a:t>Par l’ouverture d’un régime de protection pour l’une ou l’autre des parties.</a:t>
            </a:r>
          </a:p>
          <a:p>
            <a:pPr lvl="2">
              <a:lnSpc>
                <a:spcPct val="150000"/>
              </a:lnSpc>
              <a:buFont typeface="Courier New" panose="02070309020205020404" pitchFamily="49" charset="0"/>
              <a:buChar char="o"/>
            </a:pPr>
            <a:r>
              <a:rPr lang="ar-AE" sz="2400" dirty="0"/>
              <a:t> </a:t>
            </a:r>
            <a:r>
              <a:rPr lang="fr-CA" sz="2400" dirty="0"/>
              <a:t>Par la révocation pour un motif sérieux et non abusif par le mandant</a:t>
            </a:r>
          </a:p>
        </p:txBody>
      </p:sp>
    </p:spTree>
    <p:extLst>
      <p:ext uri="{BB962C8B-B14F-4D97-AF65-F5344CB8AC3E}">
        <p14:creationId xmlns:p14="http://schemas.microsoft.com/office/powerpoint/2010/main" val="1479278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66F66ADB-4524-4284-9B7A-33C758AB88F7}"/>
              </a:ext>
            </a:extLst>
          </p:cNvPr>
          <p:cNvSpPr>
            <a:spLocks noGrp="1"/>
          </p:cNvSpPr>
          <p:nvPr>
            <p:ph type="title"/>
          </p:nvPr>
        </p:nvSpPr>
        <p:spPr/>
        <p:txBody>
          <a:bodyPr/>
          <a:lstStyle/>
          <a:p>
            <a:endParaRPr lang="fr-CA"/>
          </a:p>
        </p:txBody>
      </p:sp>
      <p:sp>
        <p:nvSpPr>
          <p:cNvPr id="5" name="Espace réservé du contenu 4">
            <a:extLst>
              <a:ext uri="{FF2B5EF4-FFF2-40B4-BE49-F238E27FC236}">
                <a16:creationId xmlns:a16="http://schemas.microsoft.com/office/drawing/2014/main" id="{87F55E19-195A-45B1-9C8F-495F04FC03BD}"/>
              </a:ext>
            </a:extLst>
          </p:cNvPr>
          <p:cNvSpPr>
            <a:spLocks noGrp="1"/>
          </p:cNvSpPr>
          <p:nvPr>
            <p:ph idx="1"/>
          </p:nvPr>
        </p:nvSpPr>
        <p:spPr/>
        <p:txBody>
          <a:bodyPr/>
          <a:lstStyle/>
          <a:p>
            <a:pPr marL="0" indent="0">
              <a:buNone/>
            </a:pPr>
            <a:endParaRPr lang="fr-CA" sz="4800" b="1" cap="all" dirty="0">
              <a:solidFill>
                <a:prstClr val="black"/>
              </a:solidFill>
              <a:effectLst>
                <a:outerShdw blurRad="38100" dist="38100" dir="2700000" algn="tl">
                  <a:srgbClr val="000000">
                    <a:alpha val="43137"/>
                  </a:srgbClr>
                </a:outerShdw>
              </a:effectLst>
              <a:ea typeface="+mj-ea"/>
              <a:cs typeface="+mj-cs"/>
            </a:endParaRPr>
          </a:p>
          <a:p>
            <a:pPr marL="0" indent="0" algn="ctr">
              <a:buNone/>
            </a:pPr>
            <a:r>
              <a:rPr lang="fr-CA" sz="4800" b="1" cap="all" dirty="0">
                <a:solidFill>
                  <a:prstClr val="black"/>
                </a:solidFill>
                <a:effectLst>
                  <a:outerShdw blurRad="38100" dist="38100" dir="2700000" algn="tl">
                    <a:srgbClr val="000000">
                      <a:alpha val="43137"/>
                    </a:srgbClr>
                  </a:outerShdw>
                </a:effectLst>
                <a:ea typeface="+mj-ea"/>
                <a:cs typeface="+mj-cs"/>
              </a:rPr>
              <a:t>LE CONTRAT D’ASSURANCE</a:t>
            </a:r>
            <a:endParaRPr lang="fr-CA" dirty="0"/>
          </a:p>
        </p:txBody>
      </p:sp>
    </p:spTree>
    <p:extLst>
      <p:ext uri="{BB962C8B-B14F-4D97-AF65-F5344CB8AC3E}">
        <p14:creationId xmlns:p14="http://schemas.microsoft.com/office/powerpoint/2010/main" val="3933089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5850B-9785-4184-BA47-A65375765361}"/>
              </a:ext>
            </a:extLst>
          </p:cNvPr>
          <p:cNvSpPr>
            <a:spLocks noGrp="1"/>
          </p:cNvSpPr>
          <p:nvPr>
            <p:ph type="title"/>
          </p:nvPr>
        </p:nvSpPr>
        <p:spPr/>
        <p:txBody>
          <a:bodyPr>
            <a:normAutofit/>
          </a:bodyPr>
          <a:lstStyle/>
          <a:p>
            <a:pPr algn="ctr"/>
            <a:r>
              <a:rPr lang="fr-CA" sz="3600" b="1" dirty="0">
                <a:effectLst>
                  <a:outerShdw blurRad="38100" dist="38100" dir="2700000" algn="tl">
                    <a:srgbClr val="000000">
                      <a:alpha val="43137"/>
                    </a:srgbClr>
                  </a:outerShdw>
                </a:effectLst>
              </a:rPr>
              <a:t>Le CONTRAT D’ASSURANCE</a:t>
            </a:r>
          </a:p>
        </p:txBody>
      </p:sp>
      <p:sp>
        <p:nvSpPr>
          <p:cNvPr id="3" name="Espace réservé du contenu 2">
            <a:extLst>
              <a:ext uri="{FF2B5EF4-FFF2-40B4-BE49-F238E27FC236}">
                <a16:creationId xmlns:a16="http://schemas.microsoft.com/office/drawing/2014/main" id="{EF814CA9-229C-4312-8E43-9918409B4F9B}"/>
              </a:ext>
            </a:extLst>
          </p:cNvPr>
          <p:cNvSpPr>
            <a:spLocks noGrp="1"/>
          </p:cNvSpPr>
          <p:nvPr>
            <p:ph idx="1"/>
          </p:nvPr>
        </p:nvSpPr>
        <p:spPr>
          <a:xfrm>
            <a:off x="215153" y="2015732"/>
            <a:ext cx="11819965" cy="4037749"/>
          </a:xfrm>
        </p:spPr>
        <p:txBody>
          <a:bodyPr>
            <a:normAutofit/>
          </a:bodyPr>
          <a:lstStyle/>
          <a:p>
            <a:pPr algn="just"/>
            <a:r>
              <a:rPr lang="fr-CA" sz="2300" dirty="0"/>
              <a:t> Les articles 2389 à 2628 du </a:t>
            </a:r>
            <a:r>
              <a:rPr lang="fr-CA" sz="2300" i="1" dirty="0"/>
              <a:t>Code civil du Québec </a:t>
            </a:r>
            <a:r>
              <a:rPr lang="fr-CA" sz="2300" dirty="0"/>
              <a:t>régissent les principes du contrat d’assurance ainsi que ses modalités d’application alors que la </a:t>
            </a:r>
            <a:r>
              <a:rPr lang="fr-CA" sz="2300" i="1" dirty="0"/>
              <a:t>Loi sur les assurances du Québec </a:t>
            </a:r>
            <a:r>
              <a:rPr lang="fr-CA" sz="2300" dirty="0"/>
              <a:t>gouverne la création et le fonctionnement des compagnies d’assurance.  </a:t>
            </a:r>
          </a:p>
          <a:p>
            <a:pPr algn="just"/>
            <a:endParaRPr lang="fr-CA" sz="900" dirty="0"/>
          </a:p>
          <a:p>
            <a:pPr algn="just"/>
            <a:r>
              <a:rPr lang="fr-CA" sz="2300" dirty="0"/>
              <a:t>Le Code civil du Québec divise le domaine de l’assurance en deux grandes branches : l’assurance maritime et l’assurance terrestre laquelle inclut l’assurance de personnes (assurance vie, assurance invalidité, assurances collectives, etc.) et l’assurance de dommages (assurance habitation, assurance automobile, assurance responsabilité civile, assurance des entreprises, etc.</a:t>
            </a:r>
          </a:p>
        </p:txBody>
      </p:sp>
    </p:spTree>
    <p:extLst>
      <p:ext uri="{BB962C8B-B14F-4D97-AF65-F5344CB8AC3E}">
        <p14:creationId xmlns:p14="http://schemas.microsoft.com/office/powerpoint/2010/main" val="3251486702"/>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1838</TotalTime>
  <Words>4275</Words>
  <Application>Microsoft Office PowerPoint</Application>
  <PresentationFormat>Grand écran</PresentationFormat>
  <Paragraphs>257</Paragraphs>
  <Slides>51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51</vt:i4>
      </vt:variant>
    </vt:vector>
  </HeadingPairs>
  <TitlesOfParts>
    <vt:vector size="56" baseType="lpstr">
      <vt:lpstr>Arial</vt:lpstr>
      <vt:lpstr>Courier New</vt:lpstr>
      <vt:lpstr>Gill Sans MT</vt:lpstr>
      <vt:lpstr>Wingdings</vt:lpstr>
      <vt:lpstr>Galerie</vt:lpstr>
      <vt:lpstr>DE CERTAINS CONTRATS  S’APPLIQUANT  AUX DOMAINES DES AFFAIRES</vt:lpstr>
      <vt:lpstr>PLAN DU COURS</vt:lpstr>
      <vt:lpstr>Présentation PowerPoint</vt:lpstr>
      <vt:lpstr>Le MANDAT</vt:lpstr>
      <vt:lpstr>LE MANDAT</vt:lpstr>
      <vt:lpstr>Le MANDAT</vt:lpstr>
      <vt:lpstr>Le MANDAT</vt:lpstr>
      <vt:lpstr>Présentation PowerPoint</vt:lpstr>
      <vt:lpstr>Le CONTRAT D’ASSURANCE</vt:lpstr>
      <vt:lpstr>Le CONTRAT D’ASSURANCE</vt:lpstr>
      <vt:lpstr>Le CONTRAT D’ASSURANCE</vt:lpstr>
      <vt:lpstr>Le CONTRAT D’ASSURANCE</vt:lpstr>
      <vt:lpstr>Le CONTRAT D’ASSURANCE</vt:lpstr>
      <vt:lpstr>Le CONTRAT D’ASSURANCE</vt:lpstr>
      <vt:lpstr>Le CONTRAT D’ASSURANCE</vt:lpstr>
      <vt:lpstr>Le CONTRAT D’ASSURANCE</vt:lpstr>
      <vt:lpstr>Le CONTRAT D’ASSURANCE</vt:lpstr>
      <vt:lpstr>Le CONTRAT D’ASSURANCE</vt:lpstr>
      <vt:lpstr>Présentation PowerPoint</vt:lpstr>
      <vt:lpstr>LE CONTRAT DE FRANCHISE</vt:lpstr>
      <vt:lpstr>LE CONTRAT DE FRANCHISE</vt:lpstr>
      <vt:lpstr>LE CONTRAT DE FRANCHISE</vt:lpstr>
      <vt:lpstr>LE CONTRAT DE FRANCHISE</vt:lpstr>
      <vt:lpstr>LE CONTRAT DE FRANCHISE</vt:lpstr>
      <vt:lpstr>Présentation PowerPoint</vt:lpstr>
      <vt:lpstr>LE CRÉDIT-BAIL</vt:lpstr>
      <vt:lpstr>LE CRÉDIT-BAIL</vt:lpstr>
      <vt:lpstr>Présentation PowerPoint</vt:lpstr>
      <vt:lpstr>DE LA LOI SUR LA PROTECTION DU CONSOMMATEUR</vt:lpstr>
      <vt:lpstr>DE LA LOI SUR LA PROTECTION DU CONSOMMATEUR</vt:lpstr>
      <vt:lpstr>DE LA LOI SUR LA PROTECTION D’UN CONSOMMATEUR</vt:lpstr>
      <vt:lpstr>DE LA LOI SUR LA PROTECTION DU CONSOMMATEUR</vt:lpstr>
      <vt:lpstr>DE LA LOI SUR LA PROTECTION DU CONSOMMATEUR</vt:lpstr>
      <vt:lpstr>DE LA LOI SUR LA PROTECTION DU CONSOMMATEUR</vt:lpstr>
      <vt:lpstr>Présentation PowerPoint</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LE CONTRAT D’ENTREPRISE ET DE SERVICES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CERTAINS CONTRATS  S’APPLIQUANT  DANS LE DOMANDES DES AFFAIRES</dc:title>
  <dc:creator>ASMC FASO KANU</dc:creator>
  <cp:lastModifiedBy>Aboubacar Toure</cp:lastModifiedBy>
  <cp:revision>12</cp:revision>
  <dcterms:created xsi:type="dcterms:W3CDTF">2017-11-24T13:13:07Z</dcterms:created>
  <dcterms:modified xsi:type="dcterms:W3CDTF">2020-12-08T17:02:20Z</dcterms:modified>
</cp:coreProperties>
</file>