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94" r:id="rId5"/>
    <p:sldId id="259" r:id="rId6"/>
    <p:sldId id="263" r:id="rId7"/>
    <p:sldId id="264" r:id="rId8"/>
    <p:sldId id="265" r:id="rId9"/>
    <p:sldId id="262" r:id="rId10"/>
    <p:sldId id="261" r:id="rId11"/>
    <p:sldId id="260" r:id="rId12"/>
    <p:sldId id="269" r:id="rId13"/>
    <p:sldId id="272" r:id="rId14"/>
    <p:sldId id="270" r:id="rId15"/>
    <p:sldId id="273" r:id="rId16"/>
    <p:sldId id="274" r:id="rId17"/>
    <p:sldId id="275" r:id="rId18"/>
    <p:sldId id="271" r:id="rId19"/>
    <p:sldId id="276" r:id="rId20"/>
    <p:sldId id="277" r:id="rId21"/>
    <p:sldId id="298" r:id="rId22"/>
    <p:sldId id="299" r:id="rId23"/>
    <p:sldId id="300" r:id="rId24"/>
    <p:sldId id="301" r:id="rId25"/>
    <p:sldId id="302" r:id="rId26"/>
    <p:sldId id="268" r:id="rId27"/>
    <p:sldId id="267" r:id="rId28"/>
    <p:sldId id="278" r:id="rId29"/>
    <p:sldId id="279" r:id="rId30"/>
    <p:sldId id="280" r:id="rId31"/>
    <p:sldId id="281" r:id="rId32"/>
    <p:sldId id="282" r:id="rId33"/>
    <p:sldId id="266" r:id="rId34"/>
    <p:sldId id="283" r:id="rId35"/>
    <p:sldId id="284" r:id="rId36"/>
    <p:sldId id="285" r:id="rId37"/>
    <p:sldId id="286" r:id="rId38"/>
    <p:sldId id="287" r:id="rId39"/>
    <p:sldId id="288" r:id="rId40"/>
    <p:sldId id="289" r:id="rId41"/>
    <p:sldId id="295" r:id="rId42"/>
    <p:sldId id="290" r:id="rId43"/>
    <p:sldId id="291" r:id="rId44"/>
    <p:sldId id="292" r:id="rId45"/>
    <p:sldId id="293" r:id="rId4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249" autoAdjust="0"/>
  </p:normalViewPr>
  <p:slideViewPr>
    <p:cSldViewPr snapToGrid="0">
      <p:cViewPr varScale="1">
        <p:scale>
          <a:sx n="108" d="100"/>
          <a:sy n="108" d="100"/>
        </p:scale>
        <p:origin x="7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fr-FR"/>
              <a:t>Modifiez le style du titre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11/19/2020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‹N°›</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11/19/2020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‹N°›</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fr-FR"/>
              <a:t>Modifiez le style du titre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11/19/2020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11/19/2020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11/19/2020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11/19/2020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fr-FR"/>
              <a:t>Modifiez le style du titre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11/19/2020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fr-FR"/>
              <a:t>Modifiez le style du titre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11/19/2020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11/19/2020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‹N°›</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E8D812E-81C0-4E1E-8D87-C83CE59CBAE7}"/>
              </a:ext>
            </a:extLst>
          </p:cNvPr>
          <p:cNvSpPr>
            <a:spLocks noGrp="1"/>
          </p:cNvSpPr>
          <p:nvPr>
            <p:ph type="ctrTitle"/>
          </p:nvPr>
        </p:nvSpPr>
        <p:spPr/>
        <p:txBody>
          <a:bodyPr/>
          <a:lstStyle/>
          <a:p>
            <a:r>
              <a:rPr lang="fr-CA" sz="6000" b="1" dirty="0">
                <a:effectLst>
                  <a:outerShdw blurRad="38100" dist="38100" dir="2700000" algn="tl">
                    <a:srgbClr val="000000">
                      <a:alpha val="43137"/>
                    </a:srgbClr>
                  </a:outerShdw>
                </a:effectLst>
              </a:rPr>
              <a:t>L’INSOLVABILITÉ D’UNE ENTREPRISE</a:t>
            </a:r>
          </a:p>
        </p:txBody>
      </p:sp>
      <p:sp>
        <p:nvSpPr>
          <p:cNvPr id="3" name="Sous-titre 2">
            <a:extLst>
              <a:ext uri="{FF2B5EF4-FFF2-40B4-BE49-F238E27FC236}">
                <a16:creationId xmlns:a16="http://schemas.microsoft.com/office/drawing/2014/main" id="{216427CE-DA7B-45C1-A715-960690EBB1C0}"/>
              </a:ext>
            </a:extLst>
          </p:cNvPr>
          <p:cNvSpPr>
            <a:spLocks noGrp="1"/>
          </p:cNvSpPr>
          <p:nvPr>
            <p:ph type="subTitle" idx="1"/>
          </p:nvPr>
        </p:nvSpPr>
        <p:spPr>
          <a:xfrm>
            <a:off x="2679906" y="4333461"/>
            <a:ext cx="6831673" cy="1219200"/>
          </a:xfrm>
        </p:spPr>
        <p:txBody>
          <a:bodyPr>
            <a:normAutofit/>
          </a:bodyPr>
          <a:lstStyle/>
          <a:p>
            <a:pPr algn="r"/>
            <a:endParaRPr lang="fr-CA" dirty="0"/>
          </a:p>
          <a:p>
            <a:pPr algn="r"/>
            <a:endParaRPr lang="fr-CA" dirty="0"/>
          </a:p>
          <a:p>
            <a:pPr algn="r"/>
            <a:r>
              <a:rPr lang="fr-CA" sz="1800" dirty="0"/>
              <a:t>Enseignant: Aboubacar Touré</a:t>
            </a:r>
          </a:p>
        </p:txBody>
      </p:sp>
    </p:spTree>
    <p:extLst>
      <p:ext uri="{BB962C8B-B14F-4D97-AF65-F5344CB8AC3E}">
        <p14:creationId xmlns:p14="http://schemas.microsoft.com/office/powerpoint/2010/main" val="4882394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a:xfrm>
            <a:off x="1371600" y="685800"/>
            <a:ext cx="9601200" cy="1002323"/>
          </a:xfrm>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956603" y="1856935"/>
            <a:ext cx="10930597" cy="4881490"/>
          </a:xfrm>
        </p:spPr>
        <p:txBody>
          <a:bodyPr/>
          <a:lstStyle/>
          <a:p>
            <a:pPr marL="0" indent="0" algn="ctr">
              <a:buNone/>
            </a:pPr>
            <a:r>
              <a:rPr lang="fr-CA" sz="2800" b="1" dirty="0">
                <a:effectLst>
                  <a:outerShdw blurRad="38100" dist="38100" dir="2700000" algn="tl">
                    <a:srgbClr val="000000">
                      <a:alpha val="43137"/>
                    </a:srgbClr>
                  </a:outerShdw>
                </a:effectLst>
              </a:rPr>
              <a:t>LA FAILLITE</a:t>
            </a:r>
          </a:p>
          <a:p>
            <a:pPr marL="0" indent="0" algn="ctr">
              <a:buNone/>
            </a:pPr>
            <a:endParaRPr lang="fr-CA" sz="800" b="1" dirty="0">
              <a:effectLst>
                <a:outerShdw blurRad="38100" dist="38100" dir="2700000" algn="tl">
                  <a:srgbClr val="000000">
                    <a:alpha val="43137"/>
                  </a:srgbClr>
                </a:outerShdw>
              </a:effectLst>
            </a:endParaRPr>
          </a:p>
          <a:p>
            <a:pPr algn="just"/>
            <a:r>
              <a:rPr lang="fr-CA" sz="2800" dirty="0">
                <a:latin typeface="Adobe Devanagari" panose="02040503050201020203" pitchFamily="18" charset="0"/>
                <a:cs typeface="Adobe Devanagari" panose="02040503050201020203" pitchFamily="18" charset="0"/>
              </a:rPr>
              <a:t>Les personnes impliquées dans le domaine des faillites:</a:t>
            </a:r>
          </a:p>
          <a:p>
            <a:pPr algn="just"/>
            <a:endParaRPr lang="fr-CA" sz="900" dirty="0">
              <a:latin typeface="Adobe Devanagari" panose="02040503050201020203" pitchFamily="18" charset="0"/>
              <a:cs typeface="Adobe Devanagari" panose="02040503050201020203" pitchFamily="18" charset="0"/>
            </a:endParaRPr>
          </a:p>
          <a:p>
            <a:pPr marL="2359152" lvl="4" indent="-457200" algn="just">
              <a:buFont typeface="+mj-lt"/>
              <a:buAutoNum type="alphaLcParenR"/>
            </a:pPr>
            <a:r>
              <a:rPr lang="fr-CA" sz="2800" dirty="0">
                <a:latin typeface="Adobe Devanagari" panose="02040503050201020203" pitchFamily="18" charset="0"/>
                <a:cs typeface="Adobe Devanagari" panose="02040503050201020203" pitchFamily="18" charset="0"/>
              </a:rPr>
              <a:t>Le surintendant des faillites</a:t>
            </a:r>
          </a:p>
          <a:p>
            <a:pPr marL="2359152" lvl="4" indent="-457200" algn="just">
              <a:buFont typeface="+mj-lt"/>
              <a:buAutoNum type="alphaLcParenR"/>
            </a:pPr>
            <a:r>
              <a:rPr lang="fr-CA" sz="2800" dirty="0">
                <a:latin typeface="Adobe Devanagari" panose="02040503050201020203" pitchFamily="18" charset="0"/>
                <a:cs typeface="Adobe Devanagari" panose="02040503050201020203" pitchFamily="18" charset="0"/>
              </a:rPr>
              <a:t>Le séquestre officiel</a:t>
            </a:r>
          </a:p>
          <a:p>
            <a:pPr marL="2359152" lvl="4" indent="-457200" algn="just">
              <a:buFont typeface="+mj-lt"/>
              <a:buAutoNum type="alphaLcParenR"/>
            </a:pPr>
            <a:r>
              <a:rPr lang="fr-CA" sz="2800" dirty="0">
                <a:latin typeface="Adobe Devanagari" panose="02040503050201020203" pitchFamily="18" charset="0"/>
                <a:cs typeface="Adobe Devanagari" panose="02040503050201020203" pitchFamily="18" charset="0"/>
              </a:rPr>
              <a:t>Le syndic de faillite</a:t>
            </a:r>
          </a:p>
          <a:p>
            <a:pPr marL="1901952" lvl="4" indent="0" algn="just">
              <a:buNone/>
            </a:pPr>
            <a:endParaRPr lang="fr-CA" sz="2800" dirty="0">
              <a:latin typeface="Adobe Devanagari" panose="02040503050201020203" pitchFamily="18" charset="0"/>
              <a:cs typeface="Adobe Devanagari" panose="02040503050201020203" pitchFamily="18" charset="0"/>
            </a:endParaRPr>
          </a:p>
          <a:p>
            <a:pPr algn="just"/>
            <a:r>
              <a:rPr lang="fr-CA" sz="2800" dirty="0">
                <a:latin typeface="Adobe Devanagari" panose="02040503050201020203" pitchFamily="18" charset="0"/>
                <a:cs typeface="Adobe Devanagari" panose="02040503050201020203" pitchFamily="18" charset="0"/>
              </a:rPr>
              <a:t>ces mêmes intervenants se retrouvent aussi dans le cas des faillites d’entreprises incorporées. </a:t>
            </a:r>
          </a:p>
          <a:p>
            <a:endParaRPr lang="fr-CA" dirty="0"/>
          </a:p>
        </p:txBody>
      </p:sp>
    </p:spTree>
    <p:extLst>
      <p:ext uri="{BB962C8B-B14F-4D97-AF65-F5344CB8AC3E}">
        <p14:creationId xmlns:p14="http://schemas.microsoft.com/office/powerpoint/2010/main" val="10277640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928468" y="1842868"/>
            <a:ext cx="10832123" cy="5015132"/>
          </a:xfrm>
        </p:spPr>
        <p:txBody>
          <a:bodyPr>
            <a:normAutofit/>
          </a:bodyPr>
          <a:lstStyle/>
          <a:p>
            <a:pPr algn="ctr"/>
            <a:r>
              <a:rPr lang="fr-CA" sz="3600" b="1" dirty="0">
                <a:effectLst>
                  <a:outerShdw blurRad="38100" dist="38100" dir="2700000" algn="tl">
                    <a:srgbClr val="000000">
                      <a:alpha val="43137"/>
                    </a:srgbClr>
                  </a:outerShdw>
                </a:effectLst>
              </a:rPr>
              <a:t>FAILLITE</a:t>
            </a:r>
          </a:p>
          <a:p>
            <a:pPr marL="0" indent="0">
              <a:buNone/>
            </a:pPr>
            <a:endParaRPr lang="fr-CA" sz="3600" b="1" dirty="0">
              <a:latin typeface="Adobe Devanagari" panose="02040503050201020203" pitchFamily="18" charset="0"/>
              <a:cs typeface="Adobe Devanagari" panose="02040503050201020203" pitchFamily="18" charset="0"/>
            </a:endParaRPr>
          </a:p>
          <a:p>
            <a:pPr marL="0" indent="0">
              <a:buNone/>
            </a:pPr>
            <a:r>
              <a:rPr lang="fr-CA" sz="3600" b="1" dirty="0">
                <a:latin typeface="Adobe Devanagari" panose="02040503050201020203" pitchFamily="18" charset="0"/>
                <a:cs typeface="Adobe Devanagari" panose="02040503050201020203" pitchFamily="18" charset="0"/>
              </a:rPr>
              <a:t>a) Le surintendant des faillites </a:t>
            </a:r>
          </a:p>
          <a:p>
            <a:pPr marL="0" indent="0">
              <a:buNone/>
            </a:pPr>
            <a:endParaRPr lang="fr-CA" sz="800" b="1" dirty="0">
              <a:latin typeface="Adobe Devanagari" panose="02040503050201020203" pitchFamily="18" charset="0"/>
              <a:cs typeface="Adobe Devanagari" panose="02040503050201020203" pitchFamily="18" charset="0"/>
            </a:endParaRPr>
          </a:p>
          <a:p>
            <a:pPr marL="0" indent="0" algn="just">
              <a:buNone/>
            </a:pPr>
            <a:r>
              <a:rPr lang="fr-CA" sz="2500" dirty="0">
                <a:latin typeface="Adobe Devanagari" panose="02040503050201020203" pitchFamily="18" charset="0"/>
                <a:cs typeface="Adobe Devanagari" panose="02040503050201020203" pitchFamily="18" charset="0"/>
              </a:rPr>
              <a:t>De juridiction fédérale, le gouvernement canadien est responsable de l’application de la </a:t>
            </a:r>
            <a:r>
              <a:rPr lang="fr-CA" sz="2500" i="1" dirty="0">
                <a:latin typeface="Adobe Devanagari" panose="02040503050201020203" pitchFamily="18" charset="0"/>
                <a:cs typeface="Adobe Devanagari" panose="02040503050201020203" pitchFamily="18" charset="0"/>
              </a:rPr>
              <a:t>Loi sur les faillites et l’insolvabilité </a:t>
            </a:r>
            <a:r>
              <a:rPr lang="fr-CA" sz="2500" dirty="0">
                <a:latin typeface="Adobe Devanagari" panose="02040503050201020203" pitchFamily="18" charset="0"/>
                <a:cs typeface="Adobe Devanagari" panose="02040503050201020203" pitchFamily="18" charset="0"/>
              </a:rPr>
              <a:t>et doit veiller à son application. </a:t>
            </a:r>
          </a:p>
          <a:p>
            <a:pPr marL="0" indent="0" algn="just">
              <a:buNone/>
            </a:pPr>
            <a:endParaRPr lang="fr-CA" sz="800" dirty="0">
              <a:latin typeface="Adobe Devanagari" panose="02040503050201020203" pitchFamily="18" charset="0"/>
              <a:cs typeface="Adobe Devanagari" panose="02040503050201020203" pitchFamily="18" charset="0"/>
            </a:endParaRPr>
          </a:p>
          <a:p>
            <a:pPr marL="0" indent="0" algn="just">
              <a:buNone/>
            </a:pPr>
            <a:r>
              <a:rPr lang="fr-CA" sz="2500" dirty="0">
                <a:latin typeface="Adobe Devanagari" panose="02040503050201020203" pitchFamily="18" charset="0"/>
                <a:cs typeface="Adobe Devanagari" panose="02040503050201020203" pitchFamily="18" charset="0"/>
              </a:rPr>
              <a:t>Il le fait par l’entremise du surintendant des faillites, fonctionnaire de l’État, dont le rôle principal est de voir au respect de la loi, notamment en ce qui concerne la gestion des actifs des personnes en faillite.</a:t>
            </a:r>
            <a:endParaRPr lang="fr-CA" sz="25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endParaRPr>
          </a:p>
        </p:txBody>
      </p:sp>
    </p:spTree>
    <p:extLst>
      <p:ext uri="{BB962C8B-B14F-4D97-AF65-F5344CB8AC3E}">
        <p14:creationId xmlns:p14="http://schemas.microsoft.com/office/powerpoint/2010/main" val="16906227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914401" y="1899137"/>
            <a:ext cx="11127544" cy="4958863"/>
          </a:xfrm>
        </p:spPr>
        <p:txBody>
          <a:bodyPr>
            <a:normAutofit/>
          </a:bodyPr>
          <a:lstStyle/>
          <a:p>
            <a:pPr marL="0" indent="0" algn="ctr">
              <a:buNone/>
            </a:pPr>
            <a:r>
              <a:rPr lang="fr-CA" sz="3200" b="1" dirty="0">
                <a:effectLst>
                  <a:outerShdw blurRad="38100" dist="38100" dir="2700000" algn="tl">
                    <a:srgbClr val="000000">
                      <a:alpha val="43137"/>
                    </a:srgbClr>
                  </a:outerShdw>
                </a:effectLst>
              </a:rPr>
              <a:t>LA FAILLITE</a:t>
            </a:r>
          </a:p>
          <a:p>
            <a:pPr marL="0" indent="0" algn="ctr">
              <a:buNone/>
            </a:pPr>
            <a:endParaRPr lang="fr-CA" sz="800" b="1" dirty="0">
              <a:effectLst>
                <a:outerShdw blurRad="38100" dist="38100" dir="2700000" algn="tl">
                  <a:srgbClr val="000000">
                    <a:alpha val="43137"/>
                  </a:srgbClr>
                </a:outerShdw>
              </a:effectLst>
            </a:endParaRPr>
          </a:p>
          <a:p>
            <a:pPr marL="0" indent="0">
              <a:buNone/>
            </a:pPr>
            <a:r>
              <a:rPr lang="fr-CA" sz="32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rPr>
              <a:t>b) Le séquestre officiel</a:t>
            </a:r>
          </a:p>
          <a:p>
            <a:pPr marL="0" indent="0">
              <a:buNone/>
            </a:pPr>
            <a:endParaRPr lang="fr-CA" sz="8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endParaRPr>
          </a:p>
          <a:p>
            <a:pPr algn="just"/>
            <a:r>
              <a:rPr lang="fr-CA" sz="2400" dirty="0">
                <a:latin typeface="Adobe Devanagari" panose="02040503050201020203" pitchFamily="18" charset="0"/>
                <a:cs typeface="Adobe Devanagari" panose="02040503050201020203" pitchFamily="18" charset="0"/>
              </a:rPr>
              <a:t> La loi a constitué un district de faillite pour chacune des provinces. </a:t>
            </a:r>
          </a:p>
          <a:p>
            <a:pPr algn="just"/>
            <a:endParaRPr lang="fr-CA" sz="800" dirty="0">
              <a:latin typeface="Adobe Devanagari" panose="02040503050201020203" pitchFamily="18" charset="0"/>
              <a:cs typeface="Adobe Devanagari" panose="02040503050201020203" pitchFamily="18" charset="0"/>
            </a:endParaRPr>
          </a:p>
          <a:p>
            <a:pPr algn="just"/>
            <a:r>
              <a:rPr lang="fr-CA" sz="2400" dirty="0">
                <a:latin typeface="Adobe Devanagari" panose="02040503050201020203" pitchFamily="18" charset="0"/>
                <a:cs typeface="Adobe Devanagari" panose="02040503050201020203" pitchFamily="18" charset="0"/>
              </a:rPr>
              <a:t>Chacun de ceux-ci est fractionné en divisions dirigées par un fonctionnaire que la loi appelle « séquestre officiel ». </a:t>
            </a:r>
          </a:p>
          <a:p>
            <a:pPr algn="just"/>
            <a:endParaRPr lang="fr-CA" sz="800" dirty="0">
              <a:latin typeface="Adobe Devanagari" panose="02040503050201020203" pitchFamily="18" charset="0"/>
              <a:cs typeface="Adobe Devanagari" panose="02040503050201020203" pitchFamily="18" charset="0"/>
            </a:endParaRPr>
          </a:p>
          <a:p>
            <a:pPr algn="just"/>
            <a:r>
              <a:rPr lang="fr-CA" sz="2400" dirty="0">
                <a:latin typeface="Adobe Devanagari" panose="02040503050201020203" pitchFamily="18" charset="0"/>
                <a:cs typeface="Adobe Devanagari" panose="02040503050201020203" pitchFamily="18" charset="0"/>
              </a:rPr>
              <a:t>Il a la responsabilité de l’administration et de la gestion de la loi en vertu de laquelle il a été nommé. </a:t>
            </a:r>
          </a:p>
        </p:txBody>
      </p:sp>
    </p:spTree>
    <p:extLst>
      <p:ext uri="{BB962C8B-B14F-4D97-AF65-F5344CB8AC3E}">
        <p14:creationId xmlns:p14="http://schemas.microsoft.com/office/powerpoint/2010/main" val="38212796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900332" y="1842869"/>
            <a:ext cx="11291668" cy="5015132"/>
          </a:xfrm>
        </p:spPr>
        <p:txBody>
          <a:bodyPr>
            <a:normAutofit fontScale="85000" lnSpcReduction="10000"/>
          </a:bodyPr>
          <a:lstStyle/>
          <a:p>
            <a:pPr marL="0" indent="0" algn="ctr">
              <a:buNone/>
            </a:pPr>
            <a:r>
              <a:rPr lang="fr-CA" sz="3200" b="1" dirty="0">
                <a:effectLst>
                  <a:outerShdw blurRad="38100" dist="38100" dir="2700000" algn="tl">
                    <a:srgbClr val="000000">
                      <a:alpha val="43137"/>
                    </a:srgbClr>
                  </a:outerShdw>
                </a:effectLst>
              </a:rPr>
              <a:t>LA FAILLITE</a:t>
            </a:r>
          </a:p>
          <a:p>
            <a:pPr marL="0" indent="0">
              <a:buNone/>
            </a:pPr>
            <a:r>
              <a:rPr lang="fr-CA" sz="38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rPr>
              <a:t>b) Le séquestre officiel</a:t>
            </a:r>
          </a:p>
          <a:p>
            <a:pPr marL="0" indent="0">
              <a:buNone/>
            </a:pPr>
            <a:endParaRPr lang="fr-CA" sz="9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endParaRPr>
          </a:p>
          <a:p>
            <a:pPr marL="0" indent="0">
              <a:buNone/>
            </a:pPr>
            <a:r>
              <a:rPr lang="fr-CA" sz="2600" dirty="0">
                <a:latin typeface="Adobe Devanagari" panose="02040503050201020203" pitchFamily="18" charset="0"/>
                <a:cs typeface="Adobe Devanagari" panose="02040503050201020203" pitchFamily="18" charset="0"/>
              </a:rPr>
              <a:t>Plus précisément, son rôle consiste, notamment :</a:t>
            </a:r>
          </a:p>
          <a:p>
            <a:endParaRPr lang="fr-CA" sz="2400" dirty="0">
              <a:latin typeface="Adobe Devanagari" panose="02040503050201020203" pitchFamily="18" charset="0"/>
              <a:cs typeface="Adobe Devanagari" panose="02040503050201020203" pitchFamily="18" charset="0"/>
            </a:endParaRPr>
          </a:p>
          <a:p>
            <a:pPr marL="987552" lvl="1" indent="-457200">
              <a:buFont typeface="+mj-lt"/>
              <a:buAutoNum type="arabicParenR"/>
            </a:pPr>
            <a:r>
              <a:rPr lang="ar-AE" sz="2400" i="0" dirty="0">
                <a:latin typeface="Adobe Devanagari" panose="02040503050201020203" pitchFamily="18" charset="0"/>
              </a:rPr>
              <a:t> </a:t>
            </a:r>
            <a:r>
              <a:rPr lang="fr-CA" sz="2600" i="0" dirty="0">
                <a:latin typeface="Adobe Devanagari" panose="02040503050201020203" pitchFamily="18" charset="0"/>
                <a:cs typeface="Adobe Devanagari" panose="02040503050201020203" pitchFamily="18" charset="0"/>
              </a:rPr>
              <a:t>À recevoir et à conserver les documents relatifs aux cessions de biens (déclaration de faillite). </a:t>
            </a:r>
          </a:p>
          <a:p>
            <a:pPr marL="987552" lvl="1" indent="-457200">
              <a:buFont typeface="+mj-lt"/>
              <a:buAutoNum type="arabicParenR"/>
            </a:pPr>
            <a:endParaRPr lang="fr-CA" sz="2600" i="0" dirty="0">
              <a:latin typeface="Adobe Devanagari" panose="02040503050201020203" pitchFamily="18" charset="0"/>
              <a:cs typeface="Adobe Devanagari" panose="02040503050201020203" pitchFamily="18" charset="0"/>
            </a:endParaRPr>
          </a:p>
          <a:p>
            <a:pPr marL="987552" lvl="1" indent="-457200">
              <a:buFont typeface="+mj-lt"/>
              <a:buAutoNum type="arabicParenR"/>
            </a:pPr>
            <a:r>
              <a:rPr lang="fr-CA" sz="2600" i="0" dirty="0">
                <a:latin typeface="Adobe Devanagari" panose="02040503050201020203" pitchFamily="18" charset="0"/>
                <a:cs typeface="Adobe Devanagari" panose="02040503050201020203" pitchFamily="18" charset="0"/>
              </a:rPr>
              <a:t>À nommer le syndic. </a:t>
            </a:r>
          </a:p>
          <a:p>
            <a:pPr marL="987552" lvl="1" indent="-457200">
              <a:buFont typeface="+mj-lt"/>
              <a:buAutoNum type="arabicParenR"/>
            </a:pPr>
            <a:endParaRPr lang="fr-CA" sz="2600" i="0" dirty="0">
              <a:latin typeface="Adobe Devanagari" panose="02040503050201020203" pitchFamily="18" charset="0"/>
              <a:cs typeface="Adobe Devanagari" panose="02040503050201020203" pitchFamily="18" charset="0"/>
            </a:endParaRPr>
          </a:p>
          <a:p>
            <a:pPr marL="987552" lvl="1" indent="-457200">
              <a:buFont typeface="+mj-lt"/>
              <a:buAutoNum type="arabicParenR"/>
            </a:pPr>
            <a:r>
              <a:rPr lang="fr-CA" sz="2600" i="0" dirty="0">
                <a:latin typeface="Adobe Devanagari" panose="02040503050201020203" pitchFamily="18" charset="0"/>
                <a:cs typeface="Adobe Devanagari" panose="02040503050201020203" pitchFamily="18" charset="0"/>
              </a:rPr>
              <a:t>À interroger la personne en faillite sur les causes à l’origine de celle-ci et aussi, sur l’aliénation de certains de leurs actifs, le cas échéant. </a:t>
            </a:r>
          </a:p>
          <a:p>
            <a:pPr marL="987552" lvl="1" indent="-457200">
              <a:buFont typeface="+mj-lt"/>
              <a:buAutoNum type="arabicParenR"/>
            </a:pPr>
            <a:endParaRPr lang="fr-CA" sz="2600" i="0" dirty="0">
              <a:latin typeface="Adobe Devanagari" panose="02040503050201020203" pitchFamily="18" charset="0"/>
              <a:cs typeface="Adobe Devanagari" panose="02040503050201020203" pitchFamily="18" charset="0"/>
            </a:endParaRPr>
          </a:p>
          <a:p>
            <a:pPr marL="987552" lvl="1" indent="-457200">
              <a:buFont typeface="+mj-lt"/>
              <a:buAutoNum type="arabicParenR"/>
            </a:pPr>
            <a:r>
              <a:rPr lang="fr-CA" sz="2600" i="0" dirty="0">
                <a:latin typeface="Adobe Devanagari" panose="02040503050201020203" pitchFamily="18" charset="0"/>
                <a:cs typeface="Adobe Devanagari" panose="02040503050201020203" pitchFamily="18" charset="0"/>
              </a:rPr>
              <a:t>À présider la première assemblée des créanciers.</a:t>
            </a:r>
          </a:p>
        </p:txBody>
      </p:sp>
    </p:spTree>
    <p:extLst>
      <p:ext uri="{BB962C8B-B14F-4D97-AF65-F5344CB8AC3E}">
        <p14:creationId xmlns:p14="http://schemas.microsoft.com/office/powerpoint/2010/main" val="6716559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a:xfrm>
            <a:off x="1371600" y="685800"/>
            <a:ext cx="9601200" cy="917917"/>
          </a:xfrm>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801858" y="1885070"/>
            <a:ext cx="11390141" cy="4972930"/>
          </a:xfrm>
        </p:spPr>
        <p:txBody>
          <a:bodyPr>
            <a:normAutofit fontScale="77500" lnSpcReduction="20000"/>
          </a:bodyPr>
          <a:lstStyle/>
          <a:p>
            <a:pPr marL="0" indent="0" algn="ctr">
              <a:buNone/>
            </a:pPr>
            <a:r>
              <a:rPr lang="fr-CA" sz="3600" b="1" dirty="0">
                <a:effectLst>
                  <a:outerShdw blurRad="38100" dist="38100" dir="2700000" algn="tl">
                    <a:srgbClr val="000000">
                      <a:alpha val="43137"/>
                    </a:srgbClr>
                  </a:outerShdw>
                </a:effectLst>
              </a:rPr>
              <a:t>LA FAILLITE</a:t>
            </a:r>
          </a:p>
          <a:p>
            <a:pPr marL="0" indent="0">
              <a:buNone/>
            </a:pPr>
            <a:r>
              <a:rPr lang="fr-CA" sz="36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rPr>
              <a:t>c) Le syndic de faillite</a:t>
            </a:r>
          </a:p>
          <a:p>
            <a:endParaRPr lang="fr-CA" sz="9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endParaRPr>
          </a:p>
          <a:p>
            <a:pPr algn="just"/>
            <a:r>
              <a:rPr lang="fr-CA" sz="2800" dirty="0">
                <a:latin typeface="Adobe Devanagari" panose="02040503050201020203" pitchFamily="18" charset="0"/>
                <a:cs typeface="Adobe Devanagari" panose="02040503050201020203" pitchFamily="18" charset="0"/>
              </a:rPr>
              <a:t>Le syndic est la personne la plus importante en matière de faillite.</a:t>
            </a:r>
          </a:p>
          <a:p>
            <a:pPr algn="just"/>
            <a:endParaRPr lang="fr-CA" sz="1100" dirty="0">
              <a:latin typeface="Adobe Devanagari" panose="02040503050201020203" pitchFamily="18" charset="0"/>
              <a:cs typeface="Adobe Devanagari" panose="02040503050201020203" pitchFamily="18" charset="0"/>
            </a:endParaRPr>
          </a:p>
          <a:p>
            <a:pPr algn="just"/>
            <a:r>
              <a:rPr lang="fr-CA" sz="2800" dirty="0">
                <a:latin typeface="Adobe Devanagari" panose="02040503050201020203" pitchFamily="18" charset="0"/>
                <a:cs typeface="Adobe Devanagari" panose="02040503050201020203" pitchFamily="18" charset="0"/>
              </a:rPr>
              <a:t> Il agit comme officier et mandataire des créanciers et du failli. En d’autres mots, il gère la faillite. </a:t>
            </a:r>
          </a:p>
          <a:p>
            <a:pPr algn="just"/>
            <a:endParaRPr lang="fr-CA" sz="1000" dirty="0">
              <a:latin typeface="Adobe Devanagari" panose="02040503050201020203" pitchFamily="18" charset="0"/>
              <a:cs typeface="Adobe Devanagari" panose="02040503050201020203" pitchFamily="18" charset="0"/>
            </a:endParaRPr>
          </a:p>
          <a:p>
            <a:pPr algn="just"/>
            <a:r>
              <a:rPr lang="fr-CA" sz="2800" dirty="0">
                <a:latin typeface="Adobe Devanagari" panose="02040503050201020203" pitchFamily="18" charset="0"/>
                <a:cs typeface="Adobe Devanagari" panose="02040503050201020203" pitchFamily="18" charset="0"/>
              </a:rPr>
              <a:t>Généralement, il est choisi par le débiteur insolvable mais sa nomination doit être approuvée par le séquestre officiel.</a:t>
            </a:r>
          </a:p>
          <a:p>
            <a:pPr algn="just"/>
            <a:endParaRPr lang="fr-CA" sz="1000" dirty="0">
              <a:latin typeface="Adobe Devanagari" panose="02040503050201020203" pitchFamily="18" charset="0"/>
              <a:cs typeface="Adobe Devanagari" panose="02040503050201020203" pitchFamily="18" charset="0"/>
            </a:endParaRPr>
          </a:p>
          <a:p>
            <a:pPr algn="just"/>
            <a:r>
              <a:rPr lang="fr-CA" sz="2800" dirty="0">
                <a:latin typeface="Adobe Devanagari" panose="02040503050201020203" pitchFamily="18" charset="0"/>
                <a:cs typeface="Adobe Devanagari" panose="02040503050201020203" pitchFamily="18" charset="0"/>
              </a:rPr>
              <a:t>Une fois sa nomination confirmée, il doit prendre possession des biens du failli.</a:t>
            </a:r>
          </a:p>
          <a:p>
            <a:pPr algn="just"/>
            <a:endParaRPr lang="fr-CA" sz="1000" dirty="0">
              <a:latin typeface="Adobe Devanagari" panose="02040503050201020203" pitchFamily="18" charset="0"/>
              <a:cs typeface="Adobe Devanagari" panose="02040503050201020203" pitchFamily="18" charset="0"/>
            </a:endParaRPr>
          </a:p>
          <a:p>
            <a:pPr algn="just"/>
            <a:r>
              <a:rPr lang="fr-CA" sz="2800" dirty="0">
                <a:latin typeface="Adobe Devanagari" panose="02040503050201020203" pitchFamily="18" charset="0"/>
                <a:cs typeface="Adobe Devanagari" panose="02040503050201020203" pitchFamily="18" charset="0"/>
              </a:rPr>
              <a:t>Après en avoir dressé l’inventaire, il doit les administrer, les liquider (vendre) et en distribuer le produit aux différents créanciers selon l’ordre de paiement qui leur est dévolu en vertu de la loi.</a:t>
            </a:r>
          </a:p>
        </p:txBody>
      </p:sp>
    </p:spTree>
    <p:extLst>
      <p:ext uri="{BB962C8B-B14F-4D97-AF65-F5344CB8AC3E}">
        <p14:creationId xmlns:p14="http://schemas.microsoft.com/office/powerpoint/2010/main" val="39066874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a:xfrm>
            <a:off x="1371600" y="685800"/>
            <a:ext cx="9601200" cy="917917"/>
          </a:xfrm>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801859" y="1885070"/>
            <a:ext cx="11169748" cy="4972930"/>
          </a:xfrm>
        </p:spPr>
        <p:txBody>
          <a:bodyPr>
            <a:normAutofit/>
          </a:bodyPr>
          <a:lstStyle/>
          <a:p>
            <a:pPr marL="0" indent="0" algn="ctr">
              <a:buNone/>
            </a:pPr>
            <a:r>
              <a:rPr lang="fr-CA" sz="3600" b="1" dirty="0">
                <a:effectLst>
                  <a:outerShdw blurRad="38100" dist="38100" dir="2700000" algn="tl">
                    <a:srgbClr val="000000">
                      <a:alpha val="43137"/>
                    </a:srgbClr>
                  </a:outerShdw>
                </a:effectLst>
              </a:rPr>
              <a:t>LA FAILLITE</a:t>
            </a:r>
          </a:p>
          <a:p>
            <a:pPr marL="0" indent="0">
              <a:buNone/>
            </a:pPr>
            <a:r>
              <a:rPr lang="fr-CA" sz="31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rPr>
              <a:t>c) Le syndic de faillite</a:t>
            </a:r>
          </a:p>
          <a:p>
            <a:pPr algn="just"/>
            <a:r>
              <a:rPr lang="fr-CA" sz="2400" dirty="0">
                <a:latin typeface="Adobe Devanagari" panose="02040503050201020203" pitchFamily="18" charset="0"/>
                <a:cs typeface="Adobe Devanagari" panose="02040503050201020203" pitchFamily="18" charset="0"/>
              </a:rPr>
              <a:t>Pour avoir droit à un paiement que l’on appelle dividendes, un créancier doit avoir déposé auprès du syndic une preuve de réclamation valide.</a:t>
            </a:r>
          </a:p>
          <a:p>
            <a:pPr algn="just"/>
            <a:endParaRPr lang="fr-CA" sz="800" dirty="0">
              <a:latin typeface="Adobe Devanagari" panose="02040503050201020203" pitchFamily="18" charset="0"/>
              <a:cs typeface="Adobe Devanagari" panose="02040503050201020203" pitchFamily="18" charset="0"/>
            </a:endParaRPr>
          </a:p>
          <a:p>
            <a:pPr algn="just"/>
            <a:r>
              <a:rPr lang="fr-CA" sz="2400" dirty="0">
                <a:latin typeface="Adobe Devanagari" panose="02040503050201020203" pitchFamily="18" charset="0"/>
                <a:cs typeface="Adobe Devanagari" panose="02040503050201020203" pitchFamily="18" charset="0"/>
              </a:rPr>
              <a:t>L’administration du syndic consiste d’abord à prendre les mesures nécessaires pour conserver en bon état les biens du failli. </a:t>
            </a:r>
          </a:p>
          <a:p>
            <a:pPr algn="just"/>
            <a:endParaRPr lang="fr-CA" sz="800" dirty="0">
              <a:latin typeface="Adobe Devanagari" panose="02040503050201020203" pitchFamily="18" charset="0"/>
              <a:cs typeface="Adobe Devanagari" panose="02040503050201020203" pitchFamily="18" charset="0"/>
            </a:endParaRPr>
          </a:p>
          <a:p>
            <a:pPr algn="just"/>
            <a:r>
              <a:rPr lang="fr-CA" sz="2400" dirty="0">
                <a:latin typeface="Adobe Devanagari" panose="02040503050201020203" pitchFamily="18" charset="0"/>
                <a:cs typeface="Adobe Devanagari" panose="02040503050201020203" pitchFamily="18" charset="0"/>
              </a:rPr>
              <a:t>Le produit des actifs (exemples: les loyers qu’il perçoit ainsi que toutes les sommes découlant de ventes d’actifs doivent être déposés dans un </a:t>
            </a:r>
            <a:r>
              <a:rPr lang="fr-CA" sz="2400" u="sng" dirty="0">
                <a:latin typeface="Adobe Devanagari" panose="02040503050201020203" pitchFamily="18" charset="0"/>
                <a:cs typeface="Adobe Devanagari" panose="02040503050201020203" pitchFamily="18" charset="0"/>
              </a:rPr>
              <a:t>compte en fidéicommis</a:t>
            </a:r>
            <a:r>
              <a:rPr lang="fr-CA" sz="2400" dirty="0">
                <a:latin typeface="Adobe Devanagari" panose="02040503050201020203" pitchFamily="18" charset="0"/>
                <a:cs typeface="Adobe Devanagari" panose="02040503050201020203" pitchFamily="18" charset="0"/>
              </a:rPr>
              <a:t> qu’il doit ouvrir dans une institution financière.</a:t>
            </a:r>
            <a:endParaRPr lang="fr-CA" sz="24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endParaRPr>
          </a:p>
        </p:txBody>
      </p:sp>
    </p:spTree>
    <p:extLst>
      <p:ext uri="{BB962C8B-B14F-4D97-AF65-F5344CB8AC3E}">
        <p14:creationId xmlns:p14="http://schemas.microsoft.com/office/powerpoint/2010/main" val="10337503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a:xfrm>
            <a:off x="1371600" y="685800"/>
            <a:ext cx="9601200" cy="917917"/>
          </a:xfrm>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717453" y="1885070"/>
            <a:ext cx="11474547" cy="4972930"/>
          </a:xfrm>
        </p:spPr>
        <p:txBody>
          <a:bodyPr>
            <a:normAutofit/>
          </a:bodyPr>
          <a:lstStyle/>
          <a:p>
            <a:pPr marL="0" indent="0" algn="ctr">
              <a:buNone/>
            </a:pPr>
            <a:r>
              <a:rPr lang="fr-CA" sz="3600" b="1" dirty="0">
                <a:effectLst>
                  <a:outerShdw blurRad="38100" dist="38100" dir="2700000" algn="tl">
                    <a:srgbClr val="000000">
                      <a:alpha val="43137"/>
                    </a:srgbClr>
                  </a:outerShdw>
                </a:effectLst>
              </a:rPr>
              <a:t>LA FAILLITE</a:t>
            </a:r>
          </a:p>
          <a:p>
            <a:pPr marL="0" indent="0">
              <a:buNone/>
            </a:pPr>
            <a:r>
              <a:rPr lang="fr-CA" sz="31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rPr>
              <a:t>c) Le syndic de faillite</a:t>
            </a:r>
          </a:p>
          <a:p>
            <a:endParaRPr lang="fr-CA" sz="800" b="1" dirty="0">
              <a:effectLst>
                <a:outerShdw blurRad="38100" dist="38100" dir="2700000" algn="tl">
                  <a:srgbClr val="000000">
                    <a:alpha val="43137"/>
                  </a:srgbClr>
                </a:outerShdw>
              </a:effectLst>
            </a:endParaRPr>
          </a:p>
          <a:p>
            <a:pPr algn="just">
              <a:lnSpc>
                <a:spcPct val="150000"/>
              </a:lnSpc>
            </a:pPr>
            <a:r>
              <a:rPr lang="fr-CA" sz="2400" dirty="0">
                <a:latin typeface="Adobe Devanagari" panose="02040503050201020203" pitchFamily="18" charset="0"/>
                <a:cs typeface="Adobe Devanagari" panose="02040503050201020203" pitchFamily="18" charset="0"/>
              </a:rPr>
              <a:t>L’article 116 de la loi permet aux créanciers de nommer, lors de leur première assemblée, </a:t>
            </a:r>
            <a:r>
              <a:rPr lang="fr-CA" sz="2400" u="sng" dirty="0">
                <a:latin typeface="Adobe Devanagari" panose="02040503050201020203" pitchFamily="18" charset="0"/>
                <a:cs typeface="Adobe Devanagari" panose="02040503050201020203" pitchFamily="18" charset="0"/>
              </a:rPr>
              <a:t>au plus cinq inspecteurs </a:t>
            </a:r>
            <a:r>
              <a:rPr lang="fr-CA" sz="2400" dirty="0">
                <a:latin typeface="Adobe Devanagari" panose="02040503050201020203" pitchFamily="18" charset="0"/>
                <a:cs typeface="Adobe Devanagari" panose="02040503050201020203" pitchFamily="18" charset="0"/>
              </a:rPr>
              <a:t>pour surveiller l’actif du failli.</a:t>
            </a:r>
          </a:p>
          <a:p>
            <a:pPr algn="just">
              <a:lnSpc>
                <a:spcPct val="150000"/>
              </a:lnSpc>
            </a:pPr>
            <a:endParaRPr lang="fr-CA" sz="800" dirty="0">
              <a:latin typeface="Adobe Devanagari" panose="02040503050201020203" pitchFamily="18" charset="0"/>
              <a:cs typeface="Adobe Devanagari" panose="02040503050201020203" pitchFamily="18" charset="0"/>
            </a:endParaRPr>
          </a:p>
          <a:p>
            <a:pPr algn="just">
              <a:lnSpc>
                <a:spcPct val="150000"/>
              </a:lnSpc>
            </a:pPr>
            <a:r>
              <a:rPr lang="fr-CA" sz="2400" dirty="0">
                <a:latin typeface="Adobe Devanagari" panose="02040503050201020203" pitchFamily="18" charset="0"/>
                <a:cs typeface="Adobe Devanagari" panose="02040503050201020203" pitchFamily="18" charset="0"/>
              </a:rPr>
              <a:t>Le pouvoir de ces inspecteurs se limitent à la surveillance du syndic qui doit, au préalable, obtenir leur autorisation avant de prendre certaines décisions concernant la gestion de ces actifs.</a:t>
            </a:r>
            <a:endParaRPr lang="fr-CA" sz="24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endParaRPr>
          </a:p>
        </p:txBody>
      </p:sp>
    </p:spTree>
    <p:extLst>
      <p:ext uri="{BB962C8B-B14F-4D97-AF65-F5344CB8AC3E}">
        <p14:creationId xmlns:p14="http://schemas.microsoft.com/office/powerpoint/2010/main" val="7817223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a:xfrm>
            <a:off x="1371600" y="685800"/>
            <a:ext cx="9601200" cy="917917"/>
          </a:xfrm>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1371599" y="1885070"/>
            <a:ext cx="10234247" cy="4972930"/>
          </a:xfrm>
        </p:spPr>
        <p:txBody>
          <a:bodyPr>
            <a:normAutofit/>
          </a:bodyPr>
          <a:lstStyle/>
          <a:p>
            <a:pPr marL="0" indent="0" algn="ctr">
              <a:buNone/>
            </a:pPr>
            <a:r>
              <a:rPr lang="fr-CA" sz="3600" b="1" dirty="0">
                <a:effectLst>
                  <a:outerShdw blurRad="38100" dist="38100" dir="2700000" algn="tl">
                    <a:srgbClr val="000000">
                      <a:alpha val="43137"/>
                    </a:srgbClr>
                  </a:outerShdw>
                </a:effectLst>
              </a:rPr>
              <a:t>LA FAILLITE</a:t>
            </a:r>
          </a:p>
          <a:p>
            <a:pPr marL="0" indent="0" algn="ctr">
              <a:buNone/>
            </a:pPr>
            <a:endParaRPr lang="fr-CA" sz="800" b="1" dirty="0">
              <a:effectLst>
                <a:outerShdw blurRad="38100" dist="38100" dir="2700000" algn="tl">
                  <a:srgbClr val="000000">
                    <a:alpha val="43137"/>
                  </a:srgbClr>
                </a:outerShdw>
              </a:effectLst>
            </a:endParaRPr>
          </a:p>
          <a:p>
            <a:pPr marL="0" indent="0" algn="just">
              <a:buNone/>
            </a:pPr>
            <a:r>
              <a:rPr lang="fr-CA" sz="31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rPr>
              <a:t>c) Le syndic de faillite</a:t>
            </a:r>
          </a:p>
          <a:p>
            <a:pPr algn="just"/>
            <a:endParaRPr lang="fr-CA" sz="8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endParaRPr>
          </a:p>
          <a:p>
            <a:pPr algn="just">
              <a:lnSpc>
                <a:spcPct val="150000"/>
              </a:lnSpc>
            </a:pPr>
            <a:r>
              <a:rPr lang="fr-CA" sz="2400" dirty="0">
                <a:latin typeface="Adobe Devanagari" panose="02040503050201020203" pitchFamily="18" charset="0"/>
                <a:cs typeface="Adobe Devanagari" panose="02040503050201020203" pitchFamily="18" charset="0"/>
              </a:rPr>
              <a:t>La rémunération du syndic est en principe fixée par les créanciers. </a:t>
            </a:r>
          </a:p>
          <a:p>
            <a:pPr algn="just">
              <a:lnSpc>
                <a:spcPct val="150000"/>
              </a:lnSpc>
            </a:pPr>
            <a:endParaRPr lang="fr-CA" sz="800" dirty="0">
              <a:latin typeface="Adobe Devanagari" panose="02040503050201020203" pitchFamily="18" charset="0"/>
              <a:cs typeface="Adobe Devanagari" panose="02040503050201020203" pitchFamily="18" charset="0"/>
            </a:endParaRPr>
          </a:p>
          <a:p>
            <a:pPr algn="just">
              <a:lnSpc>
                <a:spcPct val="150000"/>
              </a:lnSpc>
            </a:pPr>
            <a:r>
              <a:rPr lang="fr-CA" sz="2400" dirty="0">
                <a:latin typeface="Adobe Devanagari" panose="02040503050201020203" pitchFamily="18" charset="0"/>
                <a:cs typeface="Adobe Devanagari" panose="02040503050201020203" pitchFamily="18" charset="0"/>
              </a:rPr>
              <a:t>À défaut, elle peut être égale à une somme ne dépassant pas 7.5% du montant qui subsiste de la réalisation des biens du débiteur après que les réclamations des créanciers garantis ont été payées ou acquittées.</a:t>
            </a:r>
            <a:endParaRPr lang="fr-CA" sz="24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endParaRPr>
          </a:p>
        </p:txBody>
      </p:sp>
    </p:spTree>
    <p:extLst>
      <p:ext uri="{BB962C8B-B14F-4D97-AF65-F5344CB8AC3E}">
        <p14:creationId xmlns:p14="http://schemas.microsoft.com/office/powerpoint/2010/main" val="12931432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1012874" y="1899138"/>
            <a:ext cx="10860258" cy="4958861"/>
          </a:xfrm>
        </p:spPr>
        <p:txBody>
          <a:bodyPr>
            <a:normAutofit fontScale="92500" lnSpcReduction="10000"/>
          </a:bodyPr>
          <a:lstStyle/>
          <a:p>
            <a:pPr marL="0" indent="0" algn="ctr">
              <a:buNone/>
            </a:pPr>
            <a:r>
              <a:rPr lang="fr-CA" sz="3200" b="1" dirty="0">
                <a:effectLst>
                  <a:outerShdw blurRad="38100" dist="38100" dir="2700000" algn="tl">
                    <a:srgbClr val="000000">
                      <a:alpha val="43137"/>
                    </a:srgbClr>
                  </a:outerShdw>
                </a:effectLst>
              </a:rPr>
              <a:t>LA FAILLITE</a:t>
            </a:r>
          </a:p>
          <a:p>
            <a:pPr marL="0" indent="0" algn="ctr">
              <a:buNone/>
            </a:pPr>
            <a:endParaRPr lang="fr-CA" sz="900" b="1" dirty="0">
              <a:effectLst>
                <a:outerShdw blurRad="38100" dist="38100" dir="2700000" algn="tl">
                  <a:srgbClr val="000000">
                    <a:alpha val="43137"/>
                  </a:srgbClr>
                </a:outerShdw>
              </a:effectLst>
            </a:endParaRPr>
          </a:p>
          <a:p>
            <a:pPr marL="0" indent="0">
              <a:buNone/>
            </a:pPr>
            <a:r>
              <a:rPr lang="fr-CA" sz="3500" b="1" dirty="0">
                <a:latin typeface="Adobe Devanagari" panose="02040503050201020203" pitchFamily="18" charset="0"/>
                <a:cs typeface="Adobe Devanagari" panose="02040503050201020203" pitchFamily="18" charset="0"/>
              </a:rPr>
              <a:t>La proposition de consommateur </a:t>
            </a:r>
          </a:p>
          <a:p>
            <a:pPr marL="0" indent="0">
              <a:buNone/>
            </a:pPr>
            <a:endParaRPr lang="fr-CA" sz="900" dirty="0">
              <a:latin typeface="Adobe Devanagari" panose="02040503050201020203" pitchFamily="18" charset="0"/>
              <a:cs typeface="Adobe Devanagari" panose="02040503050201020203" pitchFamily="18" charset="0"/>
            </a:endParaRPr>
          </a:p>
          <a:p>
            <a:pPr algn="just"/>
            <a:r>
              <a:rPr lang="fr-CA" sz="2400" dirty="0">
                <a:latin typeface="Adobe Devanagari" panose="02040503050201020203" pitchFamily="18" charset="0"/>
                <a:cs typeface="Adobe Devanagari" panose="02040503050201020203" pitchFamily="18" charset="0"/>
              </a:rPr>
              <a:t>Le but principal fixé par la loi n’est pas d’encourager les entreprises en difficulté financière à faire faillite.</a:t>
            </a:r>
          </a:p>
          <a:p>
            <a:pPr marL="0" indent="0" algn="just">
              <a:buNone/>
            </a:pPr>
            <a:r>
              <a:rPr lang="fr-CA" sz="2400" dirty="0">
                <a:latin typeface="Adobe Devanagari" panose="02040503050201020203" pitchFamily="18" charset="0"/>
                <a:cs typeface="Adobe Devanagari" panose="02040503050201020203" pitchFamily="18" charset="0"/>
              </a:rPr>
              <a:t> </a:t>
            </a:r>
            <a:endParaRPr lang="fr-CA" sz="900" dirty="0">
              <a:latin typeface="Adobe Devanagari" panose="02040503050201020203" pitchFamily="18" charset="0"/>
              <a:cs typeface="Adobe Devanagari" panose="02040503050201020203" pitchFamily="18" charset="0"/>
            </a:endParaRPr>
          </a:p>
          <a:p>
            <a:pPr algn="just"/>
            <a:r>
              <a:rPr lang="fr-CA" sz="2400" dirty="0">
                <a:latin typeface="Adobe Devanagari" panose="02040503050201020203" pitchFamily="18" charset="0"/>
                <a:cs typeface="Adobe Devanagari" panose="02040503050201020203" pitchFamily="18" charset="0"/>
              </a:rPr>
              <a:t>Au contraire, des mécanismes juridiques sont prévus afin d’éviter de s’y retrouver en permettant ainsi à cette entreprise de continuer à exister et à opérer. </a:t>
            </a:r>
          </a:p>
          <a:p>
            <a:pPr algn="just"/>
            <a:endParaRPr lang="fr-CA" sz="900" dirty="0">
              <a:latin typeface="Adobe Devanagari" panose="02040503050201020203" pitchFamily="18" charset="0"/>
              <a:cs typeface="Adobe Devanagari" panose="02040503050201020203" pitchFamily="18" charset="0"/>
            </a:endParaRPr>
          </a:p>
          <a:p>
            <a:pPr algn="just"/>
            <a:r>
              <a:rPr lang="fr-CA" sz="2400" dirty="0">
                <a:latin typeface="Adobe Devanagari" panose="02040503050201020203" pitchFamily="18" charset="0"/>
                <a:cs typeface="Adobe Devanagari" panose="02040503050201020203" pitchFamily="18" charset="0"/>
              </a:rPr>
              <a:t>Dans le cas d’une personne physique, elle peut faire une proposition de consommateur à ses créanciers ce qui lui permettrait, si celle-ci est acceptée, de se réorganiser financièrement et de poursuivre ses activités.</a:t>
            </a:r>
          </a:p>
        </p:txBody>
      </p:sp>
    </p:spTree>
    <p:extLst>
      <p:ext uri="{BB962C8B-B14F-4D97-AF65-F5344CB8AC3E}">
        <p14:creationId xmlns:p14="http://schemas.microsoft.com/office/powerpoint/2010/main" val="7669821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1012874" y="1899138"/>
            <a:ext cx="10860258" cy="4958861"/>
          </a:xfrm>
        </p:spPr>
        <p:txBody>
          <a:bodyPr>
            <a:normAutofit/>
          </a:bodyPr>
          <a:lstStyle/>
          <a:p>
            <a:pPr marL="0" indent="0" algn="ctr">
              <a:buNone/>
            </a:pPr>
            <a:r>
              <a:rPr lang="fr-CA" sz="3200" b="1" dirty="0">
                <a:effectLst>
                  <a:outerShdw blurRad="38100" dist="38100" dir="2700000" algn="tl">
                    <a:srgbClr val="000000">
                      <a:alpha val="43137"/>
                    </a:srgbClr>
                  </a:outerShdw>
                </a:effectLst>
              </a:rPr>
              <a:t>LA FAILLITE</a:t>
            </a:r>
          </a:p>
          <a:p>
            <a:pPr marL="0" indent="0" algn="ctr">
              <a:buNone/>
            </a:pPr>
            <a:endParaRPr lang="fr-CA" sz="900" b="1" dirty="0">
              <a:effectLst>
                <a:outerShdw blurRad="38100" dist="38100" dir="2700000" algn="tl">
                  <a:srgbClr val="000000">
                    <a:alpha val="43137"/>
                  </a:srgbClr>
                </a:outerShdw>
              </a:effectLst>
            </a:endParaRPr>
          </a:p>
          <a:p>
            <a:pPr marL="0" indent="0">
              <a:buNone/>
            </a:pPr>
            <a:r>
              <a:rPr lang="fr-CA" sz="3500" b="1" dirty="0">
                <a:latin typeface="Adobe Devanagari" panose="02040503050201020203" pitchFamily="18" charset="0"/>
                <a:cs typeface="Adobe Devanagari" panose="02040503050201020203" pitchFamily="18" charset="0"/>
              </a:rPr>
              <a:t>La proposition de consommateur </a:t>
            </a:r>
          </a:p>
          <a:p>
            <a:pPr marL="0" indent="0">
              <a:buNone/>
            </a:pPr>
            <a:endParaRPr lang="fr-CA" sz="900" dirty="0">
              <a:latin typeface="Adobe Devanagari" panose="02040503050201020203" pitchFamily="18" charset="0"/>
              <a:cs typeface="Adobe Devanagari" panose="02040503050201020203" pitchFamily="18" charset="0"/>
            </a:endParaRPr>
          </a:p>
          <a:p>
            <a:pPr algn="just"/>
            <a:r>
              <a:rPr lang="fr-CA" sz="2400" dirty="0">
                <a:latin typeface="Adobe Devanagari" panose="02040503050201020203" pitchFamily="18" charset="0"/>
                <a:cs typeface="Adobe Devanagari" panose="02040503050201020203" pitchFamily="18" charset="0"/>
              </a:rPr>
              <a:t>À l’article 66.11 de la Loi: </a:t>
            </a:r>
          </a:p>
          <a:p>
            <a:pPr marL="530352" lvl="1" indent="0" algn="just">
              <a:buNone/>
            </a:pPr>
            <a:r>
              <a:rPr lang="fr-CA" sz="2400" dirty="0">
                <a:latin typeface="Adobe Devanagari" panose="02040503050201020203" pitchFamily="18" charset="0"/>
                <a:cs typeface="Adobe Devanagari" panose="02040503050201020203" pitchFamily="18" charset="0"/>
              </a:rPr>
              <a:t>Le débiteur consommateur: </a:t>
            </a:r>
            <a:r>
              <a:rPr lang="fr-CA" sz="2400" i="0" dirty="0">
                <a:latin typeface="Adobe Devanagari" panose="02040503050201020203" pitchFamily="18" charset="0"/>
                <a:cs typeface="Adobe Devanagari" panose="02040503050201020203" pitchFamily="18" charset="0"/>
              </a:rPr>
              <a:t>« Personne physique qui est un failli ou est insolvable et dont la somme des dettes, à l’exclusion de celles qui sont garanties par sa résidence principale, </a:t>
            </a:r>
            <a:r>
              <a:rPr lang="fr-CA" sz="2400" i="0">
                <a:latin typeface="Adobe Devanagari" panose="02040503050201020203" pitchFamily="18" charset="0"/>
                <a:cs typeface="Adobe Devanagari" panose="02040503050201020203" pitchFamily="18" charset="0"/>
              </a:rPr>
              <a:t>n’excède pas </a:t>
            </a:r>
            <a:r>
              <a:rPr lang="fr-CA" sz="2400" i="0" dirty="0">
                <a:latin typeface="Adobe Devanagari" panose="02040503050201020203" pitchFamily="18" charset="0"/>
                <a:cs typeface="Adobe Devanagari" panose="02040503050201020203" pitchFamily="18" charset="0"/>
              </a:rPr>
              <a:t>250 000 $ ou tout autre montant prescrit. » </a:t>
            </a:r>
          </a:p>
          <a:p>
            <a:pPr algn="just"/>
            <a:endParaRPr lang="fr-CA" sz="800" dirty="0">
              <a:latin typeface="Adobe Devanagari" panose="02040503050201020203" pitchFamily="18" charset="0"/>
              <a:cs typeface="Adobe Devanagari" panose="02040503050201020203" pitchFamily="18" charset="0"/>
            </a:endParaRPr>
          </a:p>
          <a:p>
            <a:pPr algn="just"/>
            <a:r>
              <a:rPr lang="fr-CA" sz="2400" dirty="0">
                <a:latin typeface="Adobe Devanagari" panose="02040503050201020203" pitchFamily="18" charset="0"/>
                <a:cs typeface="Adobe Devanagari" panose="02040503050201020203" pitchFamily="18" charset="0"/>
              </a:rPr>
              <a:t>Généralement, cette proposition consiste à offrir aux créanciers de leur payer, à l’intérieur d’un certain délai, un pourcentage de leur créance. </a:t>
            </a:r>
          </a:p>
          <a:p>
            <a:pPr algn="just"/>
            <a:endParaRPr lang="fr-CA" sz="2400" dirty="0">
              <a:latin typeface="Adobe Devanagari" panose="02040503050201020203" pitchFamily="18" charset="0"/>
              <a:cs typeface="Adobe Devanagari" panose="02040503050201020203" pitchFamily="18" charset="0"/>
            </a:endParaRPr>
          </a:p>
        </p:txBody>
      </p:sp>
    </p:spTree>
    <p:extLst>
      <p:ext uri="{BB962C8B-B14F-4D97-AF65-F5344CB8AC3E}">
        <p14:creationId xmlns:p14="http://schemas.microsoft.com/office/powerpoint/2010/main" val="4225510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BBCE5D-9698-4FED-A5B0-34484B1F2D0A}"/>
              </a:ext>
            </a:extLst>
          </p:cNvPr>
          <p:cNvSpPr>
            <a:spLocks noGrp="1"/>
          </p:cNvSpPr>
          <p:nvPr>
            <p:ph type="title"/>
          </p:nvPr>
        </p:nvSpPr>
        <p:spPr>
          <a:xfrm>
            <a:off x="1371600" y="685800"/>
            <a:ext cx="9601200" cy="1156252"/>
          </a:xfrm>
        </p:spPr>
        <p:txBody>
          <a:bodyPr/>
          <a:lstStyle/>
          <a:p>
            <a:pPr algn="ctr"/>
            <a:r>
              <a:rPr lang="fr-CA" b="1" dirty="0">
                <a:effectLst>
                  <a:outerShdw blurRad="38100" dist="38100" dir="2700000" algn="tl">
                    <a:srgbClr val="000000">
                      <a:alpha val="43137"/>
                    </a:srgbClr>
                  </a:outerShdw>
                </a:effectLst>
              </a:rPr>
              <a:t>PLAN DU COURS</a:t>
            </a:r>
          </a:p>
        </p:txBody>
      </p:sp>
      <p:sp>
        <p:nvSpPr>
          <p:cNvPr id="3" name="Espace réservé du contenu 2">
            <a:extLst>
              <a:ext uri="{FF2B5EF4-FFF2-40B4-BE49-F238E27FC236}">
                <a16:creationId xmlns:a16="http://schemas.microsoft.com/office/drawing/2014/main" id="{189CA9DE-B13E-4125-A810-3597B05EB588}"/>
              </a:ext>
            </a:extLst>
          </p:cNvPr>
          <p:cNvSpPr>
            <a:spLocks noGrp="1"/>
          </p:cNvSpPr>
          <p:nvPr>
            <p:ph idx="1"/>
          </p:nvPr>
        </p:nvSpPr>
        <p:spPr>
          <a:xfrm>
            <a:off x="1371600" y="2107096"/>
            <a:ext cx="9601200" cy="3760304"/>
          </a:xfrm>
        </p:spPr>
        <p:txBody>
          <a:bodyPr>
            <a:normAutofit/>
          </a:bodyPr>
          <a:lstStyle/>
          <a:p>
            <a:pPr marL="457200" indent="-457200">
              <a:buFont typeface="+mj-lt"/>
              <a:buAutoNum type="arabicPeriod"/>
            </a:pPr>
            <a:endParaRPr lang="fr-CA" sz="3600" dirty="0">
              <a:latin typeface="Adobe Devanagari" panose="02040503050201020203" pitchFamily="18" charset="0"/>
              <a:cs typeface="Adobe Devanagari" panose="02040503050201020203" pitchFamily="18" charset="0"/>
            </a:endParaRPr>
          </a:p>
          <a:p>
            <a:pPr marL="457200" indent="-457200">
              <a:lnSpc>
                <a:spcPct val="150000"/>
              </a:lnSpc>
              <a:buFont typeface="+mj-lt"/>
              <a:buAutoNum type="arabicPeriod"/>
            </a:pPr>
            <a:r>
              <a:rPr lang="fr-CA" sz="3600" dirty="0">
                <a:latin typeface="Adobe Devanagari" panose="02040503050201020203" pitchFamily="18" charset="0"/>
                <a:cs typeface="Adobe Devanagari" panose="02040503050201020203" pitchFamily="18" charset="0"/>
              </a:rPr>
              <a:t>Personne physique </a:t>
            </a:r>
          </a:p>
          <a:p>
            <a:pPr marL="457200" indent="-457200">
              <a:lnSpc>
                <a:spcPct val="150000"/>
              </a:lnSpc>
              <a:buFont typeface="+mj-lt"/>
              <a:buAutoNum type="arabicPeriod"/>
            </a:pPr>
            <a:r>
              <a:rPr lang="fr-CA" sz="3600" dirty="0">
                <a:latin typeface="Adobe Devanagari" panose="02040503050201020203" pitchFamily="18" charset="0"/>
                <a:cs typeface="Adobe Devanagari" panose="02040503050201020203" pitchFamily="18" charset="0"/>
              </a:rPr>
              <a:t>Personne morale</a:t>
            </a:r>
          </a:p>
          <a:p>
            <a:pPr marL="457200" indent="-457200">
              <a:lnSpc>
                <a:spcPct val="150000"/>
              </a:lnSpc>
              <a:buFont typeface="+mj-lt"/>
              <a:buAutoNum type="arabicPeriod"/>
            </a:pPr>
            <a:r>
              <a:rPr lang="fr-CA" sz="3600" dirty="0">
                <a:latin typeface="Adobe Devanagari" panose="02040503050201020203" pitchFamily="18" charset="0"/>
                <a:cs typeface="Adobe Devanagari" panose="02040503050201020203" pitchFamily="18" charset="0"/>
              </a:rPr>
              <a:t>exercices</a:t>
            </a:r>
          </a:p>
        </p:txBody>
      </p:sp>
    </p:spTree>
    <p:extLst>
      <p:ext uri="{BB962C8B-B14F-4D97-AF65-F5344CB8AC3E}">
        <p14:creationId xmlns:p14="http://schemas.microsoft.com/office/powerpoint/2010/main" val="14617689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759656" y="1744395"/>
            <a:ext cx="11254154" cy="5113605"/>
          </a:xfrm>
        </p:spPr>
        <p:txBody>
          <a:bodyPr>
            <a:normAutofit/>
          </a:bodyPr>
          <a:lstStyle/>
          <a:p>
            <a:pPr marL="0" indent="0" algn="ctr">
              <a:buNone/>
            </a:pPr>
            <a:r>
              <a:rPr lang="fr-CA" sz="3200" b="1" dirty="0">
                <a:effectLst>
                  <a:outerShdw blurRad="38100" dist="38100" dir="2700000" algn="tl">
                    <a:srgbClr val="000000">
                      <a:alpha val="43137"/>
                    </a:srgbClr>
                  </a:outerShdw>
                </a:effectLst>
              </a:rPr>
              <a:t>LA FAILLITE</a:t>
            </a:r>
          </a:p>
          <a:p>
            <a:pPr marL="0" indent="0" algn="ctr">
              <a:buNone/>
            </a:pPr>
            <a:endParaRPr lang="fr-CA" sz="100" b="1" dirty="0">
              <a:effectLst>
                <a:outerShdw blurRad="38100" dist="38100" dir="2700000" algn="tl">
                  <a:srgbClr val="000000">
                    <a:alpha val="43137"/>
                  </a:srgbClr>
                </a:outerShdw>
              </a:effectLst>
            </a:endParaRPr>
          </a:p>
          <a:p>
            <a:pPr marL="0" indent="0">
              <a:buNone/>
            </a:pPr>
            <a:r>
              <a:rPr lang="fr-CA" sz="3000" b="1" dirty="0">
                <a:latin typeface="Adobe Devanagari" panose="02040503050201020203" pitchFamily="18" charset="0"/>
                <a:cs typeface="Adobe Devanagari" panose="02040503050201020203" pitchFamily="18" charset="0"/>
              </a:rPr>
              <a:t>La proposition de consommateur </a:t>
            </a:r>
          </a:p>
          <a:p>
            <a:pPr marL="0" indent="0">
              <a:buNone/>
            </a:pPr>
            <a:endParaRPr lang="fr-CA" sz="200" dirty="0">
              <a:latin typeface="Adobe Devanagari" panose="02040503050201020203" pitchFamily="18" charset="0"/>
              <a:cs typeface="Adobe Devanagari" panose="02040503050201020203" pitchFamily="18" charset="0"/>
            </a:endParaRPr>
          </a:p>
          <a:p>
            <a:pPr marL="0" indent="0" algn="just">
              <a:buNone/>
            </a:pPr>
            <a:r>
              <a:rPr lang="fr-CA" sz="2400" i="0" dirty="0">
                <a:latin typeface="Adobe Devanagari" panose="02040503050201020203" pitchFamily="18" charset="0"/>
                <a:cs typeface="Adobe Devanagari" panose="02040503050201020203" pitchFamily="18" charset="0"/>
              </a:rPr>
              <a:t>Cette proposition du consommateur a pour effet de suspendre toutes les procédures intentées contre les débiteurs par ses créanciers. Ces derniers sont ensuite appelés à l’accepter ou à la refuser.</a:t>
            </a:r>
          </a:p>
          <a:p>
            <a:pPr algn="just"/>
            <a:endParaRPr lang="fr-CA" sz="200" i="0" dirty="0">
              <a:latin typeface="Adobe Devanagari" panose="02040503050201020203" pitchFamily="18" charset="0"/>
              <a:cs typeface="Adobe Devanagari" panose="02040503050201020203" pitchFamily="18" charset="0"/>
            </a:endParaRPr>
          </a:p>
          <a:p>
            <a:pPr marL="0" indent="0" algn="just">
              <a:buNone/>
            </a:pPr>
            <a:r>
              <a:rPr lang="fr-CA" sz="2400" i="0" dirty="0">
                <a:latin typeface="Adobe Devanagari" panose="02040503050201020203" pitchFamily="18" charset="0"/>
                <a:cs typeface="Adobe Devanagari" panose="02040503050201020203" pitchFamily="18" charset="0"/>
              </a:rPr>
              <a:t>Pour ce faire, ils sont alors convoqués à une réunion devant le séquestre officiel. </a:t>
            </a:r>
          </a:p>
          <a:p>
            <a:pPr marL="0" indent="0" algn="just">
              <a:buNone/>
            </a:pPr>
            <a:r>
              <a:rPr lang="fr-CA" sz="2400" dirty="0">
                <a:latin typeface="Adobe Devanagari" panose="02040503050201020203" pitchFamily="18" charset="0"/>
                <a:cs typeface="Adobe Devanagari" panose="02040503050201020203" pitchFamily="18" charset="0"/>
              </a:rPr>
              <a:t>Tous les créanciers, qu’ils soient garantis ou non, ont le droit de voter.</a:t>
            </a:r>
          </a:p>
          <a:p>
            <a:pPr algn="just"/>
            <a:endParaRPr lang="fr-CA" sz="600" i="0" dirty="0">
              <a:latin typeface="Adobe Devanagari" panose="02040503050201020203" pitchFamily="18" charset="0"/>
              <a:cs typeface="Adobe Devanagari" panose="02040503050201020203" pitchFamily="18" charset="0"/>
            </a:endParaRPr>
          </a:p>
          <a:p>
            <a:pPr marL="0" indent="0" algn="just">
              <a:buNone/>
            </a:pPr>
            <a:r>
              <a:rPr lang="fr-CA" sz="2400" i="0" dirty="0">
                <a:latin typeface="Adobe Devanagari" panose="02040503050201020203" pitchFamily="18" charset="0"/>
                <a:cs typeface="Adobe Devanagari" panose="02040503050201020203" pitchFamily="18" charset="0"/>
              </a:rPr>
              <a:t> </a:t>
            </a:r>
          </a:p>
        </p:txBody>
      </p:sp>
    </p:spTree>
    <p:extLst>
      <p:ext uri="{BB962C8B-B14F-4D97-AF65-F5344CB8AC3E}">
        <p14:creationId xmlns:p14="http://schemas.microsoft.com/office/powerpoint/2010/main" val="5429679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759656" y="1744395"/>
            <a:ext cx="11254154" cy="5113605"/>
          </a:xfrm>
        </p:spPr>
        <p:txBody>
          <a:bodyPr>
            <a:normAutofit fontScale="92500" lnSpcReduction="10000"/>
          </a:bodyPr>
          <a:lstStyle/>
          <a:p>
            <a:pPr marL="0" indent="0" algn="ctr">
              <a:buNone/>
            </a:pPr>
            <a:r>
              <a:rPr lang="fr-CA" sz="3200" b="1" dirty="0">
                <a:effectLst>
                  <a:outerShdw blurRad="38100" dist="38100" dir="2700000" algn="tl">
                    <a:srgbClr val="000000">
                      <a:alpha val="43137"/>
                    </a:srgbClr>
                  </a:outerShdw>
                </a:effectLst>
              </a:rPr>
              <a:t>LA FAILLITE</a:t>
            </a:r>
          </a:p>
          <a:p>
            <a:pPr marL="0" indent="0" algn="ctr">
              <a:buNone/>
            </a:pPr>
            <a:endParaRPr lang="fr-CA" sz="100" b="1" dirty="0">
              <a:effectLst>
                <a:outerShdw blurRad="38100" dist="38100" dir="2700000" algn="tl">
                  <a:srgbClr val="000000">
                    <a:alpha val="43137"/>
                  </a:srgbClr>
                </a:outerShdw>
              </a:effectLst>
            </a:endParaRPr>
          </a:p>
          <a:p>
            <a:pPr marL="0" indent="0">
              <a:buNone/>
            </a:pPr>
            <a:r>
              <a:rPr lang="fr-CA" sz="3000" b="1" dirty="0">
                <a:latin typeface="Adobe Devanagari" panose="02040503050201020203" pitchFamily="18" charset="0"/>
                <a:cs typeface="Adobe Devanagari" panose="02040503050201020203" pitchFamily="18" charset="0"/>
              </a:rPr>
              <a:t>La proposition de consommateur </a:t>
            </a:r>
          </a:p>
          <a:p>
            <a:pPr marL="0" indent="0">
              <a:buNone/>
            </a:pPr>
            <a:endParaRPr lang="fr-CA" sz="200" dirty="0">
              <a:latin typeface="Adobe Devanagari" panose="02040503050201020203" pitchFamily="18" charset="0"/>
              <a:cs typeface="Adobe Devanagari" panose="02040503050201020203" pitchFamily="18" charset="0"/>
            </a:endParaRPr>
          </a:p>
          <a:p>
            <a:pPr marL="0" indent="0" algn="l">
              <a:buNone/>
            </a:pPr>
            <a:r>
              <a:rPr lang="fr-CA" sz="1800" b="1" i="0" u="none" strike="noStrike" baseline="0" dirty="0">
                <a:latin typeface="Arial-BoldMT"/>
              </a:rPr>
              <a:t>Processus d’approbation</a:t>
            </a:r>
          </a:p>
          <a:p>
            <a:pPr marL="0" indent="0" algn="l">
              <a:lnSpc>
                <a:spcPct val="150000"/>
              </a:lnSpc>
              <a:buNone/>
            </a:pPr>
            <a:r>
              <a:rPr lang="fr-CA" sz="1800" b="0" i="0" u="none" strike="noStrike" baseline="0" dirty="0">
                <a:latin typeface="ArialMT"/>
              </a:rPr>
              <a:t>La proposition de consommateur bénéficie d’un mécanisme d'approbation par les </a:t>
            </a:r>
            <a:r>
              <a:rPr lang="fr-CA" sz="1800" b="0" i="0" u="none" strike="noStrike" baseline="0" dirty="0">
                <a:latin typeface="Arial" panose="020B0604020202020204" pitchFamily="34" charset="0"/>
              </a:rPr>
              <a:t>créanciers présumé. En pratique, la proposition de consommateur sera automatiquement acceptée si les créanciers représentant 25 % en valeur des réclamations prouvées ou le séquestre officiel ne demandent pas une assemblée dans les 45 jours suivant son dépôt.</a:t>
            </a:r>
          </a:p>
          <a:p>
            <a:pPr marL="0" indent="0" algn="l">
              <a:lnSpc>
                <a:spcPct val="150000"/>
              </a:lnSpc>
              <a:buNone/>
            </a:pPr>
            <a:r>
              <a:rPr lang="fr-CA" sz="1800" b="0" i="0" u="none" strike="noStrike" baseline="0" dirty="0">
                <a:latin typeface="Arial" panose="020B0604020202020204" pitchFamily="34" charset="0"/>
              </a:rPr>
              <a:t>De même, la ratification par le tribunal sera également présumée au terme d'un délai </a:t>
            </a:r>
            <a:r>
              <a:rPr lang="fr-CA" sz="1800" b="0" i="0" u="none" strike="noStrike" baseline="0" dirty="0">
                <a:latin typeface="ArialMT"/>
              </a:rPr>
              <a:t>additionnel de 15 jours, si aucune audition n’est demandée.</a:t>
            </a:r>
          </a:p>
          <a:p>
            <a:pPr marL="0" indent="0" algn="l">
              <a:buNone/>
            </a:pPr>
            <a:endParaRPr lang="fr-CA" sz="600" i="0" dirty="0">
              <a:latin typeface="Adobe Devanagari" panose="02040503050201020203" pitchFamily="18" charset="0"/>
              <a:cs typeface="Adobe Devanagari" panose="02040503050201020203" pitchFamily="18" charset="0"/>
            </a:endParaRPr>
          </a:p>
          <a:p>
            <a:pPr marL="0" indent="0" algn="just">
              <a:buNone/>
            </a:pPr>
            <a:r>
              <a:rPr lang="fr-CA" sz="2400" i="0" dirty="0">
                <a:latin typeface="Adobe Devanagari" panose="02040503050201020203" pitchFamily="18" charset="0"/>
                <a:cs typeface="Adobe Devanagari" panose="02040503050201020203" pitchFamily="18" charset="0"/>
              </a:rPr>
              <a:t> </a:t>
            </a:r>
          </a:p>
        </p:txBody>
      </p:sp>
    </p:spTree>
    <p:extLst>
      <p:ext uri="{BB962C8B-B14F-4D97-AF65-F5344CB8AC3E}">
        <p14:creationId xmlns:p14="http://schemas.microsoft.com/office/powerpoint/2010/main" val="27574689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759656" y="1744395"/>
            <a:ext cx="11254154" cy="5113605"/>
          </a:xfrm>
        </p:spPr>
        <p:txBody>
          <a:bodyPr>
            <a:normAutofit lnSpcReduction="10000"/>
          </a:bodyPr>
          <a:lstStyle/>
          <a:p>
            <a:pPr marL="0" indent="0" algn="ctr">
              <a:buNone/>
            </a:pPr>
            <a:r>
              <a:rPr lang="fr-CA" sz="3200" b="1" dirty="0">
                <a:effectLst>
                  <a:outerShdw blurRad="38100" dist="38100" dir="2700000" algn="tl">
                    <a:srgbClr val="000000">
                      <a:alpha val="43137"/>
                    </a:srgbClr>
                  </a:outerShdw>
                </a:effectLst>
              </a:rPr>
              <a:t>LA FAILLITE</a:t>
            </a:r>
          </a:p>
          <a:p>
            <a:pPr marL="0" indent="0" algn="ctr">
              <a:buNone/>
            </a:pPr>
            <a:endParaRPr lang="fr-CA" sz="100" b="1" dirty="0">
              <a:effectLst>
                <a:outerShdw blurRad="38100" dist="38100" dir="2700000" algn="tl">
                  <a:srgbClr val="000000">
                    <a:alpha val="43137"/>
                  </a:srgbClr>
                </a:outerShdw>
              </a:effectLst>
            </a:endParaRPr>
          </a:p>
          <a:p>
            <a:pPr marL="0" indent="0">
              <a:buNone/>
            </a:pPr>
            <a:r>
              <a:rPr lang="fr-CA" sz="3000" b="1" dirty="0">
                <a:latin typeface="Adobe Devanagari" panose="02040503050201020203" pitchFamily="18" charset="0"/>
                <a:cs typeface="Adobe Devanagari" panose="02040503050201020203" pitchFamily="18" charset="0"/>
              </a:rPr>
              <a:t>La proposition de consommateur </a:t>
            </a:r>
          </a:p>
          <a:p>
            <a:pPr marL="0" indent="0">
              <a:buNone/>
            </a:pPr>
            <a:endParaRPr lang="fr-CA" sz="200" dirty="0">
              <a:latin typeface="Adobe Devanagari" panose="02040503050201020203" pitchFamily="18" charset="0"/>
              <a:cs typeface="Adobe Devanagari" panose="02040503050201020203" pitchFamily="18" charset="0"/>
            </a:endParaRPr>
          </a:p>
          <a:p>
            <a:pPr marL="0" indent="0" algn="l">
              <a:buNone/>
            </a:pPr>
            <a:r>
              <a:rPr lang="fr-CA" sz="1800" b="1" i="0" u="none" strike="noStrike" baseline="0" dirty="0">
                <a:latin typeface="Arial-BoldMT"/>
              </a:rPr>
              <a:t>Processus d’approbation</a:t>
            </a:r>
          </a:p>
          <a:p>
            <a:pPr marL="0" indent="0" algn="just">
              <a:buNone/>
            </a:pPr>
            <a:endParaRPr lang="fr-CA" sz="1800" b="0" i="0" u="none" strike="noStrike" baseline="0" dirty="0">
              <a:latin typeface="ArialMT"/>
            </a:endParaRPr>
          </a:p>
          <a:p>
            <a:pPr marL="0" indent="0" algn="just">
              <a:lnSpc>
                <a:spcPct val="200000"/>
              </a:lnSpc>
              <a:buNone/>
            </a:pPr>
            <a:r>
              <a:rPr lang="fr-CA" sz="1800" b="0" i="0" u="none" strike="noStrike" baseline="0" dirty="0">
                <a:latin typeface="ArialMT"/>
              </a:rPr>
              <a:t>S’il y a assemblée des cré</a:t>
            </a:r>
            <a:r>
              <a:rPr lang="fr-CA" sz="1800" b="0" i="0" u="none" strike="noStrike" baseline="0" dirty="0">
                <a:latin typeface="Arial" panose="020B0604020202020204" pitchFamily="34" charset="0"/>
              </a:rPr>
              <a:t>anciers, la proposition est acceptée avec une majorité de votes en faveur de celle-ci. La majorité des votes est établie en fonction de la valeur financière ($) de chaque créancier (autrement dit, le créancier envers qui vous avez une plus grosse dette a plus de valeur que les autres créanciers dans le calcul de la majorité).</a:t>
            </a:r>
            <a:endParaRPr lang="fr-CA" sz="600" i="0" dirty="0">
              <a:latin typeface="Adobe Devanagari" panose="02040503050201020203" pitchFamily="18" charset="0"/>
              <a:cs typeface="Adobe Devanagari" panose="02040503050201020203" pitchFamily="18" charset="0"/>
            </a:endParaRPr>
          </a:p>
          <a:p>
            <a:pPr marL="0" indent="0" algn="just">
              <a:buNone/>
            </a:pPr>
            <a:r>
              <a:rPr lang="fr-CA" sz="2400" i="0" dirty="0">
                <a:latin typeface="Adobe Devanagari" panose="02040503050201020203" pitchFamily="18" charset="0"/>
                <a:cs typeface="Adobe Devanagari" panose="02040503050201020203" pitchFamily="18" charset="0"/>
              </a:rPr>
              <a:t> </a:t>
            </a:r>
          </a:p>
        </p:txBody>
      </p:sp>
    </p:spTree>
    <p:extLst>
      <p:ext uri="{BB962C8B-B14F-4D97-AF65-F5344CB8AC3E}">
        <p14:creationId xmlns:p14="http://schemas.microsoft.com/office/powerpoint/2010/main" val="11622595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759656" y="1744395"/>
            <a:ext cx="11254154" cy="5113605"/>
          </a:xfrm>
        </p:spPr>
        <p:txBody>
          <a:bodyPr>
            <a:normAutofit lnSpcReduction="10000"/>
          </a:bodyPr>
          <a:lstStyle/>
          <a:p>
            <a:pPr marL="0" indent="0" algn="ctr">
              <a:buNone/>
            </a:pPr>
            <a:r>
              <a:rPr lang="fr-CA" sz="3200" b="1" dirty="0">
                <a:effectLst>
                  <a:outerShdw blurRad="38100" dist="38100" dir="2700000" algn="tl">
                    <a:srgbClr val="000000">
                      <a:alpha val="43137"/>
                    </a:srgbClr>
                  </a:outerShdw>
                </a:effectLst>
              </a:rPr>
              <a:t>LA FAILLITE</a:t>
            </a:r>
          </a:p>
          <a:p>
            <a:pPr marL="0" indent="0" algn="ctr">
              <a:buNone/>
            </a:pPr>
            <a:endParaRPr lang="fr-CA" sz="100" b="1" dirty="0">
              <a:effectLst>
                <a:outerShdw blurRad="38100" dist="38100" dir="2700000" algn="tl">
                  <a:srgbClr val="000000">
                    <a:alpha val="43137"/>
                  </a:srgbClr>
                </a:outerShdw>
              </a:effectLst>
            </a:endParaRPr>
          </a:p>
          <a:p>
            <a:pPr marL="0" indent="0">
              <a:buNone/>
            </a:pPr>
            <a:r>
              <a:rPr lang="fr-CA" sz="3000" b="1" dirty="0">
                <a:latin typeface="Adobe Devanagari" panose="02040503050201020203" pitchFamily="18" charset="0"/>
                <a:cs typeface="Adobe Devanagari" panose="02040503050201020203" pitchFamily="18" charset="0"/>
              </a:rPr>
              <a:t>La proposition de consommateur </a:t>
            </a:r>
          </a:p>
          <a:p>
            <a:pPr marL="0" indent="0">
              <a:buNone/>
            </a:pPr>
            <a:endParaRPr lang="fr-CA" sz="200" dirty="0">
              <a:latin typeface="Adobe Devanagari" panose="02040503050201020203" pitchFamily="18" charset="0"/>
              <a:cs typeface="Adobe Devanagari" panose="02040503050201020203" pitchFamily="18" charset="0"/>
            </a:endParaRPr>
          </a:p>
          <a:p>
            <a:pPr marL="0" indent="0" algn="l">
              <a:buNone/>
            </a:pPr>
            <a:r>
              <a:rPr lang="fr-CA" sz="1800" b="1" i="0" u="none" strike="noStrike" baseline="0" dirty="0">
                <a:latin typeface="Arial" panose="020B0604020202020204" pitchFamily="34" charset="0"/>
              </a:rPr>
              <a:t>En cas de refus ou de défaut</a:t>
            </a:r>
          </a:p>
          <a:p>
            <a:pPr marL="0" indent="0" algn="l">
              <a:buNone/>
            </a:pPr>
            <a:endParaRPr lang="fr-CA" sz="900" b="0" i="0" u="none" strike="noStrike" baseline="0" dirty="0">
              <a:latin typeface="ArialMT"/>
            </a:endParaRPr>
          </a:p>
          <a:p>
            <a:pPr marL="0" indent="0" algn="l">
              <a:lnSpc>
                <a:spcPct val="150000"/>
              </a:lnSpc>
              <a:buNone/>
            </a:pPr>
            <a:r>
              <a:rPr lang="fr-CA" sz="1800" b="0" i="0" u="none" strike="noStrike" baseline="0" dirty="0">
                <a:latin typeface="ArialMT"/>
              </a:rPr>
              <a:t>Le refus de la proposition par les créanciers n’entraîne pas automatiquement votre </a:t>
            </a:r>
            <a:r>
              <a:rPr lang="fr-CA" sz="1800" b="0" i="0" u="none" strike="noStrike" baseline="0" dirty="0">
                <a:latin typeface="Arial" panose="020B0604020202020204" pitchFamily="34" charset="0"/>
              </a:rPr>
              <a:t>faillite personnelle. Vous ne serez pas non plus en faillite si vous vous retrouvez en défaut et ne respectez pas les dispositions de votre proposition.</a:t>
            </a:r>
          </a:p>
          <a:p>
            <a:pPr marL="0" indent="0" algn="l">
              <a:lnSpc>
                <a:spcPct val="150000"/>
              </a:lnSpc>
              <a:buNone/>
            </a:pPr>
            <a:endParaRPr lang="fr-CA" sz="500" b="0" i="0" u="none" strike="noStrike" baseline="0" dirty="0">
              <a:latin typeface="ArialMT"/>
            </a:endParaRPr>
          </a:p>
          <a:p>
            <a:pPr marL="0" indent="0" algn="l">
              <a:lnSpc>
                <a:spcPct val="150000"/>
              </a:lnSpc>
              <a:buNone/>
            </a:pPr>
            <a:r>
              <a:rPr lang="fr-CA" sz="1800" b="0" i="0" u="none" strike="noStrike" baseline="0" dirty="0">
                <a:latin typeface="ArialMT"/>
              </a:rPr>
              <a:t>Par contre, dans l’un ou l’autre des cas, tous les recours y compris les mesures </a:t>
            </a:r>
            <a:r>
              <a:rPr lang="fr-CA" sz="1800" b="0" i="0" u="none" strike="noStrike" baseline="0" dirty="0">
                <a:latin typeface="Arial" panose="020B0604020202020204" pitchFamily="34" charset="0"/>
              </a:rPr>
              <a:t>judiciaires, de vos créanciers peuvent renaître comme par exemple, le calcul des intérêts sur la dette, les actions devant les tribunaux des créanciers, les saisies ou les poursuites.</a:t>
            </a:r>
            <a:r>
              <a:rPr lang="fr-CA" sz="2400" i="0" dirty="0">
                <a:latin typeface="Adobe Devanagari" panose="02040503050201020203" pitchFamily="18" charset="0"/>
                <a:cs typeface="Adobe Devanagari" panose="02040503050201020203" pitchFamily="18" charset="0"/>
              </a:rPr>
              <a:t> </a:t>
            </a:r>
          </a:p>
        </p:txBody>
      </p:sp>
    </p:spTree>
    <p:extLst>
      <p:ext uri="{BB962C8B-B14F-4D97-AF65-F5344CB8AC3E}">
        <p14:creationId xmlns:p14="http://schemas.microsoft.com/office/powerpoint/2010/main" val="5178983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759656" y="1744395"/>
            <a:ext cx="11254154" cy="5113605"/>
          </a:xfrm>
        </p:spPr>
        <p:txBody>
          <a:bodyPr>
            <a:normAutofit/>
          </a:bodyPr>
          <a:lstStyle/>
          <a:p>
            <a:pPr marL="0" indent="0" algn="ctr">
              <a:buNone/>
            </a:pPr>
            <a:r>
              <a:rPr lang="fr-CA" sz="3200" b="1" dirty="0">
                <a:effectLst>
                  <a:outerShdw blurRad="38100" dist="38100" dir="2700000" algn="tl">
                    <a:srgbClr val="000000">
                      <a:alpha val="43137"/>
                    </a:srgbClr>
                  </a:outerShdw>
                </a:effectLst>
              </a:rPr>
              <a:t>LA FAILLITE</a:t>
            </a:r>
          </a:p>
          <a:p>
            <a:pPr marL="0" indent="0" algn="ctr">
              <a:buNone/>
            </a:pPr>
            <a:endParaRPr lang="fr-CA" sz="100" b="1" dirty="0">
              <a:effectLst>
                <a:outerShdw blurRad="38100" dist="38100" dir="2700000" algn="tl">
                  <a:srgbClr val="000000">
                    <a:alpha val="43137"/>
                  </a:srgbClr>
                </a:outerShdw>
              </a:effectLst>
            </a:endParaRPr>
          </a:p>
          <a:p>
            <a:pPr marL="0" indent="0">
              <a:buNone/>
            </a:pPr>
            <a:r>
              <a:rPr lang="fr-CA" sz="3000" b="1" dirty="0">
                <a:latin typeface="Adobe Devanagari" panose="02040503050201020203" pitchFamily="18" charset="0"/>
                <a:cs typeface="Adobe Devanagari" panose="02040503050201020203" pitchFamily="18" charset="0"/>
              </a:rPr>
              <a:t>La proposition concordataire </a:t>
            </a:r>
          </a:p>
          <a:p>
            <a:pPr marL="0" indent="0">
              <a:lnSpc>
                <a:spcPct val="150000"/>
              </a:lnSpc>
              <a:buNone/>
            </a:pPr>
            <a:r>
              <a:rPr lang="fr-CA" b="1" i="0" u="none" strike="noStrike" baseline="0" dirty="0">
                <a:latin typeface="Adobe Devanagari" panose="02040503050201020203" pitchFamily="18" charset="0"/>
                <a:cs typeface="Adobe Devanagari" panose="02040503050201020203" pitchFamily="18" charset="0"/>
              </a:rPr>
              <a:t>Elle </a:t>
            </a:r>
            <a:r>
              <a:rPr lang="fr-CA" sz="1800" b="0" i="0" u="none" strike="noStrike" baseline="0" dirty="0">
                <a:latin typeface="Arial" panose="020B0604020202020204" pitchFamily="34" charset="0"/>
              </a:rPr>
              <a:t>est disponible pour toutes les personnes physiques </a:t>
            </a:r>
            <a:r>
              <a:rPr lang="fr-CA" sz="1800" b="0" i="0" u="none" strike="noStrike" baseline="0" dirty="0">
                <a:latin typeface="ArialMT"/>
              </a:rPr>
              <a:t>dans le contexte d’une entreprise ou pas et les p</a:t>
            </a:r>
            <a:r>
              <a:rPr lang="fr-CA" sz="1800" b="0" i="0" u="none" strike="noStrike" baseline="0" dirty="0">
                <a:latin typeface="Arial" panose="020B0604020202020204" pitchFamily="34" charset="0"/>
              </a:rPr>
              <a:t>ersonnes morales, peu importe le montant de la dette. Elle est plus souvent utilisée par les entreprises et offre plus de flexibilité sur le plan commercial.</a:t>
            </a:r>
          </a:p>
          <a:p>
            <a:pPr marL="0" indent="0" algn="l">
              <a:lnSpc>
                <a:spcPct val="150000"/>
              </a:lnSpc>
              <a:buNone/>
            </a:pPr>
            <a:r>
              <a:rPr lang="fr-CA" sz="1800" b="0" i="0" u="none" strike="noStrike" baseline="0" dirty="0">
                <a:latin typeface="Arial" panose="020B0604020202020204" pitchFamily="34" charset="0"/>
              </a:rPr>
              <a:t>Contrairement à la proposition de consommateur, si la proposition concordataire échoue, le débiteur se retrouve automatiquement en faillite.</a:t>
            </a:r>
          </a:p>
          <a:p>
            <a:pPr marL="0" indent="0" algn="l">
              <a:lnSpc>
                <a:spcPct val="150000"/>
              </a:lnSpc>
              <a:buNone/>
            </a:pPr>
            <a:r>
              <a:rPr lang="fr-CA" sz="1800" b="0" i="0" u="none" strike="noStrike" baseline="0" dirty="0">
                <a:latin typeface="Arial" panose="020B0604020202020204" pitchFamily="34" charset="0"/>
              </a:rPr>
              <a:t>Une personne physique, une société par actions, une société en nom collectif, une société en commandite, une société de personnes à responsabilité limitée ou une organisation à but non lucratif peut déposer une proposition concordataire.</a:t>
            </a:r>
            <a:endParaRPr lang="fr-CA" sz="3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796807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759656" y="1744395"/>
            <a:ext cx="11254154" cy="5113605"/>
          </a:xfrm>
        </p:spPr>
        <p:txBody>
          <a:bodyPr>
            <a:normAutofit/>
          </a:bodyPr>
          <a:lstStyle/>
          <a:p>
            <a:pPr marL="0" indent="0" algn="ctr">
              <a:buNone/>
            </a:pPr>
            <a:r>
              <a:rPr lang="fr-CA" sz="3200" b="1" dirty="0">
                <a:effectLst>
                  <a:outerShdw blurRad="38100" dist="38100" dir="2700000" algn="tl">
                    <a:srgbClr val="000000">
                      <a:alpha val="43137"/>
                    </a:srgbClr>
                  </a:outerShdw>
                </a:effectLst>
              </a:rPr>
              <a:t>LA FAILLITE</a:t>
            </a:r>
          </a:p>
          <a:p>
            <a:pPr marL="0" indent="0" algn="ctr">
              <a:buNone/>
            </a:pPr>
            <a:endParaRPr lang="fr-CA" sz="100" b="1" dirty="0">
              <a:effectLst>
                <a:outerShdw blurRad="38100" dist="38100" dir="2700000" algn="tl">
                  <a:srgbClr val="000000">
                    <a:alpha val="43137"/>
                  </a:srgbClr>
                </a:outerShdw>
              </a:effectLst>
            </a:endParaRPr>
          </a:p>
          <a:p>
            <a:pPr marL="0" indent="0">
              <a:buNone/>
            </a:pPr>
            <a:r>
              <a:rPr lang="fr-CA" sz="3000" b="1" dirty="0">
                <a:latin typeface="Arial" panose="020B0604020202020204" pitchFamily="34" charset="0"/>
                <a:cs typeface="Arial" panose="020B0604020202020204" pitchFamily="34" charset="0"/>
              </a:rPr>
              <a:t>La proposition concordataire </a:t>
            </a:r>
          </a:p>
          <a:p>
            <a:pPr marL="0" indent="0" algn="just">
              <a:lnSpc>
                <a:spcPct val="150000"/>
              </a:lnSpc>
              <a:buNone/>
            </a:pPr>
            <a:r>
              <a:rPr lang="fr-CA" i="0" u="none" strike="noStrike" baseline="0" dirty="0">
                <a:latin typeface="Arial" panose="020B0604020202020204" pitchFamily="34" charset="0"/>
                <a:cs typeface="Arial" panose="020B0604020202020204" pitchFamily="34" charset="0"/>
              </a:rPr>
              <a:t>Contrairement à la proposition de consommateur, la proposition concordataire permet le dépôt d’un « avis d’intention de déposer une proposition ». Dès le dépôt de cet avis, les paiements aux créanciers, les saisies arrêts telles les saisies de salaire et les poursuites judiciaires intentées contre le débiteur sont suspendues (temporairement si la proposition est refusée et en permanence si la proposition est acceptée). Le dépôt de l’avis a donc pour effet de permettre au d’élaborer une proposition qui sera acceptée par les créanciers sans avoir à continuer les paiements des dettes en capital et intérêts.</a:t>
            </a:r>
          </a:p>
        </p:txBody>
      </p:sp>
    </p:spTree>
    <p:extLst>
      <p:ext uri="{BB962C8B-B14F-4D97-AF65-F5344CB8AC3E}">
        <p14:creationId xmlns:p14="http://schemas.microsoft.com/office/powerpoint/2010/main" val="1606591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1371599" y="2286000"/>
            <a:ext cx="10388991" cy="4297680"/>
          </a:xfrm>
        </p:spPr>
        <p:txBody>
          <a:bodyPr>
            <a:normAutofit/>
          </a:bodyPr>
          <a:lstStyle/>
          <a:p>
            <a:pPr algn="ctr"/>
            <a:r>
              <a:rPr lang="fr-CA" sz="3200" b="1" dirty="0">
                <a:effectLst>
                  <a:outerShdw blurRad="38100" dist="38100" dir="2700000" algn="tl">
                    <a:srgbClr val="000000">
                      <a:alpha val="43137"/>
                    </a:srgbClr>
                  </a:outerShdw>
                </a:effectLst>
              </a:rPr>
              <a:t>LA FAILLITE</a:t>
            </a:r>
          </a:p>
          <a:p>
            <a:pPr algn="ctr"/>
            <a:endParaRPr lang="fr-CA" sz="800" b="1" dirty="0">
              <a:effectLst>
                <a:outerShdw blurRad="38100" dist="38100" dir="2700000" algn="tl">
                  <a:srgbClr val="000000">
                    <a:alpha val="43137"/>
                  </a:srgbClr>
                </a:outerShdw>
              </a:effectLst>
            </a:endParaRPr>
          </a:p>
          <a:p>
            <a:pPr marL="0" indent="0">
              <a:buNone/>
            </a:pPr>
            <a:r>
              <a:rPr lang="fr-CA" sz="32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rPr>
              <a:t>La faillite</a:t>
            </a:r>
          </a:p>
          <a:p>
            <a:pPr algn="just"/>
            <a:r>
              <a:rPr lang="fr-CA" sz="2400" dirty="0">
                <a:latin typeface="Adobe Devanagari" panose="02040503050201020203" pitchFamily="18" charset="0"/>
                <a:cs typeface="Adobe Devanagari" panose="02040503050201020203" pitchFamily="18" charset="0"/>
              </a:rPr>
              <a:t> La faillite peut ne pas avoir été précédée d’une </a:t>
            </a:r>
            <a:r>
              <a:rPr lang="fr-CA" sz="2400" u="sng" dirty="0">
                <a:latin typeface="Adobe Devanagari" panose="02040503050201020203" pitchFamily="18" charset="0"/>
                <a:cs typeface="Adobe Devanagari" panose="02040503050201020203" pitchFamily="18" charset="0"/>
              </a:rPr>
              <a:t>proposition rejetée </a:t>
            </a:r>
            <a:r>
              <a:rPr lang="fr-CA" sz="2400" dirty="0">
                <a:latin typeface="Adobe Devanagari" panose="02040503050201020203" pitchFamily="18" charset="0"/>
                <a:cs typeface="Adobe Devanagari" panose="02040503050201020203" pitchFamily="18" charset="0"/>
              </a:rPr>
              <a:t>par les créanciers.</a:t>
            </a:r>
          </a:p>
          <a:p>
            <a:pPr algn="just"/>
            <a:endParaRPr lang="fr-CA" sz="800" dirty="0">
              <a:latin typeface="Adobe Devanagari" panose="02040503050201020203" pitchFamily="18" charset="0"/>
              <a:cs typeface="Adobe Devanagari" panose="02040503050201020203" pitchFamily="18" charset="0"/>
            </a:endParaRPr>
          </a:p>
          <a:p>
            <a:pPr algn="just"/>
            <a:r>
              <a:rPr lang="fr-CA" sz="2400" dirty="0">
                <a:latin typeface="Adobe Devanagari" panose="02040503050201020203" pitchFamily="18" charset="0"/>
                <a:cs typeface="Adobe Devanagari" panose="02040503050201020203" pitchFamily="18" charset="0"/>
              </a:rPr>
              <a:t>Elle peut émaner d’un débiteur qui décide </a:t>
            </a:r>
            <a:r>
              <a:rPr lang="fr-CA" sz="2400" u="sng" dirty="0">
                <a:latin typeface="Adobe Devanagari" panose="02040503050201020203" pitchFamily="18" charset="0"/>
                <a:cs typeface="Adobe Devanagari" panose="02040503050201020203" pitchFamily="18" charset="0"/>
              </a:rPr>
              <a:t>volontairement</a:t>
            </a:r>
            <a:r>
              <a:rPr lang="fr-CA" sz="2400" dirty="0">
                <a:latin typeface="Adobe Devanagari" panose="02040503050201020203" pitchFamily="18" charset="0"/>
                <a:cs typeface="Adobe Devanagari" panose="02040503050201020203" pitchFamily="18" charset="0"/>
              </a:rPr>
              <a:t> et sans y être forcé de faire cession de ses biens. On dit alors que le débiteur déclare faillite.</a:t>
            </a:r>
          </a:p>
          <a:p>
            <a:pPr algn="just"/>
            <a:endParaRPr lang="fr-CA" sz="800" dirty="0">
              <a:latin typeface="Adobe Devanagari" panose="02040503050201020203" pitchFamily="18" charset="0"/>
              <a:cs typeface="Adobe Devanagari" panose="02040503050201020203" pitchFamily="18" charset="0"/>
            </a:endParaRPr>
          </a:p>
          <a:p>
            <a:pPr algn="just"/>
            <a:r>
              <a:rPr lang="fr-CA" sz="2400" dirty="0">
                <a:latin typeface="Adobe Devanagari" panose="02040503050201020203" pitchFamily="18" charset="0"/>
                <a:cs typeface="Adobe Devanagari" panose="02040503050201020203" pitchFamily="18" charset="0"/>
              </a:rPr>
              <a:t>Elle peut être </a:t>
            </a:r>
            <a:r>
              <a:rPr lang="fr-CA" sz="2400" u="sng" dirty="0">
                <a:latin typeface="Adobe Devanagari" panose="02040503050201020203" pitchFamily="18" charset="0"/>
                <a:cs typeface="Adobe Devanagari" panose="02040503050201020203" pitchFamily="18" charset="0"/>
              </a:rPr>
              <a:t>forcé</a:t>
            </a:r>
            <a:r>
              <a:rPr lang="fr-CA" sz="2400" dirty="0">
                <a:latin typeface="Adobe Devanagari" panose="02040503050201020203" pitchFamily="18" charset="0"/>
                <a:cs typeface="Adobe Devanagari" panose="02040503050201020203" pitchFamily="18" charset="0"/>
              </a:rPr>
              <a:t>e suite à une ordonnance d’un tribunal, suite à une requête d’un créancier.</a:t>
            </a:r>
            <a:endParaRPr lang="fr-CA" sz="24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endParaRPr>
          </a:p>
        </p:txBody>
      </p:sp>
    </p:spTree>
    <p:extLst>
      <p:ext uri="{BB962C8B-B14F-4D97-AF65-F5344CB8AC3E}">
        <p14:creationId xmlns:p14="http://schemas.microsoft.com/office/powerpoint/2010/main" val="28439719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998807" y="1885071"/>
            <a:ext cx="10649242" cy="4839286"/>
          </a:xfrm>
        </p:spPr>
        <p:txBody>
          <a:bodyPr/>
          <a:lstStyle/>
          <a:p>
            <a:pPr algn="ctr"/>
            <a:r>
              <a:rPr lang="fr-CA" sz="32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rPr>
              <a:t>LA FAILLITE</a:t>
            </a:r>
          </a:p>
          <a:p>
            <a:pPr marL="0" indent="0">
              <a:buNone/>
            </a:pPr>
            <a:r>
              <a:rPr lang="fr-CA" sz="3200" b="1" dirty="0">
                <a:latin typeface="Adobe Devanagari" panose="02040503050201020203" pitchFamily="18" charset="0"/>
                <a:cs typeface="Adobe Devanagari" panose="02040503050201020203" pitchFamily="18" charset="0"/>
              </a:rPr>
              <a:t>La faillite</a:t>
            </a:r>
          </a:p>
          <a:p>
            <a:pPr marL="0" indent="0">
              <a:buNone/>
            </a:pPr>
            <a:endParaRPr lang="fr-CA" sz="800" b="1" dirty="0">
              <a:latin typeface="Adobe Devanagari" panose="02040503050201020203" pitchFamily="18" charset="0"/>
              <a:cs typeface="Adobe Devanagari" panose="02040503050201020203" pitchFamily="18" charset="0"/>
            </a:endParaRPr>
          </a:p>
          <a:p>
            <a:pPr marL="0" indent="0">
              <a:buNone/>
            </a:pPr>
            <a:r>
              <a:rPr lang="fr-CA" sz="24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rPr>
              <a:t>	</a:t>
            </a:r>
            <a:r>
              <a:rPr lang="fr-CA" sz="28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rPr>
              <a:t>i) Cession de biens </a:t>
            </a:r>
          </a:p>
          <a:p>
            <a:pPr algn="just">
              <a:lnSpc>
                <a:spcPct val="150000"/>
              </a:lnSpc>
            </a:pPr>
            <a:r>
              <a:rPr lang="fr-CA" sz="2400" dirty="0">
                <a:latin typeface="Adobe Devanagari" panose="02040503050201020203" pitchFamily="18" charset="0"/>
                <a:cs typeface="Adobe Devanagari" panose="02040503050201020203" pitchFamily="18" charset="0"/>
              </a:rPr>
              <a:t>L’article 49 (1) de la </a:t>
            </a:r>
            <a:r>
              <a:rPr lang="fr-CA" sz="2400" i="1" dirty="0">
                <a:latin typeface="Adobe Devanagari" panose="02040503050201020203" pitchFamily="18" charset="0"/>
                <a:cs typeface="Adobe Devanagari" panose="02040503050201020203" pitchFamily="18" charset="0"/>
              </a:rPr>
              <a:t>Loi </a:t>
            </a:r>
            <a:r>
              <a:rPr lang="fr-CA" sz="2400" dirty="0">
                <a:latin typeface="Adobe Devanagari" panose="02040503050201020203" pitchFamily="18" charset="0"/>
                <a:cs typeface="Adobe Devanagari" panose="02040503050201020203" pitchFamily="18" charset="0"/>
              </a:rPr>
              <a:t>: « Une personne insolvable ou, si elle est décédée, l’exécuteur testamentaire, le liquidateur de la succession ou l’administrateur à la succession, avec la permission du tribunal, peut faire une cession de tous ses biens au profit de ses créanciers en général. »</a:t>
            </a:r>
          </a:p>
        </p:txBody>
      </p:sp>
    </p:spTree>
    <p:extLst>
      <p:ext uri="{BB962C8B-B14F-4D97-AF65-F5344CB8AC3E}">
        <p14:creationId xmlns:p14="http://schemas.microsoft.com/office/powerpoint/2010/main" val="10870942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844062" y="1885071"/>
            <a:ext cx="11127544" cy="4839286"/>
          </a:xfrm>
        </p:spPr>
        <p:txBody>
          <a:bodyPr>
            <a:normAutofit fontScale="85000" lnSpcReduction="20000"/>
          </a:bodyPr>
          <a:lstStyle/>
          <a:p>
            <a:pPr marL="0" indent="0" algn="ctr">
              <a:buNone/>
            </a:pPr>
            <a:r>
              <a:rPr lang="fr-CA" sz="39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rPr>
              <a:t>LA FAILLITE</a:t>
            </a:r>
          </a:p>
          <a:p>
            <a:pPr marL="0" indent="0">
              <a:buNone/>
            </a:pPr>
            <a:r>
              <a:rPr lang="fr-CA" sz="3500" b="1" dirty="0">
                <a:latin typeface="Adobe Devanagari" panose="02040503050201020203" pitchFamily="18" charset="0"/>
                <a:cs typeface="Adobe Devanagari" panose="02040503050201020203" pitchFamily="18" charset="0"/>
              </a:rPr>
              <a:t>La faillite</a:t>
            </a:r>
          </a:p>
          <a:p>
            <a:pPr marL="0" indent="0">
              <a:buNone/>
            </a:pPr>
            <a:endParaRPr lang="fr-CA" sz="800" b="1" dirty="0">
              <a:latin typeface="Adobe Devanagari" panose="02040503050201020203" pitchFamily="18" charset="0"/>
              <a:cs typeface="Adobe Devanagari" panose="02040503050201020203" pitchFamily="18" charset="0"/>
            </a:endParaRPr>
          </a:p>
          <a:p>
            <a:pPr marL="0" indent="0">
              <a:buNone/>
            </a:pPr>
            <a:r>
              <a:rPr lang="fr-CA" sz="24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rPr>
              <a:t>	</a:t>
            </a:r>
            <a:r>
              <a:rPr lang="fr-CA" sz="2800" b="1" dirty="0">
                <a:latin typeface="Adobe Devanagari" panose="02040503050201020203" pitchFamily="18" charset="0"/>
                <a:cs typeface="Adobe Devanagari" panose="02040503050201020203" pitchFamily="18" charset="0"/>
              </a:rPr>
              <a:t>ii) Faillite forcée</a:t>
            </a:r>
            <a:endParaRPr lang="fr-CA" sz="28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endParaRPr>
          </a:p>
          <a:p>
            <a:pPr algn="just">
              <a:lnSpc>
                <a:spcPct val="150000"/>
              </a:lnSpc>
            </a:pPr>
            <a:r>
              <a:rPr lang="fr-CA" sz="2600" dirty="0">
                <a:latin typeface="Adobe Devanagari" panose="02040503050201020203" pitchFamily="18" charset="0"/>
                <a:cs typeface="Adobe Devanagari" panose="02040503050201020203" pitchFamily="18" charset="0"/>
              </a:rPr>
              <a:t>l’article 43 (1) de la Loi permet à un ou plusieurs créanciers de déposer au tribunal une requête en faillite contre un débiteur :</a:t>
            </a:r>
          </a:p>
          <a:p>
            <a:pPr marL="987552" lvl="2" indent="0" algn="just">
              <a:lnSpc>
                <a:spcPct val="150000"/>
              </a:lnSpc>
              <a:buNone/>
            </a:pPr>
            <a:r>
              <a:rPr lang="fr-CA" sz="2600" dirty="0">
                <a:latin typeface="Adobe Devanagari" panose="02040503050201020203" pitchFamily="18" charset="0"/>
                <a:cs typeface="Adobe Devanagari" panose="02040503050201020203" pitchFamily="18" charset="0"/>
              </a:rPr>
              <a:t> a) d’une part, si la ou les dettes envers le ou les créanciers requérants s’élèvent </a:t>
            </a:r>
            <a:r>
              <a:rPr lang="fr-CA" sz="2600">
                <a:latin typeface="Adobe Devanagari" panose="02040503050201020203" pitchFamily="18" charset="0"/>
                <a:cs typeface="Adobe Devanagari" panose="02040503050201020203" pitchFamily="18" charset="0"/>
              </a:rPr>
              <a:t>à 1 000 $ et </a:t>
            </a:r>
            <a:r>
              <a:rPr lang="fr-CA" sz="2600" dirty="0">
                <a:latin typeface="Adobe Devanagari" panose="02040503050201020203" pitchFamily="18" charset="0"/>
                <a:cs typeface="Adobe Devanagari" panose="02040503050201020203" pitchFamily="18" charset="0"/>
              </a:rPr>
              <a:t>si la requête en fait mention; </a:t>
            </a:r>
          </a:p>
          <a:p>
            <a:pPr marL="987552" lvl="2" indent="0" algn="just">
              <a:lnSpc>
                <a:spcPct val="150000"/>
              </a:lnSpc>
              <a:buNone/>
            </a:pPr>
            <a:r>
              <a:rPr lang="fr-CA" sz="2600" dirty="0">
                <a:latin typeface="Adobe Devanagari" panose="02040503050201020203" pitchFamily="18" charset="0"/>
                <a:cs typeface="Adobe Devanagari" panose="02040503050201020203" pitchFamily="18" charset="0"/>
              </a:rPr>
              <a:t>b) d’autre part, si le débiteur a commis un acte de faillite dans les six mois qui précèdent le dépôt de la requête et si celle-ci en fait mention.</a:t>
            </a:r>
          </a:p>
        </p:txBody>
      </p:sp>
    </p:spTree>
    <p:extLst>
      <p:ext uri="{BB962C8B-B14F-4D97-AF65-F5344CB8AC3E}">
        <p14:creationId xmlns:p14="http://schemas.microsoft.com/office/powerpoint/2010/main" val="18609867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a:xfrm>
            <a:off x="1371600" y="685800"/>
            <a:ext cx="9601200" cy="777240"/>
          </a:xfrm>
        </p:spPr>
        <p:txBody>
          <a:bodyPr>
            <a:normAutofit fontScale="90000"/>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844062" y="1688123"/>
            <a:ext cx="11127544" cy="5036234"/>
          </a:xfrm>
        </p:spPr>
        <p:txBody>
          <a:bodyPr>
            <a:normAutofit fontScale="47500" lnSpcReduction="20000"/>
          </a:bodyPr>
          <a:lstStyle/>
          <a:p>
            <a:pPr marL="0" indent="0" algn="ctr">
              <a:buNone/>
            </a:pPr>
            <a:r>
              <a:rPr lang="fr-CA" sz="67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rPr>
              <a:t>LA FAILLITE</a:t>
            </a:r>
          </a:p>
          <a:p>
            <a:pPr marL="0" indent="0">
              <a:buNone/>
            </a:pPr>
            <a:r>
              <a:rPr lang="fr-CA" sz="5900" b="1" dirty="0">
                <a:latin typeface="Adobe Devanagari" panose="02040503050201020203" pitchFamily="18" charset="0"/>
                <a:cs typeface="Adobe Devanagari" panose="02040503050201020203" pitchFamily="18" charset="0"/>
              </a:rPr>
              <a:t>La faillite</a:t>
            </a:r>
          </a:p>
          <a:p>
            <a:pPr marL="0" indent="0">
              <a:buNone/>
            </a:pPr>
            <a:endParaRPr lang="fr-CA" sz="800" b="1" dirty="0">
              <a:latin typeface="Adobe Devanagari" panose="02040503050201020203" pitchFamily="18" charset="0"/>
              <a:cs typeface="Adobe Devanagari" panose="02040503050201020203" pitchFamily="18" charset="0"/>
            </a:endParaRPr>
          </a:p>
          <a:p>
            <a:pPr marL="0" indent="0">
              <a:buNone/>
            </a:pPr>
            <a:r>
              <a:rPr lang="fr-CA" sz="29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rPr>
              <a:t>	</a:t>
            </a:r>
            <a:r>
              <a:rPr lang="fr-CA" sz="5100" b="1" dirty="0">
                <a:latin typeface="Adobe Devanagari" panose="02040503050201020203" pitchFamily="18" charset="0"/>
                <a:cs typeface="Adobe Devanagari" panose="02040503050201020203" pitchFamily="18" charset="0"/>
              </a:rPr>
              <a:t>ii) Faillite forcée</a:t>
            </a:r>
            <a:endParaRPr lang="fr-CA" sz="51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endParaRPr>
          </a:p>
          <a:p>
            <a:pPr algn="just">
              <a:lnSpc>
                <a:spcPct val="150000"/>
              </a:lnSpc>
            </a:pPr>
            <a:r>
              <a:rPr lang="fr-CA" sz="5100" dirty="0">
                <a:latin typeface="Adobe Devanagari" panose="02040503050201020203" pitchFamily="18" charset="0"/>
                <a:cs typeface="Adobe Devanagari" panose="02040503050201020203" pitchFamily="18" charset="0"/>
              </a:rPr>
              <a:t>L’article 42 établit la liste des actes de faillite dont certains, parmi les principaux, sont : </a:t>
            </a:r>
          </a:p>
          <a:p>
            <a:pPr marL="987552" lvl="2" indent="0" algn="just">
              <a:lnSpc>
                <a:spcPct val="150000"/>
              </a:lnSpc>
              <a:buNone/>
            </a:pPr>
            <a:r>
              <a:rPr lang="fr-CA" sz="4400" i="0" dirty="0">
                <a:latin typeface="Adobe Devanagari" panose="02040503050201020203" pitchFamily="18" charset="0"/>
                <a:cs typeface="Adobe Devanagari" panose="02040503050201020203" pitchFamily="18" charset="0"/>
              </a:rPr>
              <a:t> Si, à une assemblée de ses créanciers, il produit un bilan démontrant qu’il est insolvable, ou présente ou fait présenter à cette assemblée un aveu par écrit de son incapacité de payer ses dettes.</a:t>
            </a:r>
          </a:p>
          <a:p>
            <a:pPr marL="987552" lvl="2" indent="0" algn="just">
              <a:lnSpc>
                <a:spcPct val="120000"/>
              </a:lnSpc>
              <a:buNone/>
            </a:pPr>
            <a:r>
              <a:rPr lang="fr-CA" sz="4400" i="0" dirty="0">
                <a:latin typeface="Adobe Devanagari" panose="02040503050201020203" pitchFamily="18" charset="0"/>
                <a:cs typeface="Adobe Devanagari" panose="02040503050201020203" pitchFamily="18" charset="0"/>
              </a:rPr>
              <a:t> </a:t>
            </a:r>
          </a:p>
          <a:p>
            <a:pPr marL="987552" lvl="2" indent="0" algn="just">
              <a:lnSpc>
                <a:spcPct val="150000"/>
              </a:lnSpc>
              <a:buNone/>
            </a:pPr>
            <a:r>
              <a:rPr lang="fr-CA" sz="4400" i="0" dirty="0">
                <a:latin typeface="Adobe Devanagari" panose="02040503050201020203" pitchFamily="18" charset="0"/>
                <a:cs typeface="Adobe Devanagari" panose="02040503050201020203" pitchFamily="18" charset="0"/>
              </a:rPr>
              <a:t> S’il cède, enlève ou cache, ou essaie ou est sur le point de céder, d’enlever ou de cacher une partie de ses biens, ou en dispose ou essaie ou est sur le point d’en disposer, avec l’intention de frauder, frustrer ou retarder ses créanciers ou l’un d’entre eux. </a:t>
            </a:r>
          </a:p>
        </p:txBody>
      </p:sp>
    </p:spTree>
    <p:extLst>
      <p:ext uri="{BB962C8B-B14F-4D97-AF65-F5344CB8AC3E}">
        <p14:creationId xmlns:p14="http://schemas.microsoft.com/office/powerpoint/2010/main" val="2611674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5A51B7-46D3-4288-A883-57CB45C307DC}"/>
              </a:ext>
            </a:extLst>
          </p:cNvPr>
          <p:cNvSpPr>
            <a:spLocks noGrp="1"/>
          </p:cNvSpPr>
          <p:nvPr>
            <p:ph type="title"/>
          </p:nvPr>
        </p:nvSpPr>
        <p:spPr>
          <a:xfrm>
            <a:off x="1371600" y="685800"/>
            <a:ext cx="9601200" cy="1050235"/>
          </a:xfrm>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6AB2BD38-D951-4EFF-B9E1-9867F5DD3A1D}"/>
              </a:ext>
            </a:extLst>
          </p:cNvPr>
          <p:cNvSpPr>
            <a:spLocks noGrp="1"/>
          </p:cNvSpPr>
          <p:nvPr>
            <p:ph idx="1"/>
          </p:nvPr>
        </p:nvSpPr>
        <p:spPr>
          <a:xfrm>
            <a:off x="1371600" y="1881809"/>
            <a:ext cx="9601200" cy="4598504"/>
          </a:xfrm>
        </p:spPr>
        <p:txBody>
          <a:bodyPr/>
          <a:lstStyle/>
          <a:p>
            <a:pPr marL="0" indent="0">
              <a:buNone/>
            </a:pPr>
            <a:endParaRPr lang="fr-CA" dirty="0"/>
          </a:p>
          <a:p>
            <a:pPr marL="0" indent="0">
              <a:lnSpc>
                <a:spcPct val="150000"/>
              </a:lnSpc>
              <a:buNone/>
            </a:pPr>
            <a:r>
              <a:rPr lang="fr-CA" sz="2800" dirty="0">
                <a:latin typeface="Adobe Devanagari" panose="02040503050201020203" pitchFamily="18" charset="0"/>
                <a:cs typeface="Adobe Devanagari" panose="02040503050201020203" pitchFamily="18" charset="0"/>
              </a:rPr>
              <a:t>En cas d’insolvabilité, une personne physique peut avoir recours à deux moyens pour résoudre son problème:</a:t>
            </a:r>
          </a:p>
          <a:p>
            <a:pPr marL="0" indent="0">
              <a:lnSpc>
                <a:spcPct val="150000"/>
              </a:lnSpc>
              <a:buNone/>
            </a:pPr>
            <a:endParaRPr lang="fr-CA" sz="800" dirty="0">
              <a:latin typeface="Adobe Devanagari" panose="02040503050201020203" pitchFamily="18" charset="0"/>
              <a:cs typeface="Adobe Devanagari" panose="02040503050201020203" pitchFamily="18" charset="0"/>
            </a:endParaRPr>
          </a:p>
          <a:p>
            <a:pPr lvl="4">
              <a:lnSpc>
                <a:spcPct val="150000"/>
              </a:lnSpc>
              <a:buFont typeface="Wingdings" panose="05000000000000000000" pitchFamily="2" charset="2"/>
              <a:buChar char="q"/>
            </a:pPr>
            <a:r>
              <a:rPr lang="fr-CA" sz="2800" b="1" dirty="0">
                <a:latin typeface="Adobe Devanagari" panose="02040503050201020203" pitchFamily="18" charset="0"/>
                <a:cs typeface="Adobe Devanagari" panose="02040503050201020203" pitchFamily="18" charset="0"/>
              </a:rPr>
              <a:t>Le dépôt volontaire</a:t>
            </a:r>
          </a:p>
          <a:p>
            <a:pPr lvl="4">
              <a:lnSpc>
                <a:spcPct val="150000"/>
              </a:lnSpc>
              <a:buFont typeface="Wingdings" panose="05000000000000000000" pitchFamily="2" charset="2"/>
              <a:buChar char="q"/>
            </a:pPr>
            <a:endParaRPr lang="fr-CA" sz="800" b="1" dirty="0">
              <a:latin typeface="Adobe Devanagari" panose="02040503050201020203" pitchFamily="18" charset="0"/>
              <a:cs typeface="Adobe Devanagari" panose="02040503050201020203" pitchFamily="18" charset="0"/>
            </a:endParaRPr>
          </a:p>
          <a:p>
            <a:pPr lvl="4">
              <a:lnSpc>
                <a:spcPct val="150000"/>
              </a:lnSpc>
              <a:buFont typeface="Wingdings" panose="05000000000000000000" pitchFamily="2" charset="2"/>
              <a:buChar char="q"/>
            </a:pPr>
            <a:r>
              <a:rPr lang="fr-CA" sz="2800" b="1" dirty="0">
                <a:latin typeface="Adobe Devanagari" panose="02040503050201020203" pitchFamily="18" charset="0"/>
                <a:cs typeface="Adobe Devanagari" panose="02040503050201020203" pitchFamily="18" charset="0"/>
              </a:rPr>
              <a:t>La faillite </a:t>
            </a:r>
          </a:p>
        </p:txBody>
      </p:sp>
    </p:spTree>
    <p:extLst>
      <p:ext uri="{BB962C8B-B14F-4D97-AF65-F5344CB8AC3E}">
        <p14:creationId xmlns:p14="http://schemas.microsoft.com/office/powerpoint/2010/main" val="36664663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a:xfrm>
            <a:off x="1371600" y="685800"/>
            <a:ext cx="9601200" cy="777240"/>
          </a:xfrm>
        </p:spPr>
        <p:txBody>
          <a:bodyPr>
            <a:normAutofit fontScale="90000"/>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844062" y="1688123"/>
            <a:ext cx="11127544" cy="5036234"/>
          </a:xfrm>
        </p:spPr>
        <p:txBody>
          <a:bodyPr>
            <a:normAutofit fontScale="47500" lnSpcReduction="20000"/>
          </a:bodyPr>
          <a:lstStyle/>
          <a:p>
            <a:pPr marL="0" indent="0" algn="ctr">
              <a:buNone/>
            </a:pPr>
            <a:r>
              <a:rPr lang="fr-CA" sz="67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rPr>
              <a:t>LA FAILLITE</a:t>
            </a:r>
          </a:p>
          <a:p>
            <a:pPr marL="0" indent="0">
              <a:buNone/>
            </a:pPr>
            <a:r>
              <a:rPr lang="fr-CA" sz="5900" b="1" dirty="0">
                <a:latin typeface="Adobe Devanagari" panose="02040503050201020203" pitchFamily="18" charset="0"/>
                <a:cs typeface="Adobe Devanagari" panose="02040503050201020203" pitchFamily="18" charset="0"/>
              </a:rPr>
              <a:t>La faillite</a:t>
            </a:r>
          </a:p>
          <a:p>
            <a:pPr marL="0" indent="0">
              <a:buNone/>
            </a:pPr>
            <a:endParaRPr lang="fr-CA" sz="800" b="1" dirty="0">
              <a:latin typeface="Adobe Devanagari" panose="02040503050201020203" pitchFamily="18" charset="0"/>
              <a:cs typeface="Adobe Devanagari" panose="02040503050201020203" pitchFamily="18" charset="0"/>
            </a:endParaRPr>
          </a:p>
          <a:p>
            <a:pPr marL="0" indent="0">
              <a:buNone/>
            </a:pPr>
            <a:r>
              <a:rPr lang="fr-CA" sz="29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rPr>
              <a:t>	</a:t>
            </a:r>
            <a:r>
              <a:rPr lang="fr-CA" sz="5100" b="1" dirty="0">
                <a:latin typeface="Adobe Devanagari" panose="02040503050201020203" pitchFamily="18" charset="0"/>
                <a:cs typeface="Adobe Devanagari" panose="02040503050201020203" pitchFamily="18" charset="0"/>
              </a:rPr>
              <a:t>ii) Faillite forcée</a:t>
            </a:r>
            <a:endParaRPr lang="fr-CA" sz="51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endParaRPr>
          </a:p>
          <a:p>
            <a:pPr marL="987552" lvl="2" indent="0" algn="just">
              <a:lnSpc>
                <a:spcPct val="150000"/>
              </a:lnSpc>
              <a:buNone/>
            </a:pPr>
            <a:r>
              <a:rPr lang="fr-CA" sz="5200" dirty="0">
                <a:latin typeface="Adobe Devanagari" panose="02040503050201020203" pitchFamily="18" charset="0"/>
                <a:cs typeface="Adobe Devanagari" panose="02040503050201020203" pitchFamily="18" charset="0"/>
              </a:rPr>
              <a:t> S’il donne avis à l’un de ses créanciers qu’il a suspendus ou qu’il est sur le point de suspendre, le paiement de ses dettes.</a:t>
            </a:r>
          </a:p>
          <a:p>
            <a:pPr marL="987552" lvl="2" indent="0" algn="just">
              <a:lnSpc>
                <a:spcPct val="150000"/>
              </a:lnSpc>
              <a:buNone/>
            </a:pPr>
            <a:r>
              <a:rPr lang="fr-CA" sz="5200" dirty="0">
                <a:latin typeface="Adobe Devanagari" panose="02040503050201020203" pitchFamily="18" charset="0"/>
                <a:cs typeface="Adobe Devanagari" panose="02040503050201020203" pitchFamily="18" charset="0"/>
              </a:rPr>
              <a:t> S’il fait défaut à toute proposition concordataire (proposition de consommateur) faite sous le régime de la présente Loi. </a:t>
            </a:r>
          </a:p>
          <a:p>
            <a:pPr marL="987552" lvl="2" indent="0" algn="just">
              <a:lnSpc>
                <a:spcPct val="150000"/>
              </a:lnSpc>
              <a:buNone/>
            </a:pPr>
            <a:r>
              <a:rPr lang="fr-CA" sz="5200" dirty="0">
                <a:latin typeface="Adobe Devanagari" panose="02040503050201020203" pitchFamily="18" charset="0"/>
                <a:cs typeface="Adobe Devanagari" panose="02040503050201020203" pitchFamily="18" charset="0"/>
              </a:rPr>
              <a:t> S’il cesse de faire honneur à ses obligations en général au fur et à mesure qu’elles sont échues.</a:t>
            </a:r>
            <a:endParaRPr lang="fr-CA" sz="4200" i="0" dirty="0">
              <a:latin typeface="Adobe Devanagari" panose="02040503050201020203" pitchFamily="18" charset="0"/>
              <a:cs typeface="Adobe Devanagari" panose="02040503050201020203" pitchFamily="18" charset="0"/>
            </a:endParaRPr>
          </a:p>
        </p:txBody>
      </p:sp>
    </p:spTree>
    <p:extLst>
      <p:ext uri="{BB962C8B-B14F-4D97-AF65-F5344CB8AC3E}">
        <p14:creationId xmlns:p14="http://schemas.microsoft.com/office/powerpoint/2010/main" val="2105332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a:xfrm>
            <a:off x="1371600" y="685800"/>
            <a:ext cx="9601200" cy="777240"/>
          </a:xfrm>
        </p:spPr>
        <p:txBody>
          <a:bodyPr>
            <a:normAutofit fontScale="90000"/>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844062" y="1688123"/>
            <a:ext cx="11127544" cy="5036234"/>
          </a:xfrm>
        </p:spPr>
        <p:txBody>
          <a:bodyPr>
            <a:normAutofit/>
          </a:bodyPr>
          <a:lstStyle/>
          <a:p>
            <a:pPr marL="0" indent="0" algn="ctr">
              <a:buNone/>
            </a:pPr>
            <a:r>
              <a:rPr lang="fr-CA" sz="36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rPr>
              <a:t>LA FAILLITE</a:t>
            </a:r>
          </a:p>
          <a:p>
            <a:pPr marL="0" indent="0">
              <a:buNone/>
            </a:pPr>
            <a:r>
              <a:rPr lang="fr-CA" sz="3200" b="1" dirty="0">
                <a:latin typeface="Adobe Devanagari" panose="02040503050201020203" pitchFamily="18" charset="0"/>
                <a:cs typeface="Adobe Devanagari" panose="02040503050201020203" pitchFamily="18" charset="0"/>
              </a:rPr>
              <a:t>La faillite</a:t>
            </a:r>
          </a:p>
          <a:p>
            <a:pPr marL="0" indent="0">
              <a:buNone/>
            </a:pPr>
            <a:endParaRPr lang="fr-CA" sz="800" b="1" dirty="0">
              <a:latin typeface="Adobe Devanagari" panose="02040503050201020203" pitchFamily="18" charset="0"/>
              <a:cs typeface="Adobe Devanagari" panose="02040503050201020203" pitchFamily="18" charset="0"/>
            </a:endParaRPr>
          </a:p>
          <a:p>
            <a:pPr marL="0" indent="0" algn="just">
              <a:buNone/>
            </a:pPr>
            <a:r>
              <a:rPr lang="fr-CA" sz="2800" dirty="0">
                <a:latin typeface="Adobe Devanagari" panose="02040503050201020203" pitchFamily="18" charset="0"/>
                <a:cs typeface="Adobe Devanagari" panose="02040503050201020203" pitchFamily="18" charset="0"/>
              </a:rPr>
              <a:t>En principe, la faillite prend effet au moment du dépôt de la faillite ou à la date du jugement l’ordonnant. </a:t>
            </a:r>
          </a:p>
          <a:p>
            <a:pPr marL="0" indent="0" algn="just">
              <a:buNone/>
            </a:pPr>
            <a:endParaRPr lang="fr-CA" sz="2800" dirty="0">
              <a:latin typeface="Adobe Devanagari" panose="02040503050201020203" pitchFamily="18" charset="0"/>
              <a:cs typeface="Adobe Devanagari" panose="02040503050201020203" pitchFamily="18" charset="0"/>
            </a:endParaRPr>
          </a:p>
          <a:p>
            <a:pPr marL="0" indent="0" algn="just">
              <a:buNone/>
            </a:pPr>
            <a:r>
              <a:rPr lang="fr-CA" sz="2800" dirty="0">
                <a:latin typeface="Adobe Devanagari" panose="02040503050201020203" pitchFamily="18" charset="0"/>
                <a:cs typeface="Adobe Devanagari" panose="02040503050201020203" pitchFamily="18" charset="0"/>
              </a:rPr>
              <a:t>La date est importante, car elle détermine les créanciers habilités à déposer une réclamation auprès du syndic et par conséquent, à établir les dettes desquelles le failli sera éventuellement libéré. </a:t>
            </a:r>
            <a:endParaRPr lang="fr-CA" i="0" dirty="0">
              <a:latin typeface="Adobe Devanagari" panose="02040503050201020203" pitchFamily="18" charset="0"/>
              <a:cs typeface="Adobe Devanagari" panose="02040503050201020203" pitchFamily="18" charset="0"/>
            </a:endParaRPr>
          </a:p>
        </p:txBody>
      </p:sp>
    </p:spTree>
    <p:extLst>
      <p:ext uri="{BB962C8B-B14F-4D97-AF65-F5344CB8AC3E}">
        <p14:creationId xmlns:p14="http://schemas.microsoft.com/office/powerpoint/2010/main" val="411391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a:xfrm>
            <a:off x="1371600" y="685800"/>
            <a:ext cx="9601200" cy="777240"/>
          </a:xfrm>
        </p:spPr>
        <p:txBody>
          <a:bodyPr>
            <a:normAutofit fontScale="90000"/>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844062" y="1688122"/>
            <a:ext cx="11127544" cy="5169877"/>
          </a:xfrm>
        </p:spPr>
        <p:txBody>
          <a:bodyPr>
            <a:normAutofit fontScale="92500" lnSpcReduction="20000"/>
          </a:bodyPr>
          <a:lstStyle/>
          <a:p>
            <a:pPr marL="0" indent="0" algn="ctr">
              <a:buNone/>
            </a:pPr>
            <a:r>
              <a:rPr lang="fr-CA" sz="36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rPr>
              <a:t>LA FAILLITE</a:t>
            </a:r>
          </a:p>
          <a:p>
            <a:pPr marL="0" indent="0">
              <a:buNone/>
            </a:pPr>
            <a:r>
              <a:rPr lang="fr-CA" sz="3200" b="1" dirty="0">
                <a:latin typeface="Adobe Devanagari" panose="02040503050201020203" pitchFamily="18" charset="0"/>
                <a:cs typeface="Adobe Devanagari" panose="02040503050201020203" pitchFamily="18" charset="0"/>
              </a:rPr>
              <a:t>La faillite</a:t>
            </a:r>
          </a:p>
          <a:p>
            <a:pPr marL="0" indent="0">
              <a:buNone/>
            </a:pPr>
            <a:endParaRPr lang="fr-CA" sz="800" b="1" dirty="0">
              <a:latin typeface="Adobe Devanagari" panose="02040503050201020203" pitchFamily="18" charset="0"/>
              <a:cs typeface="Adobe Devanagari" panose="02040503050201020203" pitchFamily="18" charset="0"/>
            </a:endParaRPr>
          </a:p>
          <a:p>
            <a:pPr marL="0" indent="0" algn="just">
              <a:buNone/>
            </a:pPr>
            <a:r>
              <a:rPr lang="fr-CA" sz="2800" dirty="0">
                <a:latin typeface="Adobe Devanagari" panose="02040503050201020203" pitchFamily="18" charset="0"/>
                <a:cs typeface="Adobe Devanagari" panose="02040503050201020203" pitchFamily="18" charset="0"/>
              </a:rPr>
              <a:t>Le syndic peut procéder à l’annulation de certaines transactions effectuées par le failli avant sa faillite.</a:t>
            </a:r>
          </a:p>
          <a:p>
            <a:pPr marL="0" indent="0" algn="just">
              <a:buNone/>
            </a:pPr>
            <a:endParaRPr lang="fr-CA" sz="2800" dirty="0">
              <a:latin typeface="Adobe Devanagari" panose="02040503050201020203" pitchFamily="18" charset="0"/>
              <a:cs typeface="Adobe Devanagari" panose="02040503050201020203" pitchFamily="18" charset="0"/>
            </a:endParaRPr>
          </a:p>
          <a:p>
            <a:pPr marL="0" indent="0" algn="just">
              <a:buNone/>
            </a:pPr>
            <a:r>
              <a:rPr lang="fr-CA" sz="2800" dirty="0">
                <a:latin typeface="Adobe Devanagari" panose="02040503050201020203" pitchFamily="18" charset="0"/>
                <a:cs typeface="Adobe Devanagari" panose="02040503050201020203" pitchFamily="18" charset="0"/>
              </a:rPr>
              <a:t>Il pourrait demander l’annulation d’une aliénation d’un actif de la faillite ou le paiement fait à un créancier de façon préférentielle et au détriment des autres créanciers si celle-ci est faite </a:t>
            </a:r>
            <a:r>
              <a:rPr lang="fr-CA" sz="2800" u="sng" dirty="0">
                <a:latin typeface="Adobe Devanagari" panose="02040503050201020203" pitchFamily="18" charset="0"/>
                <a:cs typeface="Adobe Devanagari" panose="02040503050201020203" pitchFamily="18" charset="0"/>
              </a:rPr>
              <a:t>dans les trois mois précédant la date de la faillite et en dehors du cours normal des affaires</a:t>
            </a:r>
            <a:r>
              <a:rPr lang="fr-CA" sz="2800" dirty="0">
                <a:latin typeface="Adobe Devanagari" panose="02040503050201020203" pitchFamily="18" charset="0"/>
                <a:cs typeface="Adobe Devanagari" panose="02040503050201020203" pitchFamily="18" charset="0"/>
              </a:rPr>
              <a:t>. </a:t>
            </a:r>
          </a:p>
          <a:p>
            <a:pPr marL="0" indent="0" algn="just">
              <a:buNone/>
            </a:pPr>
            <a:endParaRPr lang="fr-CA" sz="2800" dirty="0">
              <a:latin typeface="Adobe Devanagari" panose="02040503050201020203" pitchFamily="18" charset="0"/>
              <a:cs typeface="Adobe Devanagari" panose="02040503050201020203" pitchFamily="18" charset="0"/>
            </a:endParaRPr>
          </a:p>
          <a:p>
            <a:pPr marL="0" indent="0" algn="just">
              <a:buNone/>
            </a:pPr>
            <a:r>
              <a:rPr lang="fr-CA" sz="2800" dirty="0">
                <a:latin typeface="Adobe Devanagari" panose="02040503050201020203" pitchFamily="18" charset="0"/>
                <a:cs typeface="Adobe Devanagari" panose="02040503050201020203" pitchFamily="18" charset="0"/>
              </a:rPr>
              <a:t>Si ce type de transaction a été faite par le failli avec une personne liée au sens de la loi, par exemple, un parent ou un associé, </a:t>
            </a:r>
            <a:r>
              <a:rPr lang="fr-CA" sz="2800" u="sng" dirty="0">
                <a:latin typeface="Adobe Devanagari" panose="02040503050201020203" pitchFamily="18" charset="0"/>
                <a:cs typeface="Adobe Devanagari" panose="02040503050201020203" pitchFamily="18" charset="0"/>
              </a:rPr>
              <a:t>le délai pour en demander l’annulation est d’un an.</a:t>
            </a:r>
            <a:endParaRPr lang="fr-CA" i="0" u="sng" dirty="0">
              <a:latin typeface="Adobe Devanagari" panose="02040503050201020203" pitchFamily="18" charset="0"/>
              <a:cs typeface="Adobe Devanagari" panose="02040503050201020203" pitchFamily="18" charset="0"/>
            </a:endParaRPr>
          </a:p>
        </p:txBody>
      </p:sp>
    </p:spTree>
    <p:extLst>
      <p:ext uri="{BB962C8B-B14F-4D97-AF65-F5344CB8AC3E}">
        <p14:creationId xmlns:p14="http://schemas.microsoft.com/office/powerpoint/2010/main" val="41002177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1371600" y="1913206"/>
            <a:ext cx="10332720" cy="4740812"/>
          </a:xfrm>
        </p:spPr>
        <p:txBody>
          <a:bodyPr>
            <a:normAutofit lnSpcReduction="10000"/>
          </a:bodyPr>
          <a:lstStyle/>
          <a:p>
            <a:pPr marL="0" indent="0" algn="ctr">
              <a:lnSpc>
                <a:spcPct val="150000"/>
              </a:lnSpc>
              <a:buNone/>
            </a:pPr>
            <a:r>
              <a:rPr lang="fr-CA" sz="3200" b="1" dirty="0">
                <a:effectLst>
                  <a:outerShdw blurRad="38100" dist="38100" dir="2700000" algn="tl">
                    <a:srgbClr val="000000">
                      <a:alpha val="43137"/>
                    </a:srgbClr>
                  </a:outerShdw>
                </a:effectLst>
              </a:rPr>
              <a:t>LA FAILLITE</a:t>
            </a:r>
          </a:p>
          <a:p>
            <a:pPr algn="just">
              <a:lnSpc>
                <a:spcPct val="150000"/>
              </a:lnSpc>
            </a:pPr>
            <a:r>
              <a:rPr lang="fr-CA" sz="28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rPr>
              <a:t>Les catégories de créanciers</a:t>
            </a:r>
          </a:p>
          <a:p>
            <a:pPr marL="4187952" lvl="8" indent="-457200" algn="just">
              <a:lnSpc>
                <a:spcPct val="200000"/>
              </a:lnSpc>
              <a:buFont typeface="+mj-lt"/>
              <a:buAutoNum type="arabicParenR"/>
            </a:pPr>
            <a:r>
              <a:rPr lang="fr-CA" sz="2400" dirty="0">
                <a:latin typeface="Adobe Devanagari" panose="02040503050201020203" pitchFamily="18" charset="0"/>
                <a:cs typeface="Adobe Devanagari" panose="02040503050201020203" pitchFamily="18" charset="0"/>
              </a:rPr>
              <a:t>Les créanciers garantis</a:t>
            </a:r>
          </a:p>
          <a:p>
            <a:pPr marL="4187952" lvl="8" indent="-457200" algn="just">
              <a:lnSpc>
                <a:spcPct val="200000"/>
              </a:lnSpc>
              <a:buFont typeface="+mj-lt"/>
              <a:buAutoNum type="arabicParenR"/>
            </a:pPr>
            <a:r>
              <a:rPr lang="fr-CA" sz="2400" dirty="0">
                <a:latin typeface="Adobe Devanagari" panose="02040503050201020203" pitchFamily="18" charset="0"/>
                <a:cs typeface="Adobe Devanagari" panose="02040503050201020203" pitchFamily="18" charset="0"/>
              </a:rPr>
              <a:t>Les créanciers privilégiés</a:t>
            </a:r>
          </a:p>
          <a:p>
            <a:pPr marL="4187952" lvl="8" indent="-457200" algn="just">
              <a:lnSpc>
                <a:spcPct val="200000"/>
              </a:lnSpc>
              <a:buFont typeface="+mj-lt"/>
              <a:buAutoNum type="arabicParenR"/>
            </a:pPr>
            <a:r>
              <a:rPr lang="fr-CA" sz="2400" dirty="0">
                <a:latin typeface="Adobe Devanagari" panose="02040503050201020203" pitchFamily="18" charset="0"/>
                <a:cs typeface="Adobe Devanagari" panose="02040503050201020203" pitchFamily="18" charset="0"/>
              </a:rPr>
              <a:t> Les créanciers ordinaires </a:t>
            </a:r>
          </a:p>
          <a:p>
            <a:pPr marL="4187952" lvl="8" indent="-457200" algn="just">
              <a:lnSpc>
                <a:spcPct val="200000"/>
              </a:lnSpc>
              <a:buFont typeface="+mj-lt"/>
              <a:buAutoNum type="arabicParenR"/>
            </a:pPr>
            <a:r>
              <a:rPr lang="fr-CA" sz="2400" dirty="0">
                <a:latin typeface="Adobe Devanagari" panose="02040503050201020203" pitchFamily="18" charset="0"/>
                <a:cs typeface="Adobe Devanagari" panose="02040503050201020203" pitchFamily="18" charset="0"/>
              </a:rPr>
              <a:t>Les créanciers différés</a:t>
            </a:r>
          </a:p>
          <a:p>
            <a:endParaRPr lang="fr-CA" dirty="0"/>
          </a:p>
        </p:txBody>
      </p:sp>
    </p:spTree>
    <p:extLst>
      <p:ext uri="{BB962C8B-B14F-4D97-AF65-F5344CB8AC3E}">
        <p14:creationId xmlns:p14="http://schemas.microsoft.com/office/powerpoint/2010/main" val="32942445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1371600" y="1913205"/>
            <a:ext cx="10600006" cy="4811151"/>
          </a:xfrm>
        </p:spPr>
        <p:txBody>
          <a:bodyPr>
            <a:normAutofit lnSpcReduction="10000"/>
          </a:bodyPr>
          <a:lstStyle/>
          <a:p>
            <a:pPr marL="0" indent="0" algn="ctr">
              <a:lnSpc>
                <a:spcPct val="150000"/>
              </a:lnSpc>
              <a:buNone/>
            </a:pPr>
            <a:r>
              <a:rPr lang="fr-CA" sz="3200" b="1" dirty="0">
                <a:effectLst>
                  <a:outerShdw blurRad="38100" dist="38100" dir="2700000" algn="tl">
                    <a:srgbClr val="000000">
                      <a:alpha val="43137"/>
                    </a:srgbClr>
                  </a:outerShdw>
                </a:effectLst>
              </a:rPr>
              <a:t>LA FAILLITE</a:t>
            </a:r>
          </a:p>
          <a:p>
            <a:pPr algn="just">
              <a:lnSpc>
                <a:spcPct val="150000"/>
              </a:lnSpc>
            </a:pPr>
            <a:r>
              <a:rPr lang="fr-CA" sz="28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rPr>
              <a:t>Les catégories de créanciers</a:t>
            </a:r>
          </a:p>
          <a:p>
            <a:pPr marL="4187952" lvl="8" indent="-457200" algn="just">
              <a:lnSpc>
                <a:spcPct val="200000"/>
              </a:lnSpc>
              <a:buFont typeface="+mj-lt"/>
              <a:buAutoNum type="arabicParenR"/>
            </a:pPr>
            <a:r>
              <a:rPr lang="fr-CA" sz="2800" b="1" dirty="0">
                <a:latin typeface="Adobe Devanagari" panose="02040503050201020203" pitchFamily="18" charset="0"/>
                <a:cs typeface="Adobe Devanagari" panose="02040503050201020203" pitchFamily="18" charset="0"/>
              </a:rPr>
              <a:t>Les créanciers garantis</a:t>
            </a:r>
          </a:p>
          <a:p>
            <a:pPr marL="0" indent="0" algn="just">
              <a:buNone/>
            </a:pPr>
            <a:r>
              <a:rPr lang="fr-CA" sz="2400" dirty="0">
                <a:latin typeface="Adobe Devanagari" panose="02040503050201020203" pitchFamily="18" charset="0"/>
                <a:cs typeface="Adobe Devanagari" panose="02040503050201020203" pitchFamily="18" charset="0"/>
              </a:rPr>
              <a:t>Ces créanciers sont payés les premiers et ils sont normalement peu touchés par la faillite de leur débiteur. </a:t>
            </a:r>
          </a:p>
          <a:p>
            <a:pPr marL="0" indent="0" algn="just">
              <a:buNone/>
            </a:pPr>
            <a:endParaRPr lang="fr-CA" sz="800" dirty="0">
              <a:latin typeface="Adobe Devanagari" panose="02040503050201020203" pitchFamily="18" charset="0"/>
              <a:cs typeface="Adobe Devanagari" panose="02040503050201020203" pitchFamily="18" charset="0"/>
            </a:endParaRPr>
          </a:p>
          <a:p>
            <a:pPr marL="0" indent="0" algn="just">
              <a:buNone/>
            </a:pPr>
            <a:r>
              <a:rPr lang="fr-CA" sz="2400" dirty="0">
                <a:latin typeface="Adobe Devanagari" panose="02040503050201020203" pitchFamily="18" charset="0"/>
                <a:cs typeface="Adobe Devanagari" panose="02040503050201020203" pitchFamily="18" charset="0"/>
              </a:rPr>
              <a:t>En pratique, ils exercent leur garantie qui peut prendre la forme d’une hypothèque, de priorités sur les meubles ou immeubles et ils sécurisent, par le fait même, leur créance en réalisant cette garantie.</a:t>
            </a:r>
          </a:p>
        </p:txBody>
      </p:sp>
    </p:spTree>
    <p:extLst>
      <p:ext uri="{BB962C8B-B14F-4D97-AF65-F5344CB8AC3E}">
        <p14:creationId xmlns:p14="http://schemas.microsoft.com/office/powerpoint/2010/main" val="3526510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1371600" y="1913205"/>
            <a:ext cx="10600006" cy="4811151"/>
          </a:xfrm>
        </p:spPr>
        <p:txBody>
          <a:bodyPr>
            <a:normAutofit/>
          </a:bodyPr>
          <a:lstStyle/>
          <a:p>
            <a:pPr marL="0" indent="0" algn="ctr">
              <a:lnSpc>
                <a:spcPct val="150000"/>
              </a:lnSpc>
              <a:buNone/>
            </a:pPr>
            <a:r>
              <a:rPr lang="fr-CA" sz="3200" b="1" dirty="0">
                <a:effectLst>
                  <a:outerShdw blurRad="38100" dist="38100" dir="2700000" algn="tl">
                    <a:srgbClr val="000000">
                      <a:alpha val="43137"/>
                    </a:srgbClr>
                  </a:outerShdw>
                </a:effectLst>
              </a:rPr>
              <a:t>LA FAILLITE</a:t>
            </a:r>
          </a:p>
          <a:p>
            <a:pPr algn="just">
              <a:lnSpc>
                <a:spcPct val="150000"/>
              </a:lnSpc>
            </a:pPr>
            <a:r>
              <a:rPr lang="fr-CA" sz="28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rPr>
              <a:t>Les catégories de créanciers</a:t>
            </a:r>
          </a:p>
          <a:p>
            <a:pPr marL="4187952" lvl="8" indent="-457200" algn="just">
              <a:lnSpc>
                <a:spcPct val="200000"/>
              </a:lnSpc>
              <a:buFont typeface="+mj-lt"/>
              <a:buAutoNum type="arabicParenR"/>
            </a:pPr>
            <a:r>
              <a:rPr lang="fr-CA" sz="2800" b="1" dirty="0">
                <a:latin typeface="Adobe Devanagari" panose="02040503050201020203" pitchFamily="18" charset="0"/>
                <a:cs typeface="Adobe Devanagari" panose="02040503050201020203" pitchFamily="18" charset="0"/>
              </a:rPr>
              <a:t>Les créanciers privilégiés</a:t>
            </a:r>
          </a:p>
          <a:p>
            <a:pPr marL="0" indent="0" algn="just">
              <a:lnSpc>
                <a:spcPct val="150000"/>
              </a:lnSpc>
              <a:buNone/>
            </a:pPr>
            <a:r>
              <a:rPr lang="fr-CA" sz="2800" dirty="0">
                <a:latin typeface="Adobe Devanagari" panose="02040503050201020203" pitchFamily="18" charset="0"/>
                <a:cs typeface="Adobe Devanagari" panose="02040503050201020203" pitchFamily="18" charset="0"/>
              </a:rPr>
              <a:t>Contrairement aux créanciers garantis, les créanciers privilégiés sont payés à même le produit de la vente de biens composant l’actif du failli qui ne font pas l’objet de garantie.</a:t>
            </a:r>
          </a:p>
        </p:txBody>
      </p:sp>
    </p:spTree>
    <p:extLst>
      <p:ext uri="{BB962C8B-B14F-4D97-AF65-F5344CB8AC3E}">
        <p14:creationId xmlns:p14="http://schemas.microsoft.com/office/powerpoint/2010/main" val="30282472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a:xfrm>
            <a:off x="1371600" y="685800"/>
            <a:ext cx="9601200" cy="946052"/>
          </a:xfrm>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829994" y="1631852"/>
            <a:ext cx="11141612" cy="5226147"/>
          </a:xfrm>
        </p:spPr>
        <p:txBody>
          <a:bodyPr>
            <a:normAutofit fontScale="25000" lnSpcReduction="20000"/>
          </a:bodyPr>
          <a:lstStyle/>
          <a:p>
            <a:pPr marL="0" indent="0" algn="ctr">
              <a:lnSpc>
                <a:spcPct val="150000"/>
              </a:lnSpc>
              <a:buNone/>
            </a:pPr>
            <a:r>
              <a:rPr lang="fr-CA" sz="12800" b="1" dirty="0">
                <a:effectLst>
                  <a:outerShdw blurRad="38100" dist="38100" dir="2700000" algn="tl">
                    <a:srgbClr val="000000">
                      <a:alpha val="43137"/>
                    </a:srgbClr>
                  </a:outerShdw>
                </a:effectLst>
              </a:rPr>
              <a:t>LA FAILLITE</a:t>
            </a:r>
          </a:p>
          <a:p>
            <a:pPr algn="just">
              <a:lnSpc>
                <a:spcPct val="150000"/>
              </a:lnSpc>
            </a:pPr>
            <a:r>
              <a:rPr lang="fr-CA" sz="96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rPr>
              <a:t>Les catégories de créanciers</a:t>
            </a:r>
          </a:p>
          <a:p>
            <a:pPr marL="4187952" lvl="8" indent="-457200" algn="just">
              <a:lnSpc>
                <a:spcPct val="200000"/>
              </a:lnSpc>
              <a:buFont typeface="+mj-lt"/>
              <a:buAutoNum type="arabicParenR"/>
            </a:pPr>
            <a:r>
              <a:rPr lang="fr-CA" sz="9600" b="1" dirty="0">
                <a:latin typeface="Adobe Devanagari" panose="02040503050201020203" pitchFamily="18" charset="0"/>
                <a:cs typeface="Adobe Devanagari" panose="02040503050201020203" pitchFamily="18" charset="0"/>
              </a:rPr>
              <a:t>Les créanciers privilégiés</a:t>
            </a:r>
          </a:p>
          <a:p>
            <a:pPr marL="0" indent="0" algn="just">
              <a:lnSpc>
                <a:spcPct val="150000"/>
              </a:lnSpc>
              <a:buNone/>
            </a:pPr>
            <a:r>
              <a:rPr lang="fr-CA" sz="8400" dirty="0">
                <a:latin typeface="Adobe Devanagari" panose="02040503050201020203" pitchFamily="18" charset="0"/>
                <a:cs typeface="Adobe Devanagari" panose="02040503050201020203" pitchFamily="18" charset="0"/>
              </a:rPr>
              <a:t>L’article 136 de la loi énumère les créances privilégiées qui sont acquittées selon l’ordre de priorité de paiement qui y est spécifié. Parmi ces créances se retrouvent notamment : </a:t>
            </a:r>
            <a:endParaRPr lang="fr-CA" sz="8400" i="1" dirty="0">
              <a:latin typeface="Adobe Devanagari" panose="02040503050201020203" pitchFamily="18" charset="0"/>
              <a:cs typeface="Adobe Devanagari" panose="02040503050201020203" pitchFamily="18" charset="0"/>
            </a:endParaRPr>
          </a:p>
          <a:p>
            <a:pPr algn="just">
              <a:lnSpc>
                <a:spcPct val="120000"/>
              </a:lnSpc>
              <a:buFont typeface="Courier New" panose="02070309020205020404" pitchFamily="49" charset="0"/>
              <a:buChar char="o"/>
            </a:pPr>
            <a:r>
              <a:rPr lang="fr-CA" sz="8400" i="0" dirty="0">
                <a:latin typeface="Adobe Devanagari" panose="02040503050201020203" pitchFamily="18" charset="0"/>
                <a:cs typeface="Adobe Devanagari" panose="02040503050201020203" pitchFamily="18" charset="0"/>
              </a:rPr>
              <a:t>Dans le cas d’un failli décédé, les frais de funérailles et les dépenses testamentaires raisonnables, faits par le représentant légal, etc.</a:t>
            </a:r>
          </a:p>
          <a:p>
            <a:pPr algn="just">
              <a:lnSpc>
                <a:spcPct val="120000"/>
              </a:lnSpc>
              <a:buFont typeface="Courier New" panose="02070309020205020404" pitchFamily="49" charset="0"/>
              <a:buChar char="o"/>
            </a:pPr>
            <a:r>
              <a:rPr lang="fr-CA" sz="8400" i="0" dirty="0">
                <a:latin typeface="Adobe Devanagari" panose="02040503050201020203" pitchFamily="18" charset="0"/>
                <a:cs typeface="Adobe Devanagari" panose="02040503050201020203" pitchFamily="18" charset="0"/>
              </a:rPr>
              <a:t>Les frais d’administration, dans l’ordre suivant : (i) débours et honoraires de la personne visée à l’alinéa14.03 (1)a) (quelqu’un qui est mandaté par le surintendant pour prendre des mesures de sauvegarde d’un actif); (ii) débours et honoraires du syndic; (iii) frais légaux. </a:t>
            </a:r>
          </a:p>
        </p:txBody>
      </p:sp>
    </p:spTree>
    <p:extLst>
      <p:ext uri="{BB962C8B-B14F-4D97-AF65-F5344CB8AC3E}">
        <p14:creationId xmlns:p14="http://schemas.microsoft.com/office/powerpoint/2010/main" val="35251182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a:xfrm>
            <a:off x="1371600" y="685800"/>
            <a:ext cx="9601200" cy="946052"/>
          </a:xfrm>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829994" y="1631852"/>
            <a:ext cx="11141612" cy="5226147"/>
          </a:xfrm>
        </p:spPr>
        <p:txBody>
          <a:bodyPr>
            <a:normAutofit fontScale="25000" lnSpcReduction="20000"/>
          </a:bodyPr>
          <a:lstStyle/>
          <a:p>
            <a:pPr marL="0" indent="0" algn="ctr">
              <a:lnSpc>
                <a:spcPct val="150000"/>
              </a:lnSpc>
              <a:buNone/>
            </a:pPr>
            <a:r>
              <a:rPr lang="fr-CA" sz="12800" b="1" dirty="0">
                <a:effectLst>
                  <a:outerShdw blurRad="38100" dist="38100" dir="2700000" algn="tl">
                    <a:srgbClr val="000000">
                      <a:alpha val="43137"/>
                    </a:srgbClr>
                  </a:outerShdw>
                </a:effectLst>
              </a:rPr>
              <a:t>LA FAILLITE</a:t>
            </a:r>
          </a:p>
          <a:p>
            <a:pPr algn="just">
              <a:lnSpc>
                <a:spcPct val="150000"/>
              </a:lnSpc>
            </a:pPr>
            <a:r>
              <a:rPr lang="fr-CA" sz="96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rPr>
              <a:t>Les catégories de créanciers</a:t>
            </a:r>
          </a:p>
          <a:p>
            <a:pPr marL="4187952" lvl="8" indent="-457200" algn="just">
              <a:lnSpc>
                <a:spcPct val="200000"/>
              </a:lnSpc>
              <a:buFont typeface="+mj-lt"/>
              <a:buAutoNum type="arabicParenR"/>
            </a:pPr>
            <a:r>
              <a:rPr lang="fr-CA" sz="9600" b="1" dirty="0">
                <a:latin typeface="Adobe Devanagari" panose="02040503050201020203" pitchFamily="18" charset="0"/>
                <a:cs typeface="Adobe Devanagari" panose="02040503050201020203" pitchFamily="18" charset="0"/>
              </a:rPr>
              <a:t>Les créanciers ordinaire</a:t>
            </a:r>
          </a:p>
          <a:p>
            <a:pPr marL="0" indent="0" algn="just">
              <a:lnSpc>
                <a:spcPct val="150000"/>
              </a:lnSpc>
              <a:buNone/>
            </a:pPr>
            <a:r>
              <a:rPr lang="fr-CA" sz="8800" dirty="0">
                <a:latin typeface="Adobe Devanagari" panose="02040503050201020203" pitchFamily="18" charset="0"/>
                <a:cs typeface="Adobe Devanagari" panose="02040503050201020203" pitchFamily="18" charset="0"/>
              </a:rPr>
              <a:t>Ces créanciers ne détiennent aucune garantie ou aucun privilège sur les biens du failli. </a:t>
            </a:r>
          </a:p>
          <a:p>
            <a:pPr marL="0" indent="0" algn="just">
              <a:lnSpc>
                <a:spcPct val="150000"/>
              </a:lnSpc>
              <a:buNone/>
            </a:pPr>
            <a:r>
              <a:rPr lang="fr-CA" sz="8800" dirty="0">
                <a:latin typeface="Adobe Devanagari" panose="02040503050201020203" pitchFamily="18" charset="0"/>
                <a:cs typeface="Adobe Devanagari" panose="02040503050201020203" pitchFamily="18" charset="0"/>
              </a:rPr>
              <a:t>Ce sont les créanciers que l’on retrouve en plus grand nombre dans une faillite.</a:t>
            </a:r>
          </a:p>
          <a:p>
            <a:pPr marL="0" indent="0" algn="just">
              <a:lnSpc>
                <a:spcPct val="150000"/>
              </a:lnSpc>
              <a:buNone/>
            </a:pPr>
            <a:r>
              <a:rPr lang="fr-CA" sz="8800" dirty="0">
                <a:latin typeface="Adobe Devanagari" panose="02040503050201020203" pitchFamily="18" charset="0"/>
                <a:cs typeface="Adobe Devanagari" panose="02040503050201020203" pitchFamily="18" charset="0"/>
              </a:rPr>
              <a:t> Malheureusement, ils sont rarement payés en totalité. Au mieux, ils recevront un pourcentage de leur créance. </a:t>
            </a:r>
          </a:p>
          <a:p>
            <a:pPr marL="0" indent="0" algn="just">
              <a:lnSpc>
                <a:spcPct val="150000"/>
              </a:lnSpc>
              <a:buNone/>
            </a:pPr>
            <a:r>
              <a:rPr lang="fr-CA" sz="8800" dirty="0">
                <a:latin typeface="Adobe Devanagari" panose="02040503050201020203" pitchFamily="18" charset="0"/>
                <a:cs typeface="Adobe Devanagari" panose="02040503050201020203" pitchFamily="18" charset="0"/>
              </a:rPr>
              <a:t>En effet, des dividendes seront versés à ces derniers en proportion de leur créance respective s’il n’y a pas suffisamment d’argent pour les payer en totalité.</a:t>
            </a:r>
            <a:endParaRPr lang="fr-CA" sz="8400" i="0" dirty="0">
              <a:latin typeface="Adobe Devanagari" panose="02040503050201020203" pitchFamily="18" charset="0"/>
              <a:cs typeface="Adobe Devanagari" panose="02040503050201020203" pitchFamily="18" charset="0"/>
            </a:endParaRPr>
          </a:p>
        </p:txBody>
      </p:sp>
    </p:spTree>
    <p:extLst>
      <p:ext uri="{BB962C8B-B14F-4D97-AF65-F5344CB8AC3E}">
        <p14:creationId xmlns:p14="http://schemas.microsoft.com/office/powerpoint/2010/main" val="1610570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a:xfrm>
            <a:off x="1371600" y="685800"/>
            <a:ext cx="9601200" cy="946052"/>
          </a:xfrm>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829994" y="1631852"/>
            <a:ext cx="11141612" cy="5226147"/>
          </a:xfrm>
        </p:spPr>
        <p:txBody>
          <a:bodyPr>
            <a:normAutofit fontScale="32500" lnSpcReduction="20000"/>
          </a:bodyPr>
          <a:lstStyle/>
          <a:p>
            <a:pPr marL="0" indent="0" algn="ctr">
              <a:lnSpc>
                <a:spcPct val="150000"/>
              </a:lnSpc>
              <a:buNone/>
            </a:pPr>
            <a:r>
              <a:rPr lang="fr-CA" sz="12800" b="1" dirty="0">
                <a:effectLst>
                  <a:outerShdw blurRad="38100" dist="38100" dir="2700000" algn="tl">
                    <a:srgbClr val="000000">
                      <a:alpha val="43137"/>
                    </a:srgbClr>
                  </a:outerShdw>
                </a:effectLst>
              </a:rPr>
              <a:t>LA FAILLITE</a:t>
            </a:r>
          </a:p>
          <a:p>
            <a:pPr algn="just">
              <a:lnSpc>
                <a:spcPct val="150000"/>
              </a:lnSpc>
            </a:pPr>
            <a:r>
              <a:rPr lang="fr-CA" sz="96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rPr>
              <a:t>Les catégories de créanciers</a:t>
            </a:r>
          </a:p>
          <a:p>
            <a:pPr marL="4187952" lvl="8" indent="-457200" algn="just">
              <a:lnSpc>
                <a:spcPct val="200000"/>
              </a:lnSpc>
              <a:buFont typeface="+mj-lt"/>
              <a:buAutoNum type="arabicParenR"/>
            </a:pPr>
            <a:r>
              <a:rPr lang="fr-CA" sz="9600" b="1" dirty="0">
                <a:latin typeface="Adobe Devanagari" panose="02040503050201020203" pitchFamily="18" charset="0"/>
                <a:cs typeface="Adobe Devanagari" panose="02040503050201020203" pitchFamily="18" charset="0"/>
              </a:rPr>
              <a:t>Les créanciers différés</a:t>
            </a:r>
          </a:p>
          <a:p>
            <a:pPr algn="just">
              <a:lnSpc>
                <a:spcPct val="150000"/>
              </a:lnSpc>
              <a:buFont typeface="Wingdings" panose="05000000000000000000" pitchFamily="2" charset="2"/>
              <a:buChar char="q"/>
            </a:pPr>
            <a:r>
              <a:rPr lang="fr-CA" sz="8800" dirty="0">
                <a:latin typeface="Adobe Devanagari" panose="02040503050201020203" pitchFamily="18" charset="0"/>
                <a:cs typeface="Adobe Devanagari" panose="02040503050201020203" pitchFamily="18" charset="0"/>
              </a:rPr>
              <a:t>Ce sont des créanciers ordinaires qui ont des liens, au sens de la loi, avec le failli. </a:t>
            </a:r>
          </a:p>
          <a:p>
            <a:pPr algn="just">
              <a:lnSpc>
                <a:spcPct val="150000"/>
              </a:lnSpc>
              <a:buFont typeface="Wingdings" panose="05000000000000000000" pitchFamily="2" charset="2"/>
              <a:buChar char="q"/>
            </a:pPr>
            <a:r>
              <a:rPr lang="fr-CA" sz="8800" dirty="0">
                <a:latin typeface="Adobe Devanagari" panose="02040503050201020203" pitchFamily="18" charset="0"/>
                <a:cs typeface="Adobe Devanagari" panose="02040503050201020203" pitchFamily="18" charset="0"/>
              </a:rPr>
              <a:t>Ils seront payés après les créanciers ordinaires s’il reste un solde à verser.</a:t>
            </a:r>
            <a:endParaRPr lang="fr-CA" sz="8400" dirty="0">
              <a:latin typeface="Adobe Devanagari" panose="02040503050201020203" pitchFamily="18" charset="0"/>
              <a:cs typeface="Adobe Devanagari" panose="02040503050201020203" pitchFamily="18" charset="0"/>
            </a:endParaRPr>
          </a:p>
        </p:txBody>
      </p:sp>
    </p:spTree>
    <p:extLst>
      <p:ext uri="{BB962C8B-B14F-4D97-AF65-F5344CB8AC3E}">
        <p14:creationId xmlns:p14="http://schemas.microsoft.com/office/powerpoint/2010/main" val="6095843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a:xfrm>
            <a:off x="1371600" y="685800"/>
            <a:ext cx="9601200" cy="946052"/>
          </a:xfrm>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829994" y="1631852"/>
            <a:ext cx="11141612" cy="5226147"/>
          </a:xfrm>
        </p:spPr>
        <p:txBody>
          <a:bodyPr>
            <a:normAutofit fontScale="25000" lnSpcReduction="20000"/>
          </a:bodyPr>
          <a:lstStyle/>
          <a:p>
            <a:pPr marL="0" indent="0" algn="ctr">
              <a:lnSpc>
                <a:spcPct val="150000"/>
              </a:lnSpc>
              <a:buNone/>
            </a:pPr>
            <a:r>
              <a:rPr lang="fr-CA" sz="144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rPr>
              <a:t>LA FAILLITE</a:t>
            </a:r>
          </a:p>
          <a:p>
            <a:pPr marL="0" indent="0" algn="ctr">
              <a:lnSpc>
                <a:spcPct val="150000"/>
              </a:lnSpc>
              <a:buNone/>
            </a:pPr>
            <a:endParaRPr lang="fr-CA" sz="12800" b="1" dirty="0">
              <a:effectLst>
                <a:outerShdw blurRad="38100" dist="38100" dir="2700000" algn="tl">
                  <a:srgbClr val="000000">
                    <a:alpha val="43137"/>
                  </a:srgbClr>
                </a:outerShdw>
              </a:effectLst>
            </a:endParaRPr>
          </a:p>
          <a:p>
            <a:pPr algn="just">
              <a:lnSpc>
                <a:spcPct val="150000"/>
              </a:lnSpc>
            </a:pPr>
            <a:r>
              <a:rPr lang="fr-CA" sz="9600" dirty="0">
                <a:latin typeface="Adobe Devanagari" panose="02040503050201020203" pitchFamily="18" charset="0"/>
                <a:cs typeface="Adobe Devanagari" panose="02040503050201020203" pitchFamily="18" charset="0"/>
              </a:rPr>
              <a:t>L’un des objectifs de la Loi sur la faillite est de permettre à un débiteur d’être libéré de ses dettes et de lui permettre de recommencer à zéro en se rebâtissant une santé et une crédibilité financières. </a:t>
            </a:r>
          </a:p>
          <a:p>
            <a:pPr algn="just">
              <a:lnSpc>
                <a:spcPct val="150000"/>
              </a:lnSpc>
            </a:pPr>
            <a:r>
              <a:rPr lang="fr-CA" sz="9600" dirty="0">
                <a:latin typeface="Adobe Devanagari" panose="02040503050201020203" pitchFamily="18" charset="0"/>
                <a:cs typeface="Adobe Devanagari" panose="02040503050201020203" pitchFamily="18" charset="0"/>
              </a:rPr>
              <a:t>Dans le cas d’une faillite d’une personne physique, le délai pour obtenir la libération va varier en fonction de certaines situations précisées à l’article 168. (1). Il sera</a:t>
            </a:r>
            <a:r>
              <a:rPr lang="fr-CA" sz="9600" u="sng" dirty="0">
                <a:latin typeface="Adobe Devanagari" panose="02040503050201020203" pitchFamily="18" charset="0"/>
                <a:cs typeface="Adobe Devanagari" panose="02040503050201020203" pitchFamily="18" charset="0"/>
              </a:rPr>
              <a:t> au minimum de neuf mois et au maximum de 36 mois</a:t>
            </a:r>
            <a:r>
              <a:rPr lang="fr-CA" sz="9600" dirty="0">
                <a:latin typeface="Adobe Devanagari" panose="02040503050201020203" pitchFamily="18" charset="0"/>
                <a:cs typeface="Adobe Devanagari" panose="02040503050201020203" pitchFamily="18" charset="0"/>
              </a:rPr>
              <a:t>.</a:t>
            </a:r>
            <a:endParaRPr lang="fr-CA" sz="8400" dirty="0">
              <a:latin typeface="Adobe Devanagari" panose="02040503050201020203" pitchFamily="18" charset="0"/>
              <a:cs typeface="Adobe Devanagari" panose="02040503050201020203" pitchFamily="18" charset="0"/>
            </a:endParaRPr>
          </a:p>
        </p:txBody>
      </p:sp>
    </p:spTree>
    <p:extLst>
      <p:ext uri="{BB962C8B-B14F-4D97-AF65-F5344CB8AC3E}">
        <p14:creationId xmlns:p14="http://schemas.microsoft.com/office/powerpoint/2010/main" val="2887808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1B7C6F-77CE-4687-99A2-9ADDDDD5D7AB}"/>
              </a:ext>
            </a:extLst>
          </p:cNvPr>
          <p:cNvSpPr>
            <a:spLocks noGrp="1"/>
          </p:cNvSpPr>
          <p:nvPr>
            <p:ph type="title"/>
          </p:nvPr>
        </p:nvSpPr>
        <p:spPr/>
        <p:txBody>
          <a:bodyPr/>
          <a:lstStyle/>
          <a:p>
            <a:endParaRPr lang="fr-CA"/>
          </a:p>
        </p:txBody>
      </p:sp>
      <p:sp>
        <p:nvSpPr>
          <p:cNvPr id="3" name="Espace réservé du contenu 2">
            <a:extLst>
              <a:ext uri="{FF2B5EF4-FFF2-40B4-BE49-F238E27FC236}">
                <a16:creationId xmlns:a16="http://schemas.microsoft.com/office/drawing/2014/main" id="{E8CB902C-E3CD-432D-8EDF-CA4619718714}"/>
              </a:ext>
            </a:extLst>
          </p:cNvPr>
          <p:cNvSpPr>
            <a:spLocks noGrp="1"/>
          </p:cNvSpPr>
          <p:nvPr>
            <p:ph idx="1"/>
          </p:nvPr>
        </p:nvSpPr>
        <p:spPr/>
        <p:txBody>
          <a:bodyPr>
            <a:normAutofit/>
          </a:bodyPr>
          <a:lstStyle/>
          <a:p>
            <a:pPr marL="0" indent="0" algn="ctr">
              <a:buNone/>
            </a:pPr>
            <a:endParaRPr lang="fr-CA" sz="5400" b="1" dirty="0">
              <a:effectLst>
                <a:outerShdw blurRad="38100" dist="38100" dir="2700000" algn="tl">
                  <a:srgbClr val="000000">
                    <a:alpha val="43137"/>
                  </a:srgbClr>
                </a:outerShdw>
              </a:effectLst>
            </a:endParaRPr>
          </a:p>
          <a:p>
            <a:pPr marL="0" indent="0" algn="ctr">
              <a:buNone/>
            </a:pPr>
            <a:r>
              <a:rPr lang="fr-CA" sz="6600" b="1" dirty="0">
                <a:effectLst>
                  <a:outerShdw blurRad="38100" dist="38100" dir="2700000" algn="tl">
                    <a:srgbClr val="000000">
                      <a:alpha val="43137"/>
                    </a:srgbClr>
                  </a:outerShdw>
                </a:effectLst>
              </a:rPr>
              <a:t>PERSONNE PHYSIQUE</a:t>
            </a:r>
          </a:p>
        </p:txBody>
      </p:sp>
    </p:spTree>
    <p:extLst>
      <p:ext uri="{BB962C8B-B14F-4D97-AF65-F5344CB8AC3E}">
        <p14:creationId xmlns:p14="http://schemas.microsoft.com/office/powerpoint/2010/main" val="223228667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a:xfrm>
            <a:off x="1371600" y="685800"/>
            <a:ext cx="9601200" cy="946052"/>
          </a:xfrm>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829994" y="1631852"/>
            <a:ext cx="11141612" cy="5226147"/>
          </a:xfrm>
        </p:spPr>
        <p:txBody>
          <a:bodyPr>
            <a:normAutofit fontScale="25000" lnSpcReduction="20000"/>
          </a:bodyPr>
          <a:lstStyle/>
          <a:p>
            <a:pPr marL="0" indent="0" algn="ctr">
              <a:lnSpc>
                <a:spcPct val="150000"/>
              </a:lnSpc>
              <a:buNone/>
            </a:pPr>
            <a:r>
              <a:rPr lang="fr-CA" sz="144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rPr>
              <a:t>LA FAILLITE</a:t>
            </a:r>
          </a:p>
          <a:p>
            <a:pPr marL="0" indent="0" algn="ctr">
              <a:lnSpc>
                <a:spcPct val="150000"/>
              </a:lnSpc>
              <a:buNone/>
            </a:pPr>
            <a:endParaRPr lang="fr-CA" sz="3200" b="1" dirty="0">
              <a:effectLst>
                <a:outerShdw blurRad="38100" dist="38100" dir="2700000" algn="tl">
                  <a:srgbClr val="000000">
                    <a:alpha val="43137"/>
                  </a:srgbClr>
                </a:outerShdw>
              </a:effectLst>
            </a:endParaRPr>
          </a:p>
          <a:p>
            <a:pPr algn="just">
              <a:lnSpc>
                <a:spcPct val="150000"/>
              </a:lnSpc>
            </a:pPr>
            <a:r>
              <a:rPr lang="fr-CA" sz="11200" dirty="0">
                <a:latin typeface="Adobe Devanagari" panose="02040503050201020203" pitchFamily="18" charset="0"/>
                <a:cs typeface="Adobe Devanagari" panose="02040503050201020203" pitchFamily="18" charset="0"/>
              </a:rPr>
              <a:t>Un failli ne sera pas libéré de certaines dettes, dont:</a:t>
            </a:r>
          </a:p>
          <a:p>
            <a:pPr algn="just">
              <a:lnSpc>
                <a:spcPct val="150000"/>
              </a:lnSpc>
            </a:pPr>
            <a:endParaRPr lang="fr-CA" sz="3200" dirty="0">
              <a:latin typeface="Adobe Devanagari" panose="02040503050201020203" pitchFamily="18" charset="0"/>
              <a:cs typeface="Adobe Devanagari" panose="02040503050201020203" pitchFamily="18" charset="0"/>
            </a:endParaRPr>
          </a:p>
          <a:p>
            <a:pPr lvl="2" algn="just">
              <a:lnSpc>
                <a:spcPct val="150000"/>
              </a:lnSpc>
              <a:buFont typeface="Wingdings" panose="05000000000000000000" pitchFamily="2" charset="2"/>
              <a:buChar char="Ø"/>
            </a:pPr>
            <a:r>
              <a:rPr lang="fr-CA" sz="11200" i="0" dirty="0">
                <a:latin typeface="Adobe Devanagari" panose="02040503050201020203" pitchFamily="18" charset="0"/>
                <a:cs typeface="Adobe Devanagari" panose="02040503050201020203" pitchFamily="18" charset="0"/>
              </a:rPr>
              <a:t>les amendes imposées par un tribunal. </a:t>
            </a:r>
          </a:p>
          <a:p>
            <a:pPr lvl="2" algn="just">
              <a:lnSpc>
                <a:spcPct val="150000"/>
              </a:lnSpc>
              <a:buFont typeface="Wingdings" panose="05000000000000000000" pitchFamily="2" charset="2"/>
              <a:buChar char="Ø"/>
            </a:pPr>
            <a:r>
              <a:rPr lang="fr-CA" sz="11200" i="0" dirty="0">
                <a:latin typeface="Adobe Devanagari" panose="02040503050201020203" pitchFamily="18" charset="0"/>
                <a:cs typeface="Adobe Devanagari" panose="02040503050201020203" pitchFamily="18" charset="0"/>
              </a:rPr>
              <a:t>Les dettes à caractère alimentaire due par un conjoint à l’autre conjoint. </a:t>
            </a:r>
          </a:p>
          <a:p>
            <a:pPr lvl="2" algn="just">
              <a:lnSpc>
                <a:spcPct val="150000"/>
              </a:lnSpc>
              <a:buFont typeface="Wingdings" panose="05000000000000000000" pitchFamily="2" charset="2"/>
              <a:buChar char="Ø"/>
            </a:pPr>
            <a:r>
              <a:rPr lang="fr-CA" sz="11200" i="0" dirty="0">
                <a:latin typeface="Adobe Devanagari" panose="02040503050201020203" pitchFamily="18" charset="0"/>
                <a:cs typeface="Adobe Devanagari" panose="02040503050201020203" pitchFamily="18" charset="0"/>
              </a:rPr>
              <a:t>Les dettes résultant de fraudes ou de gestes similaires.</a:t>
            </a:r>
          </a:p>
          <a:p>
            <a:pPr lvl="2" algn="just">
              <a:lnSpc>
                <a:spcPct val="150000"/>
              </a:lnSpc>
              <a:buFont typeface="Wingdings" panose="05000000000000000000" pitchFamily="2" charset="2"/>
              <a:buChar char="Ø"/>
            </a:pPr>
            <a:r>
              <a:rPr lang="fr-CA" sz="11200" i="0" dirty="0">
                <a:latin typeface="Adobe Devanagari" panose="02040503050201020203" pitchFamily="18" charset="0"/>
                <a:cs typeface="Adobe Devanagari" panose="02040503050201020203" pitchFamily="18" charset="0"/>
              </a:rPr>
              <a:t>Les dettes résultant d’un prêt étudiant.</a:t>
            </a:r>
            <a:endParaRPr lang="fr-CA" sz="9600" i="0" dirty="0">
              <a:latin typeface="Adobe Devanagari" panose="02040503050201020203" pitchFamily="18" charset="0"/>
              <a:cs typeface="Adobe Devanagari" panose="02040503050201020203" pitchFamily="18" charset="0"/>
            </a:endParaRPr>
          </a:p>
        </p:txBody>
      </p:sp>
    </p:spTree>
    <p:extLst>
      <p:ext uri="{BB962C8B-B14F-4D97-AF65-F5344CB8AC3E}">
        <p14:creationId xmlns:p14="http://schemas.microsoft.com/office/powerpoint/2010/main" val="299465734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7915F25-44EF-4C16-9BF0-576145FB1911}"/>
              </a:ext>
            </a:extLst>
          </p:cNvPr>
          <p:cNvSpPr>
            <a:spLocks noGrp="1"/>
          </p:cNvSpPr>
          <p:nvPr>
            <p:ph type="title"/>
          </p:nvPr>
        </p:nvSpPr>
        <p:spPr/>
        <p:txBody>
          <a:bodyPr/>
          <a:lstStyle/>
          <a:p>
            <a:endParaRPr lang="fr-CA"/>
          </a:p>
        </p:txBody>
      </p:sp>
      <p:sp>
        <p:nvSpPr>
          <p:cNvPr id="3" name="Espace réservé du contenu 2">
            <a:extLst>
              <a:ext uri="{FF2B5EF4-FFF2-40B4-BE49-F238E27FC236}">
                <a16:creationId xmlns:a16="http://schemas.microsoft.com/office/drawing/2014/main" id="{FBD5F957-1A3F-4321-A1C2-44F9BCA136A2}"/>
              </a:ext>
            </a:extLst>
          </p:cNvPr>
          <p:cNvSpPr>
            <a:spLocks noGrp="1"/>
          </p:cNvSpPr>
          <p:nvPr>
            <p:ph idx="1"/>
          </p:nvPr>
        </p:nvSpPr>
        <p:spPr/>
        <p:txBody>
          <a:bodyPr>
            <a:normAutofit/>
          </a:bodyPr>
          <a:lstStyle/>
          <a:p>
            <a:pPr marL="0" indent="0" algn="ctr">
              <a:buNone/>
            </a:pPr>
            <a:endParaRPr lang="fr-CA" sz="7200" b="1" dirty="0">
              <a:effectLst>
                <a:outerShdw blurRad="38100" dist="38100" dir="2700000" algn="tl">
                  <a:srgbClr val="000000">
                    <a:alpha val="43137"/>
                  </a:srgbClr>
                </a:outerShdw>
              </a:effectLst>
            </a:endParaRPr>
          </a:p>
          <a:p>
            <a:pPr marL="0" indent="0" algn="ctr">
              <a:buNone/>
            </a:pPr>
            <a:r>
              <a:rPr lang="fr-CA" sz="7200" b="1" dirty="0">
                <a:effectLst>
                  <a:outerShdw blurRad="38100" dist="38100" dir="2700000" algn="tl">
                    <a:srgbClr val="000000">
                      <a:alpha val="43137"/>
                    </a:srgbClr>
                  </a:outerShdw>
                </a:effectLst>
              </a:rPr>
              <a:t>PERSONNE MORALE</a:t>
            </a:r>
          </a:p>
        </p:txBody>
      </p:sp>
    </p:spTree>
    <p:extLst>
      <p:ext uri="{BB962C8B-B14F-4D97-AF65-F5344CB8AC3E}">
        <p14:creationId xmlns:p14="http://schemas.microsoft.com/office/powerpoint/2010/main" val="15367510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a:xfrm>
            <a:off x="1371600" y="685800"/>
            <a:ext cx="9601200" cy="946052"/>
          </a:xfrm>
        </p:spPr>
        <p:txBody>
          <a:bodyPr>
            <a:normAutofit/>
          </a:bodyPr>
          <a:lstStyle/>
          <a:p>
            <a:pPr algn="ctr"/>
            <a:r>
              <a:rPr lang="fr-CA" sz="5400" b="1" dirty="0">
                <a:effectLst>
                  <a:outerShdw blurRad="38100" dist="38100" dir="2700000" algn="tl">
                    <a:srgbClr val="000000">
                      <a:alpha val="43137"/>
                    </a:srgbClr>
                  </a:outerShdw>
                </a:effectLst>
              </a:rPr>
              <a:t>PERSONNE MORALE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829994" y="1631852"/>
            <a:ext cx="11141612" cy="5226147"/>
          </a:xfrm>
        </p:spPr>
        <p:txBody>
          <a:bodyPr>
            <a:normAutofit/>
          </a:bodyPr>
          <a:lstStyle/>
          <a:p>
            <a:pPr marL="0" indent="0" algn="ctr">
              <a:lnSpc>
                <a:spcPct val="150000"/>
              </a:lnSpc>
              <a:buNone/>
            </a:pPr>
            <a:endParaRPr lang="fr-CA" sz="3200" b="1" dirty="0">
              <a:effectLst>
                <a:outerShdw blurRad="38100" dist="38100" dir="2700000" algn="tl">
                  <a:srgbClr val="000000">
                    <a:alpha val="43137"/>
                  </a:srgbClr>
                </a:outerShdw>
              </a:effectLst>
            </a:endParaRPr>
          </a:p>
          <a:p>
            <a:pPr marL="0" indent="0" algn="just">
              <a:lnSpc>
                <a:spcPct val="150000"/>
              </a:lnSpc>
              <a:buNone/>
            </a:pPr>
            <a:r>
              <a:rPr lang="fr-CA" sz="4400" dirty="0">
                <a:latin typeface="Adobe Devanagari" panose="02040503050201020203" pitchFamily="18" charset="0"/>
                <a:cs typeface="Adobe Devanagari" panose="02040503050201020203" pitchFamily="18" charset="0"/>
              </a:rPr>
              <a:t>Globalement, les mêmes principes que ceux s’appliquant à la personne physique insolvable s’imposent à la personne morale insolvable.</a:t>
            </a:r>
          </a:p>
        </p:txBody>
      </p:sp>
    </p:spTree>
    <p:extLst>
      <p:ext uri="{BB962C8B-B14F-4D97-AF65-F5344CB8AC3E}">
        <p14:creationId xmlns:p14="http://schemas.microsoft.com/office/powerpoint/2010/main" val="388059719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a:xfrm>
            <a:off x="1371600" y="685800"/>
            <a:ext cx="9601200" cy="946052"/>
          </a:xfrm>
        </p:spPr>
        <p:txBody>
          <a:bodyPr>
            <a:normAutofit/>
          </a:bodyPr>
          <a:lstStyle/>
          <a:p>
            <a:pPr algn="ctr"/>
            <a:r>
              <a:rPr lang="fr-CA" sz="5400" b="1" dirty="0">
                <a:effectLst>
                  <a:outerShdw blurRad="38100" dist="38100" dir="2700000" algn="tl">
                    <a:srgbClr val="000000">
                      <a:alpha val="43137"/>
                    </a:srgbClr>
                  </a:outerShdw>
                </a:effectLst>
              </a:rPr>
              <a:t>PERSONNE MORALE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829994" y="1631852"/>
            <a:ext cx="11141612" cy="5226147"/>
          </a:xfrm>
        </p:spPr>
        <p:txBody>
          <a:bodyPr>
            <a:normAutofit fontScale="32500" lnSpcReduction="20000"/>
          </a:bodyPr>
          <a:lstStyle/>
          <a:p>
            <a:pPr marL="0" indent="0" algn="ctr">
              <a:lnSpc>
                <a:spcPct val="150000"/>
              </a:lnSpc>
              <a:buNone/>
            </a:pPr>
            <a:endParaRPr lang="fr-CA" sz="3200" b="1" dirty="0">
              <a:effectLst>
                <a:outerShdw blurRad="38100" dist="38100" dir="2700000" algn="tl">
                  <a:srgbClr val="000000">
                    <a:alpha val="43137"/>
                  </a:srgbClr>
                </a:outerShdw>
              </a:effectLst>
            </a:endParaRPr>
          </a:p>
          <a:p>
            <a:pPr marL="0" indent="0" algn="just">
              <a:lnSpc>
                <a:spcPct val="120000"/>
              </a:lnSpc>
              <a:buNone/>
            </a:pPr>
            <a:r>
              <a:rPr lang="fr-CA" sz="7400" dirty="0">
                <a:latin typeface="Adobe Devanagari" panose="02040503050201020203" pitchFamily="18" charset="0"/>
                <a:cs typeface="Adobe Devanagari" panose="02040503050201020203" pitchFamily="18" charset="0"/>
              </a:rPr>
              <a:t>En plus de la </a:t>
            </a:r>
            <a:r>
              <a:rPr lang="fr-CA" sz="7400" i="1" dirty="0">
                <a:latin typeface="Adobe Devanagari" panose="02040503050201020203" pitchFamily="18" charset="0"/>
                <a:cs typeface="Adobe Devanagari" panose="02040503050201020203" pitchFamily="18" charset="0"/>
              </a:rPr>
              <a:t>Loi sur les faillites et l’insolvabilité</a:t>
            </a:r>
            <a:r>
              <a:rPr lang="fr-CA" sz="7400" dirty="0">
                <a:latin typeface="Adobe Devanagari" panose="02040503050201020203" pitchFamily="18" charset="0"/>
                <a:cs typeface="Adobe Devanagari" panose="02040503050201020203" pitchFamily="18" charset="0"/>
              </a:rPr>
              <a:t>, s’applique à la personne morale la </a:t>
            </a:r>
            <a:r>
              <a:rPr lang="fr-CA" sz="7400" i="1" dirty="0">
                <a:latin typeface="Adobe Devanagari" panose="02040503050201020203" pitchFamily="18" charset="0"/>
                <a:cs typeface="Adobe Devanagari" panose="02040503050201020203" pitchFamily="18" charset="0"/>
              </a:rPr>
              <a:t>Loi sur les arrangements avec les créanciers d’une compagnie</a:t>
            </a:r>
            <a:r>
              <a:rPr lang="fr-CA" sz="7400" dirty="0">
                <a:latin typeface="Adobe Devanagari" panose="02040503050201020203" pitchFamily="18" charset="0"/>
                <a:cs typeface="Adobe Devanagari" panose="02040503050201020203" pitchFamily="18" charset="0"/>
              </a:rPr>
              <a:t>.</a:t>
            </a:r>
          </a:p>
          <a:p>
            <a:pPr marL="0" indent="0" algn="just">
              <a:lnSpc>
                <a:spcPct val="120000"/>
              </a:lnSpc>
              <a:buNone/>
            </a:pPr>
            <a:endParaRPr lang="fr-CA" sz="2800" dirty="0">
              <a:latin typeface="Adobe Devanagari" panose="02040503050201020203" pitchFamily="18" charset="0"/>
              <a:cs typeface="Adobe Devanagari" panose="02040503050201020203" pitchFamily="18" charset="0"/>
            </a:endParaRPr>
          </a:p>
          <a:p>
            <a:pPr marL="0" indent="0" algn="just">
              <a:lnSpc>
                <a:spcPct val="120000"/>
              </a:lnSpc>
              <a:buNone/>
            </a:pPr>
            <a:r>
              <a:rPr lang="fr-CA" sz="7400" dirty="0">
                <a:latin typeface="Adobe Devanagari" panose="02040503050201020203" pitchFamily="18" charset="0"/>
                <a:cs typeface="Adobe Devanagari" panose="02040503050201020203" pitchFamily="18" charset="0"/>
              </a:rPr>
              <a:t>Elle permet à une société insolvable de demander une ordonnance d'un tribunal afin de suspendre toutes les procédures intentées par ses créanciers ou qui pourraient l'être pendant qu'elle négocie avec eux le rééchelonnement de ses dettes ou les transactions sur ses dettes.</a:t>
            </a:r>
          </a:p>
          <a:p>
            <a:pPr marL="0" indent="0" algn="just">
              <a:lnSpc>
                <a:spcPct val="120000"/>
              </a:lnSpc>
              <a:buNone/>
            </a:pPr>
            <a:endParaRPr lang="fr-CA" sz="2500" dirty="0">
              <a:latin typeface="Adobe Devanagari" panose="02040503050201020203" pitchFamily="18" charset="0"/>
              <a:cs typeface="Adobe Devanagari" panose="02040503050201020203" pitchFamily="18" charset="0"/>
            </a:endParaRPr>
          </a:p>
          <a:p>
            <a:pPr marL="0" indent="0" algn="just">
              <a:lnSpc>
                <a:spcPct val="120000"/>
              </a:lnSpc>
              <a:buNone/>
            </a:pPr>
            <a:r>
              <a:rPr lang="fr-CA" sz="7400" dirty="0">
                <a:latin typeface="Adobe Devanagari" panose="02040503050201020203" pitchFamily="18" charset="0"/>
                <a:cs typeface="Adobe Devanagari" panose="02040503050201020203" pitchFamily="18" charset="0"/>
              </a:rPr>
              <a:t> Également, pour être sujet à l’application de cette loi, il faut que le total des réclamations contre cette compagnie soit supérieur à 5 000 000 $. </a:t>
            </a:r>
          </a:p>
          <a:p>
            <a:pPr marL="0" indent="0" algn="just">
              <a:lnSpc>
                <a:spcPct val="120000"/>
              </a:lnSpc>
              <a:buNone/>
            </a:pPr>
            <a:r>
              <a:rPr lang="fr-CA" sz="7400" dirty="0">
                <a:latin typeface="Adobe Devanagari" panose="02040503050201020203" pitchFamily="18" charset="0"/>
                <a:cs typeface="Adobe Devanagari" panose="02040503050201020203" pitchFamily="18" charset="0"/>
              </a:rPr>
              <a:t>Cette loi permet, en outre, à la compagnie qui se dit insolvable, de négocier directement un arrangement avec ses créanciers et ensuite, le cas échéant, doit le faire approuver par le tribunal</a:t>
            </a:r>
            <a:r>
              <a:rPr lang="fr-CA" sz="4400" dirty="0"/>
              <a:t>.</a:t>
            </a:r>
            <a:endParaRPr lang="fr-CA" sz="4400" dirty="0">
              <a:latin typeface="Adobe Devanagari" panose="02040503050201020203" pitchFamily="18" charset="0"/>
              <a:cs typeface="Adobe Devanagari" panose="02040503050201020203" pitchFamily="18" charset="0"/>
            </a:endParaRPr>
          </a:p>
        </p:txBody>
      </p:sp>
    </p:spTree>
    <p:extLst>
      <p:ext uri="{BB962C8B-B14F-4D97-AF65-F5344CB8AC3E}">
        <p14:creationId xmlns:p14="http://schemas.microsoft.com/office/powerpoint/2010/main" val="154912725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a:xfrm>
            <a:off x="1371600" y="685800"/>
            <a:ext cx="9601200" cy="946052"/>
          </a:xfrm>
        </p:spPr>
        <p:txBody>
          <a:bodyPr>
            <a:normAutofit/>
          </a:bodyPr>
          <a:lstStyle/>
          <a:p>
            <a:pPr algn="ctr"/>
            <a:r>
              <a:rPr lang="fr-CA" sz="5400" b="1" dirty="0">
                <a:effectLst>
                  <a:outerShdw blurRad="38100" dist="38100" dir="2700000" algn="tl">
                    <a:srgbClr val="000000">
                      <a:alpha val="43137"/>
                    </a:srgbClr>
                  </a:outerShdw>
                </a:effectLst>
              </a:rPr>
              <a:t>PERSONNE MORALE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829994" y="1631852"/>
            <a:ext cx="11141612" cy="5226147"/>
          </a:xfrm>
        </p:spPr>
        <p:txBody>
          <a:bodyPr>
            <a:normAutofit fontScale="40000" lnSpcReduction="20000"/>
          </a:bodyPr>
          <a:lstStyle/>
          <a:p>
            <a:pPr marL="0" indent="0" algn="ctr">
              <a:lnSpc>
                <a:spcPct val="150000"/>
              </a:lnSpc>
              <a:buNone/>
            </a:pPr>
            <a:endParaRPr lang="fr-CA" sz="3200" b="1" dirty="0">
              <a:effectLst>
                <a:outerShdw blurRad="38100" dist="38100" dir="2700000" algn="tl">
                  <a:srgbClr val="000000">
                    <a:alpha val="43137"/>
                  </a:srgbClr>
                </a:outerShdw>
              </a:effectLst>
            </a:endParaRPr>
          </a:p>
          <a:p>
            <a:pPr marL="0" indent="0" algn="just">
              <a:lnSpc>
                <a:spcPct val="120000"/>
              </a:lnSpc>
              <a:buNone/>
            </a:pPr>
            <a:r>
              <a:rPr lang="fr-CA" sz="7000" dirty="0">
                <a:latin typeface="Adobe Devanagari" panose="02040503050201020203" pitchFamily="18" charset="0"/>
                <a:cs typeface="Adobe Devanagari" panose="02040503050201020203" pitchFamily="18" charset="0"/>
              </a:rPr>
              <a:t>Autre différence dans le cas de la personne morale:</a:t>
            </a:r>
          </a:p>
          <a:p>
            <a:pPr marL="0" indent="0" algn="just">
              <a:lnSpc>
                <a:spcPct val="120000"/>
              </a:lnSpc>
              <a:buNone/>
            </a:pPr>
            <a:endParaRPr lang="fr-CA" dirty="0">
              <a:latin typeface="Adobe Devanagari" panose="02040503050201020203" pitchFamily="18" charset="0"/>
              <a:cs typeface="Adobe Devanagari" panose="02040503050201020203" pitchFamily="18" charset="0"/>
            </a:endParaRPr>
          </a:p>
          <a:p>
            <a:pPr marL="0" indent="0" algn="just">
              <a:lnSpc>
                <a:spcPct val="120000"/>
              </a:lnSpc>
              <a:buNone/>
            </a:pPr>
            <a:r>
              <a:rPr lang="fr-CA" sz="7000" dirty="0">
                <a:latin typeface="Adobe Devanagari" panose="02040503050201020203" pitchFamily="18" charset="0"/>
                <a:cs typeface="Adobe Devanagari" panose="02040503050201020203" pitchFamily="18" charset="0"/>
              </a:rPr>
              <a:t>En vertu de la </a:t>
            </a:r>
            <a:r>
              <a:rPr lang="fr-CA" sz="7000" i="1" dirty="0">
                <a:latin typeface="Adobe Devanagari" panose="02040503050201020203" pitchFamily="18" charset="0"/>
                <a:cs typeface="Adobe Devanagari" panose="02040503050201020203" pitchFamily="18" charset="0"/>
              </a:rPr>
              <a:t>Loi sur la faillite et insolvabilité</a:t>
            </a:r>
            <a:r>
              <a:rPr lang="fr-CA" sz="7000" dirty="0">
                <a:latin typeface="Adobe Devanagari" panose="02040503050201020203" pitchFamily="18" charset="0"/>
                <a:cs typeface="Adobe Devanagari" panose="02040503050201020203" pitchFamily="18" charset="0"/>
              </a:rPr>
              <a:t>, une personne morale désireuse de proposer à ses créanciers un arrangement pour tenter d’éviter la faillite va leur soumettre une proposition concordataire et non une proposition de consommateur. </a:t>
            </a:r>
          </a:p>
          <a:p>
            <a:pPr marL="0" indent="0" algn="just">
              <a:lnSpc>
                <a:spcPct val="120000"/>
              </a:lnSpc>
              <a:buNone/>
            </a:pPr>
            <a:endParaRPr lang="fr-CA" sz="2500" dirty="0">
              <a:latin typeface="Adobe Devanagari" panose="02040503050201020203" pitchFamily="18" charset="0"/>
              <a:cs typeface="Adobe Devanagari" panose="02040503050201020203" pitchFamily="18" charset="0"/>
            </a:endParaRPr>
          </a:p>
          <a:p>
            <a:pPr marL="0" indent="0" algn="just">
              <a:lnSpc>
                <a:spcPct val="120000"/>
              </a:lnSpc>
              <a:buNone/>
            </a:pPr>
            <a:r>
              <a:rPr lang="fr-CA" sz="7000" dirty="0">
                <a:latin typeface="Adobe Devanagari" panose="02040503050201020203" pitchFamily="18" charset="0"/>
                <a:cs typeface="Adobe Devanagari" panose="02040503050201020203" pitchFamily="18" charset="0"/>
              </a:rPr>
              <a:t>Quant au rôle joué par les différents intervenants du domaine de la faillite ainsi que ce qui concerne les différentes catégories de créanciers, les mêmes principes que ceux étudiés dans le cas de la faillite d’une personne physique s’appliquent.</a:t>
            </a:r>
            <a:r>
              <a:rPr lang="fr-CA" sz="4000" dirty="0">
                <a:latin typeface="Adobe Devanagari" panose="02040503050201020203" pitchFamily="18" charset="0"/>
                <a:cs typeface="Adobe Devanagari" panose="02040503050201020203" pitchFamily="18" charset="0"/>
              </a:rPr>
              <a:t>.</a:t>
            </a:r>
          </a:p>
        </p:txBody>
      </p:sp>
    </p:spTree>
    <p:extLst>
      <p:ext uri="{BB962C8B-B14F-4D97-AF65-F5344CB8AC3E}">
        <p14:creationId xmlns:p14="http://schemas.microsoft.com/office/powerpoint/2010/main" val="396174414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BCAA39-1337-4CB5-B8A2-2C33F76650C1}"/>
              </a:ext>
            </a:extLst>
          </p:cNvPr>
          <p:cNvSpPr>
            <a:spLocks noGrp="1"/>
          </p:cNvSpPr>
          <p:nvPr>
            <p:ph type="title"/>
          </p:nvPr>
        </p:nvSpPr>
        <p:spPr/>
        <p:txBody>
          <a:bodyPr/>
          <a:lstStyle/>
          <a:p>
            <a:endParaRPr lang="fr-CA"/>
          </a:p>
        </p:txBody>
      </p:sp>
      <p:sp>
        <p:nvSpPr>
          <p:cNvPr id="3" name="Espace réservé du contenu 2">
            <a:extLst>
              <a:ext uri="{FF2B5EF4-FFF2-40B4-BE49-F238E27FC236}">
                <a16:creationId xmlns:a16="http://schemas.microsoft.com/office/drawing/2014/main" id="{3313F0F2-D332-4CEB-9005-79808FA4BF89}"/>
              </a:ext>
            </a:extLst>
          </p:cNvPr>
          <p:cNvSpPr>
            <a:spLocks noGrp="1"/>
          </p:cNvSpPr>
          <p:nvPr>
            <p:ph idx="1"/>
          </p:nvPr>
        </p:nvSpPr>
        <p:spPr>
          <a:xfrm>
            <a:off x="1371600" y="2286000"/>
            <a:ext cx="10248314" cy="4114800"/>
          </a:xfrm>
        </p:spPr>
        <p:txBody>
          <a:bodyPr>
            <a:normAutofit/>
          </a:bodyPr>
          <a:lstStyle/>
          <a:p>
            <a:pPr marL="0" indent="0" algn="ctr">
              <a:buNone/>
            </a:pPr>
            <a:endParaRPr lang="fr-CA" sz="800" b="1" dirty="0">
              <a:effectLst>
                <a:outerShdw blurRad="38100" dist="38100" dir="2700000" algn="tl">
                  <a:srgbClr val="000000">
                    <a:alpha val="43137"/>
                  </a:srgbClr>
                </a:outerShdw>
              </a:effectLst>
            </a:endParaRPr>
          </a:p>
          <a:p>
            <a:pPr marL="0" indent="0" algn="ctr">
              <a:buNone/>
            </a:pPr>
            <a:r>
              <a:rPr lang="fr-CA" sz="11500" b="1" dirty="0">
                <a:effectLst>
                  <a:outerShdw blurRad="38100" dist="38100" dir="2700000" algn="tl">
                    <a:srgbClr val="000000">
                      <a:alpha val="43137"/>
                    </a:srgbClr>
                  </a:outerShdw>
                </a:effectLst>
              </a:rPr>
              <a:t>Exercices</a:t>
            </a:r>
          </a:p>
        </p:txBody>
      </p:sp>
    </p:spTree>
    <p:extLst>
      <p:ext uri="{BB962C8B-B14F-4D97-AF65-F5344CB8AC3E}">
        <p14:creationId xmlns:p14="http://schemas.microsoft.com/office/powerpoint/2010/main" val="3053431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1020417" y="2001079"/>
            <a:ext cx="10986053" cy="4744278"/>
          </a:xfrm>
        </p:spPr>
        <p:txBody>
          <a:bodyPr>
            <a:normAutofit lnSpcReduction="10000"/>
          </a:bodyPr>
          <a:lstStyle/>
          <a:p>
            <a:pPr marL="0" indent="0" algn="ctr">
              <a:buNone/>
            </a:pPr>
            <a:r>
              <a:rPr lang="fr-CA" sz="2800" b="1" dirty="0">
                <a:effectLst>
                  <a:outerShdw blurRad="38100" dist="38100" dir="2700000" algn="tl">
                    <a:srgbClr val="000000">
                      <a:alpha val="43137"/>
                    </a:srgbClr>
                  </a:outerShdw>
                </a:effectLst>
              </a:rPr>
              <a:t>LE DÉPÔT VOLONTAIRE</a:t>
            </a:r>
          </a:p>
          <a:p>
            <a:pPr marL="0" indent="0" algn="ctr">
              <a:buNone/>
            </a:pPr>
            <a:endParaRPr lang="fr-CA" sz="2800" b="1" dirty="0">
              <a:effectLst>
                <a:outerShdw blurRad="38100" dist="38100" dir="2700000" algn="tl">
                  <a:srgbClr val="000000">
                    <a:alpha val="43137"/>
                  </a:srgbClr>
                </a:outerShdw>
              </a:effectLst>
            </a:endParaRPr>
          </a:p>
          <a:p>
            <a:pPr algn="just"/>
            <a:r>
              <a:rPr lang="fr-CA" sz="2400" dirty="0">
                <a:latin typeface="Adobe Devanagari" panose="02040503050201020203" pitchFamily="18" charset="0"/>
                <a:cs typeface="Adobe Devanagari" panose="02040503050201020203" pitchFamily="18" charset="0"/>
              </a:rPr>
              <a:t>Il est prévu aux articles 664 et suivants du Code de procédure civile du Québec.</a:t>
            </a:r>
          </a:p>
          <a:p>
            <a:pPr marL="0" indent="0" algn="just">
              <a:buNone/>
            </a:pPr>
            <a:endParaRPr lang="fr-CA" sz="900" dirty="0">
              <a:latin typeface="Adobe Devanagari" panose="02040503050201020203" pitchFamily="18" charset="0"/>
              <a:cs typeface="Adobe Devanagari" panose="02040503050201020203" pitchFamily="18" charset="0"/>
            </a:endParaRPr>
          </a:p>
          <a:p>
            <a:pPr algn="just"/>
            <a:r>
              <a:rPr lang="fr-CA" sz="2400" dirty="0">
                <a:latin typeface="Adobe Devanagari" panose="02040503050201020203" pitchFamily="18" charset="0"/>
                <a:cs typeface="Adobe Devanagari" panose="02040503050201020203" pitchFamily="18" charset="0"/>
              </a:rPr>
              <a:t> Il permet à une personne physique éprouvant des difficultés financières de se mettre partiellement à l’abri de ses créanciers.</a:t>
            </a:r>
          </a:p>
          <a:p>
            <a:pPr algn="just"/>
            <a:endParaRPr lang="fr-CA" sz="2400" dirty="0">
              <a:latin typeface="Adobe Devanagari" panose="02040503050201020203" pitchFamily="18" charset="0"/>
              <a:cs typeface="Adobe Devanagari" panose="02040503050201020203" pitchFamily="18" charset="0"/>
            </a:endParaRPr>
          </a:p>
          <a:p>
            <a:pPr algn="just"/>
            <a:r>
              <a:rPr lang="fr-CA" sz="2400" dirty="0">
                <a:latin typeface="Adobe Devanagari" panose="02040503050201020203" pitchFamily="18" charset="0"/>
                <a:cs typeface="Adobe Devanagari" panose="02040503050201020203" pitchFamily="18" charset="0"/>
              </a:rPr>
              <a:t>Un créancier qui obtient un jugement, peut saisir les biens saisissables de son débiteur, ce qui peut inclure immeubles, meubles, le salaire (en partie), compte bancaire, placement, etc.</a:t>
            </a:r>
          </a:p>
          <a:p>
            <a:pPr algn="just"/>
            <a:endParaRPr lang="fr-CA" sz="2400" dirty="0">
              <a:latin typeface="Adobe Devanagari" panose="02040503050201020203" pitchFamily="18" charset="0"/>
              <a:cs typeface="Adobe Devanagari" panose="02040503050201020203" pitchFamily="18" charset="0"/>
            </a:endParaRPr>
          </a:p>
          <a:p>
            <a:pPr algn="just"/>
            <a:r>
              <a:rPr lang="fr-CA" sz="2400" dirty="0">
                <a:latin typeface="Adobe Devanagari" panose="02040503050201020203" pitchFamily="18" charset="0"/>
                <a:cs typeface="Adobe Devanagari" panose="02040503050201020203" pitchFamily="18" charset="0"/>
              </a:rPr>
              <a:t>Pour éviter cela, le débiteur pourrait se prévaloir des dispositions sur le dépôt volontaire.</a:t>
            </a:r>
          </a:p>
        </p:txBody>
      </p:sp>
    </p:spTree>
    <p:extLst>
      <p:ext uri="{BB962C8B-B14F-4D97-AF65-F5344CB8AC3E}">
        <p14:creationId xmlns:p14="http://schemas.microsoft.com/office/powerpoint/2010/main" val="24734065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993913" y="1934817"/>
            <a:ext cx="10721009" cy="4810539"/>
          </a:xfrm>
        </p:spPr>
        <p:txBody>
          <a:bodyPr>
            <a:normAutofit/>
          </a:bodyPr>
          <a:lstStyle/>
          <a:p>
            <a:pPr marL="0" indent="0" algn="ctr">
              <a:buNone/>
            </a:pPr>
            <a:r>
              <a:rPr lang="fr-CA" sz="36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rPr>
              <a:t>LE DÉPÔT VOLONTAIRE</a:t>
            </a:r>
          </a:p>
          <a:p>
            <a:pPr algn="just">
              <a:lnSpc>
                <a:spcPct val="150000"/>
              </a:lnSpc>
            </a:pPr>
            <a:r>
              <a:rPr lang="fr-CA" sz="2600" dirty="0">
                <a:latin typeface="Adobe Devanagari" panose="02040503050201020203" pitchFamily="18" charset="0"/>
                <a:cs typeface="Adobe Devanagari" panose="02040503050201020203" pitchFamily="18" charset="0"/>
              </a:rPr>
              <a:t>Il s’agit d’un mode d’exécution par lequel le débiteur s’engage à:</a:t>
            </a:r>
          </a:p>
          <a:p>
            <a:pPr marL="514350" indent="-514350" algn="just">
              <a:lnSpc>
                <a:spcPct val="150000"/>
              </a:lnSpc>
              <a:buFont typeface="+mj-lt"/>
              <a:buAutoNum type="arabicPeriod"/>
            </a:pPr>
            <a:r>
              <a:rPr lang="fr-CA" sz="2600" dirty="0">
                <a:latin typeface="Adobe Devanagari" panose="02040503050201020203" pitchFamily="18" charset="0"/>
                <a:cs typeface="Adobe Devanagari" panose="02040503050201020203" pitchFamily="18" charset="0"/>
              </a:rPr>
              <a:t>Compléter une déclaration sous serment (dans lequel il indique son nom, son adresse et celle de son employeur, son salaire, le nombre de personne à charge.</a:t>
            </a:r>
          </a:p>
          <a:p>
            <a:pPr marL="514350" indent="-514350" algn="just">
              <a:lnSpc>
                <a:spcPct val="150000"/>
              </a:lnSpc>
              <a:buFont typeface="+mj-lt"/>
              <a:buAutoNum type="arabicPeriod"/>
            </a:pPr>
            <a:r>
              <a:rPr lang="fr-CA" sz="2600" dirty="0">
                <a:latin typeface="Adobe Devanagari" panose="02040503050201020203" pitchFamily="18" charset="0"/>
                <a:cs typeface="Adobe Devanagari" panose="02040503050201020203" pitchFamily="18" charset="0"/>
              </a:rPr>
              <a:t>Joindre la liste de tous ses créanciers avec leur adresse respective.</a:t>
            </a:r>
          </a:p>
          <a:p>
            <a:pPr marL="514350" indent="-514350" algn="just">
              <a:lnSpc>
                <a:spcPct val="150000"/>
              </a:lnSpc>
              <a:buFont typeface="+mj-lt"/>
              <a:buAutoNum type="arabicPeriod"/>
            </a:pPr>
            <a:r>
              <a:rPr lang="fr-CA" sz="2600" dirty="0">
                <a:latin typeface="Adobe Devanagari" panose="02040503050201020203" pitchFamily="18" charset="0"/>
                <a:cs typeface="Adobe Devanagari" panose="02040503050201020203" pitchFamily="18" charset="0"/>
              </a:rPr>
              <a:t>Verser au greffe de la Cour du Québec la partie saisissable du salaire.</a:t>
            </a:r>
          </a:p>
          <a:p>
            <a:endParaRPr lang="fr-CA" dirty="0"/>
          </a:p>
        </p:txBody>
      </p:sp>
    </p:spTree>
    <p:extLst>
      <p:ext uri="{BB962C8B-B14F-4D97-AF65-F5344CB8AC3E}">
        <p14:creationId xmlns:p14="http://schemas.microsoft.com/office/powerpoint/2010/main" val="13874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a:xfrm>
            <a:off x="1371600" y="685800"/>
            <a:ext cx="9601200" cy="931985"/>
          </a:xfrm>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954157" y="1786597"/>
            <a:ext cx="10919791" cy="5071403"/>
          </a:xfrm>
        </p:spPr>
        <p:txBody>
          <a:bodyPr>
            <a:normAutofit/>
          </a:bodyPr>
          <a:lstStyle/>
          <a:p>
            <a:pPr marL="0" indent="0" algn="ctr">
              <a:buNone/>
            </a:pPr>
            <a:r>
              <a:rPr lang="fr-CA" sz="3100" b="1" dirty="0">
                <a:effectLst>
                  <a:outerShdw blurRad="38100" dist="38100" dir="2700000" algn="tl">
                    <a:srgbClr val="000000">
                      <a:alpha val="43137"/>
                    </a:srgbClr>
                  </a:outerShdw>
                </a:effectLst>
              </a:rPr>
              <a:t>LE DÉPÔT VOLONTAIRE</a:t>
            </a:r>
          </a:p>
          <a:p>
            <a:r>
              <a:rPr lang="fr-CA" sz="2800" dirty="0">
                <a:latin typeface="Adobe Devanagari" panose="02040503050201020203" pitchFamily="18" charset="0"/>
                <a:cs typeface="Adobe Devanagari" panose="02040503050201020203" pitchFamily="18" charset="0"/>
              </a:rPr>
              <a:t>La partie saisissable d’un salaire est calculée selon les règles prescrites au Code de procédure civile. </a:t>
            </a:r>
          </a:p>
          <a:p>
            <a:endParaRPr lang="fr-CA" sz="2800" dirty="0">
              <a:latin typeface="Adobe Devanagari" panose="02040503050201020203" pitchFamily="18" charset="0"/>
              <a:cs typeface="Adobe Devanagari" panose="02040503050201020203" pitchFamily="18" charset="0"/>
            </a:endParaRPr>
          </a:p>
          <a:p>
            <a:r>
              <a:rPr lang="fr-CA" sz="2800" dirty="0">
                <a:latin typeface="Adobe Devanagari" panose="02040503050201020203" pitchFamily="18" charset="0"/>
                <a:cs typeface="Adobe Devanagari" panose="02040503050201020203" pitchFamily="18" charset="0"/>
              </a:rPr>
              <a:t>elle varie essentiellement en fonction du nombre de personnes à charge du débiteur.</a:t>
            </a:r>
          </a:p>
          <a:p>
            <a:endParaRPr lang="fr-CA" sz="2800" dirty="0">
              <a:latin typeface="Adobe Devanagari" panose="02040503050201020203" pitchFamily="18" charset="0"/>
              <a:cs typeface="Adobe Devanagari" panose="02040503050201020203" pitchFamily="18" charset="0"/>
            </a:endParaRPr>
          </a:p>
        </p:txBody>
      </p:sp>
    </p:spTree>
    <p:extLst>
      <p:ext uri="{BB962C8B-B14F-4D97-AF65-F5344CB8AC3E}">
        <p14:creationId xmlns:p14="http://schemas.microsoft.com/office/powerpoint/2010/main" val="3113440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759655" y="1730326"/>
            <a:ext cx="11310425" cy="5127675"/>
          </a:xfrm>
        </p:spPr>
        <p:txBody>
          <a:bodyPr>
            <a:normAutofit fontScale="92500" lnSpcReduction="20000"/>
          </a:bodyPr>
          <a:lstStyle/>
          <a:p>
            <a:pPr marL="0" indent="0" algn="ctr">
              <a:buNone/>
            </a:pPr>
            <a:r>
              <a:rPr lang="fr-CA" sz="2800" b="1" dirty="0">
                <a:effectLst>
                  <a:outerShdw blurRad="38100" dist="38100" dir="2700000" algn="tl">
                    <a:srgbClr val="000000">
                      <a:alpha val="43137"/>
                    </a:srgbClr>
                  </a:outerShdw>
                </a:effectLst>
              </a:rPr>
              <a:t>LE DÉPÔT VOLONTAIRE</a:t>
            </a:r>
          </a:p>
          <a:p>
            <a:pPr marL="0" indent="0" algn="ctr">
              <a:buNone/>
            </a:pPr>
            <a:endParaRPr lang="fr-CA" sz="2800" b="1" dirty="0">
              <a:effectLst>
                <a:outerShdw blurRad="38100" dist="38100" dir="2700000" algn="tl">
                  <a:srgbClr val="000000">
                    <a:alpha val="43137"/>
                  </a:srgbClr>
                </a:outerShdw>
              </a:effectLst>
            </a:endParaRPr>
          </a:p>
          <a:p>
            <a:pPr algn="just"/>
            <a:r>
              <a:rPr lang="fr-CA" sz="2400" dirty="0">
                <a:latin typeface="Adobe Devanagari" panose="02040503050201020203" pitchFamily="18" charset="0"/>
                <a:cs typeface="Adobe Devanagari" panose="02040503050201020203" pitchFamily="18" charset="0"/>
              </a:rPr>
              <a:t>L’inscription au dépôt volontaire aura pour effet de protéger le débiteur contre certaines saisies.</a:t>
            </a:r>
          </a:p>
          <a:p>
            <a:pPr algn="just"/>
            <a:endParaRPr lang="fr-CA" sz="900" dirty="0">
              <a:latin typeface="Adobe Devanagari" panose="02040503050201020203" pitchFamily="18" charset="0"/>
              <a:cs typeface="Adobe Devanagari" panose="02040503050201020203" pitchFamily="18" charset="0"/>
            </a:endParaRPr>
          </a:p>
          <a:p>
            <a:pPr algn="just"/>
            <a:r>
              <a:rPr lang="fr-CA" sz="2400" dirty="0">
                <a:latin typeface="Adobe Devanagari" panose="02040503050201020203" pitchFamily="18" charset="0"/>
                <a:cs typeface="Adobe Devanagari" panose="02040503050201020203" pitchFamily="18" charset="0"/>
              </a:rPr>
              <a:t>Il sera interdit aux créanciers (sauf ceux qui bénéficieraient de garanties ou de priorités) de saisir le salaire de leur débiteur ainsi que les meubles de sa résidence.</a:t>
            </a:r>
          </a:p>
          <a:p>
            <a:pPr algn="just"/>
            <a:endParaRPr lang="fr-CA" sz="900" dirty="0">
              <a:latin typeface="Adobe Devanagari" panose="02040503050201020203" pitchFamily="18" charset="0"/>
              <a:cs typeface="Adobe Devanagari" panose="02040503050201020203" pitchFamily="18" charset="0"/>
            </a:endParaRPr>
          </a:p>
          <a:p>
            <a:pPr algn="just"/>
            <a:r>
              <a:rPr lang="fr-CA" sz="2400" dirty="0">
                <a:latin typeface="Adobe Devanagari" panose="02040503050201020203" pitchFamily="18" charset="0"/>
                <a:cs typeface="Adobe Devanagari" panose="02040503050201020203" pitchFamily="18" charset="0"/>
              </a:rPr>
              <a:t>L’employeur dont l’employé est inscrit au dépôt volontaire ne pourrait congédier celui-ci parce qu’il se sera prévalu de cette mesure de protection.</a:t>
            </a:r>
          </a:p>
          <a:p>
            <a:pPr algn="just"/>
            <a:endParaRPr lang="fr-CA" sz="900" dirty="0">
              <a:latin typeface="Adobe Devanagari" panose="02040503050201020203" pitchFamily="18" charset="0"/>
              <a:cs typeface="Adobe Devanagari" panose="02040503050201020203" pitchFamily="18" charset="0"/>
            </a:endParaRPr>
          </a:p>
          <a:p>
            <a:pPr algn="just"/>
            <a:r>
              <a:rPr lang="fr-CA" sz="2400" dirty="0">
                <a:latin typeface="Adobe Devanagari" panose="02040503050201020203" pitchFamily="18" charset="0"/>
                <a:cs typeface="Adobe Devanagari" panose="02040503050201020203" pitchFamily="18" charset="0"/>
              </a:rPr>
              <a:t>Trimestriellement, le greffier versera à chacun des créanciers du débiteur inscrit un montant fixé au prorata de leurs créances respectives. </a:t>
            </a:r>
          </a:p>
          <a:p>
            <a:pPr algn="just"/>
            <a:endParaRPr lang="fr-CA" sz="900" dirty="0">
              <a:latin typeface="Adobe Devanagari" panose="02040503050201020203" pitchFamily="18" charset="0"/>
              <a:cs typeface="Adobe Devanagari" panose="02040503050201020203" pitchFamily="18" charset="0"/>
            </a:endParaRPr>
          </a:p>
          <a:p>
            <a:pPr algn="just"/>
            <a:r>
              <a:rPr lang="fr-CA" sz="2400" dirty="0">
                <a:latin typeface="Adobe Devanagari" panose="02040503050201020203" pitchFamily="18" charset="0"/>
                <a:cs typeface="Adobe Devanagari" panose="02040503050201020203" pitchFamily="18" charset="0"/>
              </a:rPr>
              <a:t>Pour demeurer protégé, le débiteur devra se conformer à toutes les exigences relatives au dépôt volontaire.</a:t>
            </a:r>
          </a:p>
        </p:txBody>
      </p:sp>
    </p:spTree>
    <p:extLst>
      <p:ext uri="{BB962C8B-B14F-4D97-AF65-F5344CB8AC3E}">
        <p14:creationId xmlns:p14="http://schemas.microsoft.com/office/powerpoint/2010/main" val="1854574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8F0E7-E0ED-4F20-B032-45A43E5AB13E}"/>
              </a:ext>
            </a:extLst>
          </p:cNvPr>
          <p:cNvSpPr>
            <a:spLocks noGrp="1"/>
          </p:cNvSpPr>
          <p:nvPr>
            <p:ph type="title"/>
          </p:nvPr>
        </p:nvSpPr>
        <p:spPr>
          <a:xfrm>
            <a:off x="1371600" y="685800"/>
            <a:ext cx="9601200" cy="1100797"/>
          </a:xfrm>
        </p:spPr>
        <p:txBody>
          <a:bodyPr>
            <a:normAutofit/>
          </a:bodyPr>
          <a:lstStyle/>
          <a:p>
            <a:pPr algn="ctr"/>
            <a:r>
              <a:rPr lang="fr-CA" sz="5400" b="1" dirty="0">
                <a:effectLst>
                  <a:outerShdw blurRad="38100" dist="38100" dir="2700000" algn="tl">
                    <a:srgbClr val="000000">
                      <a:alpha val="43137"/>
                    </a:srgbClr>
                  </a:outerShdw>
                </a:effectLst>
              </a:rPr>
              <a:t>PERSONNE PHYSIQUE</a:t>
            </a:r>
          </a:p>
        </p:txBody>
      </p:sp>
      <p:sp>
        <p:nvSpPr>
          <p:cNvPr id="3" name="Espace réservé du contenu 2">
            <a:extLst>
              <a:ext uri="{FF2B5EF4-FFF2-40B4-BE49-F238E27FC236}">
                <a16:creationId xmlns:a16="http://schemas.microsoft.com/office/drawing/2014/main" id="{0F688F52-836C-49B4-8E83-1E7C698FB37D}"/>
              </a:ext>
            </a:extLst>
          </p:cNvPr>
          <p:cNvSpPr>
            <a:spLocks noGrp="1"/>
          </p:cNvSpPr>
          <p:nvPr>
            <p:ph idx="1"/>
          </p:nvPr>
        </p:nvSpPr>
        <p:spPr>
          <a:xfrm>
            <a:off x="942535" y="2025749"/>
            <a:ext cx="11113477" cy="4832252"/>
          </a:xfrm>
        </p:spPr>
        <p:txBody>
          <a:bodyPr>
            <a:normAutofit/>
          </a:bodyPr>
          <a:lstStyle/>
          <a:p>
            <a:pPr marL="0" indent="0" algn="ctr">
              <a:buNone/>
            </a:pPr>
            <a:r>
              <a:rPr lang="fr-CA" sz="3200" b="1" dirty="0">
                <a:effectLst>
                  <a:outerShdw blurRad="38100" dist="38100" dir="2700000" algn="tl">
                    <a:srgbClr val="000000">
                      <a:alpha val="43137"/>
                    </a:srgbClr>
                  </a:outerShdw>
                </a:effectLst>
              </a:rPr>
              <a:t>LA FAILLITE</a:t>
            </a:r>
          </a:p>
          <a:p>
            <a:pPr marL="0" indent="0" algn="ctr">
              <a:buNone/>
            </a:pPr>
            <a:endParaRPr lang="fr-CA" sz="2800" b="1" dirty="0">
              <a:effectLst>
                <a:outerShdw blurRad="38100" dist="38100" dir="2700000" algn="tl">
                  <a:srgbClr val="000000">
                    <a:alpha val="43137"/>
                  </a:srgbClr>
                </a:outerShdw>
              </a:effectLst>
            </a:endParaRPr>
          </a:p>
          <a:p>
            <a:r>
              <a:rPr lang="fr-CA" sz="2500" dirty="0">
                <a:latin typeface="Adobe Devanagari" panose="02040503050201020203" pitchFamily="18" charset="0"/>
                <a:cs typeface="Adobe Devanagari" panose="02040503050201020203" pitchFamily="18" charset="0"/>
              </a:rPr>
              <a:t>La faillite est régie par une loi fédérale intitulée la Loi sur la faillite et l’insolvabilité.</a:t>
            </a:r>
          </a:p>
          <a:p>
            <a:endParaRPr lang="fr-CA" sz="2500" dirty="0">
              <a:latin typeface="Adobe Devanagari" panose="02040503050201020203" pitchFamily="18" charset="0"/>
              <a:cs typeface="Adobe Devanagari" panose="02040503050201020203" pitchFamily="18" charset="0"/>
            </a:endParaRPr>
          </a:p>
          <a:p>
            <a:r>
              <a:rPr lang="fr-CA" sz="2500" dirty="0">
                <a:latin typeface="Adobe Devanagari" panose="02040503050201020203" pitchFamily="18" charset="0"/>
                <a:cs typeface="Adobe Devanagari" panose="02040503050201020203" pitchFamily="18" charset="0"/>
              </a:rPr>
              <a:t>Cette Loi permet à des personnes en difficulté de se réorganiser sur le plan financier.</a:t>
            </a:r>
          </a:p>
          <a:p>
            <a:endParaRPr lang="fr-CA" sz="2500" dirty="0">
              <a:latin typeface="Adobe Devanagari" panose="02040503050201020203" pitchFamily="18" charset="0"/>
              <a:cs typeface="Adobe Devanagari" panose="02040503050201020203" pitchFamily="18" charset="0"/>
            </a:endParaRPr>
          </a:p>
          <a:p>
            <a:r>
              <a:rPr lang="fr-CA" sz="2500" dirty="0">
                <a:latin typeface="Adobe Devanagari" panose="02040503050201020203" pitchFamily="18" charset="0"/>
                <a:cs typeface="Adobe Devanagari" panose="02040503050201020203" pitchFamily="18" charset="0"/>
              </a:rPr>
              <a:t> Elle tend à protéger les créanciers de celles-ci. </a:t>
            </a:r>
          </a:p>
          <a:p>
            <a:endParaRPr lang="fr-CA" sz="2500" dirty="0">
              <a:latin typeface="Adobe Devanagari" panose="02040503050201020203" pitchFamily="18" charset="0"/>
              <a:cs typeface="Adobe Devanagari" panose="02040503050201020203" pitchFamily="18" charset="0"/>
            </a:endParaRPr>
          </a:p>
          <a:p>
            <a:r>
              <a:rPr lang="fr-CA" sz="2500" dirty="0">
                <a:latin typeface="Adobe Devanagari" panose="02040503050201020203" pitchFamily="18" charset="0"/>
                <a:cs typeface="Adobe Devanagari" panose="02040503050201020203" pitchFamily="18" charset="0"/>
              </a:rPr>
              <a:t>Elle permet de libérer les débiteurs de la majeure partie de leurs dettes.</a:t>
            </a:r>
            <a:endParaRPr lang="fr-CA" sz="2500" b="1" dirty="0">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endParaRPr>
          </a:p>
        </p:txBody>
      </p:sp>
    </p:spTree>
    <p:extLst>
      <p:ext uri="{BB962C8B-B14F-4D97-AF65-F5344CB8AC3E}">
        <p14:creationId xmlns:p14="http://schemas.microsoft.com/office/powerpoint/2010/main" val="730882919"/>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TM10001105[[fn=Rogner]]</Template>
  <TotalTime>927</TotalTime>
  <Words>3159</Words>
  <Application>Microsoft Office PowerPoint</Application>
  <PresentationFormat>Grand écran</PresentationFormat>
  <Paragraphs>341</Paragraphs>
  <Slides>45</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45</vt:i4>
      </vt:variant>
    </vt:vector>
  </HeadingPairs>
  <TitlesOfParts>
    <vt:vector size="53" baseType="lpstr">
      <vt:lpstr>Adobe Devanagari</vt:lpstr>
      <vt:lpstr>Arial</vt:lpstr>
      <vt:lpstr>Arial-BoldMT</vt:lpstr>
      <vt:lpstr>ArialMT</vt:lpstr>
      <vt:lpstr>Courier New</vt:lpstr>
      <vt:lpstr>Franklin Gothic Book</vt:lpstr>
      <vt:lpstr>Wingdings</vt:lpstr>
      <vt:lpstr>Crop</vt:lpstr>
      <vt:lpstr>L’INSOLVABILITÉ D’UNE ENTREPRISE</vt:lpstr>
      <vt:lpstr>PLAN DU COURS</vt:lpstr>
      <vt:lpstr>PERSONNE PHYSIQUE</vt:lpstr>
      <vt:lpstr>Présentation PowerPoint</vt:lpstr>
      <vt:lpstr>PERSONNE PHYSIQUE</vt:lpstr>
      <vt:lpstr>PERSONNE PHYSIQUE</vt:lpstr>
      <vt:lpstr>PERSONNE PHYSIQUE</vt:lpstr>
      <vt:lpstr>PERSONNE PHYSIQUE</vt:lpstr>
      <vt:lpstr>PERSONNE PHYSIQUE</vt:lpstr>
      <vt:lpstr>PERSONNE PHYSIQUE</vt:lpstr>
      <vt:lpstr>PERSONNE PHYSIQUE</vt:lpstr>
      <vt:lpstr>PERSONNE PHYSIQUE</vt:lpstr>
      <vt:lpstr>PERSONNE PHYSIQUE</vt:lpstr>
      <vt:lpstr>PERSONNE PHYSIQUE</vt:lpstr>
      <vt:lpstr>PERSONNE PHYSIQUE</vt:lpstr>
      <vt:lpstr>PERSONNE PHYSIQUE</vt:lpstr>
      <vt:lpstr>PERSONNE PHYSIQUE</vt:lpstr>
      <vt:lpstr>PERSONNE PHYSIQUE</vt:lpstr>
      <vt:lpstr>PERSONNE PHYSIQUE</vt:lpstr>
      <vt:lpstr>PERSONNE PHYSIQUE</vt:lpstr>
      <vt:lpstr>PERSONNE PHYSIQUE</vt:lpstr>
      <vt:lpstr>PERSONNE PHYSIQUE</vt:lpstr>
      <vt:lpstr>PERSONNE PHYSIQUE</vt:lpstr>
      <vt:lpstr>PERSONNE PHYSIQUE</vt:lpstr>
      <vt:lpstr>PERSONNE PHYSIQUE</vt:lpstr>
      <vt:lpstr>PERSONNE PHYSIQUE</vt:lpstr>
      <vt:lpstr>PERSONNE PHYSIQUE</vt:lpstr>
      <vt:lpstr>PERSONNE PHYSIQUE</vt:lpstr>
      <vt:lpstr>PERSONNE PHYSIQUE</vt:lpstr>
      <vt:lpstr>PERSONNE PHYSIQUE</vt:lpstr>
      <vt:lpstr>PERSONNE PHYSIQUE</vt:lpstr>
      <vt:lpstr>PERSONNE PHYSIQUE</vt:lpstr>
      <vt:lpstr>PERSONNE PHYSIQUE</vt:lpstr>
      <vt:lpstr>PERSONNE PHYSIQUE</vt:lpstr>
      <vt:lpstr>PERSONNE PHYSIQUE</vt:lpstr>
      <vt:lpstr>PERSONNE PHYSIQUE</vt:lpstr>
      <vt:lpstr>PERSONNE PHYSIQUE</vt:lpstr>
      <vt:lpstr>PERSONNE PHYSIQUE</vt:lpstr>
      <vt:lpstr>PERSONNE PHYSIQUE</vt:lpstr>
      <vt:lpstr>PERSONNE PHYSIQUE</vt:lpstr>
      <vt:lpstr>Présentation PowerPoint</vt:lpstr>
      <vt:lpstr>PERSONNE MORALE</vt:lpstr>
      <vt:lpstr>PERSONNE MORALE</vt:lpstr>
      <vt:lpstr>PERSONNE MORALE</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L’INSOLVABILITÉ D’UNE ENTREPRISE</dc:title>
  <dc:creator>ASMC FASO KANU</dc:creator>
  <cp:lastModifiedBy>Aboubacar Toure</cp:lastModifiedBy>
  <cp:revision>30</cp:revision>
  <dcterms:created xsi:type="dcterms:W3CDTF">2017-11-19T20:03:00Z</dcterms:created>
  <dcterms:modified xsi:type="dcterms:W3CDTF">2020-11-19T18:46:50Z</dcterms:modified>
</cp:coreProperties>
</file>