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77" r:id="rId5"/>
    <p:sldId id="265" r:id="rId6"/>
    <p:sldId id="264" r:id="rId7"/>
    <p:sldId id="263" r:id="rId8"/>
    <p:sldId id="262" r:id="rId9"/>
    <p:sldId id="261" r:id="rId10"/>
    <p:sldId id="260" r:id="rId11"/>
    <p:sldId id="276" r:id="rId12"/>
    <p:sldId id="259" r:id="rId13"/>
    <p:sldId id="268" r:id="rId14"/>
    <p:sldId id="269" r:id="rId15"/>
    <p:sldId id="267" r:id="rId16"/>
    <p:sldId id="266" r:id="rId17"/>
    <p:sldId id="271" r:id="rId18"/>
    <p:sldId id="270" r:id="rId19"/>
    <p:sldId id="275" r:id="rId20"/>
    <p:sldId id="281" r:id="rId21"/>
    <p:sldId id="274" r:id="rId22"/>
    <p:sldId id="278" r:id="rId23"/>
    <p:sldId id="283" r:id="rId24"/>
    <p:sldId id="282" r:id="rId25"/>
    <p:sldId id="284" r:id="rId26"/>
    <p:sldId id="285" r:id="rId27"/>
    <p:sldId id="286" r:id="rId28"/>
    <p:sldId id="280" r:id="rId29"/>
    <p:sldId id="279" r:id="rId30"/>
    <p:sldId id="287" r:id="rId31"/>
    <p:sldId id="288" r:id="rId32"/>
    <p:sldId id="289" r:id="rId33"/>
    <p:sldId id="290" r:id="rId34"/>
    <p:sldId id="273" r:id="rId35"/>
    <p:sldId id="291" r:id="rId36"/>
    <p:sldId id="272"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12/1/2020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rbcbanqueroyale.com/pme/pmegrand/pdf/balancesh.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neumann.hec.ca/sites/cours/4-212-95/Fichiers/Fluxdetresorerie.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D5FB76-D541-4F7C-9D70-06D63E951CA7}"/>
              </a:ext>
            </a:extLst>
          </p:cNvPr>
          <p:cNvSpPr>
            <a:spLocks noGrp="1"/>
          </p:cNvSpPr>
          <p:nvPr>
            <p:ph type="ctrTitle"/>
          </p:nvPr>
        </p:nvSpPr>
        <p:spPr>
          <a:xfrm>
            <a:off x="132522" y="689113"/>
            <a:ext cx="12059479" cy="3657600"/>
          </a:xfrm>
        </p:spPr>
        <p:txBody>
          <a:bodyPr>
            <a:normAutofit/>
          </a:bodyPr>
          <a:lstStyle/>
          <a:p>
            <a:pPr algn="ctr"/>
            <a:r>
              <a:rPr lang="fr-CA" sz="6000" b="1" dirty="0">
                <a:solidFill>
                  <a:schemeClr val="tx1">
                    <a:lumMod val="75000"/>
                    <a:lumOff val="25000"/>
                  </a:schemeClr>
                </a:solidFill>
                <a:effectLst>
                  <a:outerShdw blurRad="38100" dist="38100" dir="2700000" algn="tl">
                    <a:srgbClr val="000000">
                      <a:alpha val="43137"/>
                    </a:srgbClr>
                  </a:outerShdw>
                </a:effectLst>
              </a:rPr>
              <a:t>LES ASPECTS JURIDIQUES</a:t>
            </a:r>
            <a:br>
              <a:rPr lang="fr-CA" sz="6000" b="1" dirty="0">
                <a:solidFill>
                  <a:schemeClr val="tx1">
                    <a:lumMod val="75000"/>
                    <a:lumOff val="25000"/>
                  </a:schemeClr>
                </a:solidFill>
                <a:effectLst>
                  <a:outerShdw blurRad="38100" dist="38100" dir="2700000" algn="tl">
                    <a:srgbClr val="000000">
                      <a:alpha val="43137"/>
                    </a:srgbClr>
                  </a:outerShdw>
                </a:effectLst>
              </a:rPr>
            </a:br>
            <a:r>
              <a:rPr lang="fr-CA" sz="6000" b="1" dirty="0">
                <a:solidFill>
                  <a:schemeClr val="tx1">
                    <a:lumMod val="75000"/>
                    <a:lumOff val="25000"/>
                  </a:schemeClr>
                </a:solidFill>
                <a:effectLst>
                  <a:outerShdw blurRad="38100" dist="38100" dir="2700000" algn="tl">
                    <a:srgbClr val="000000">
                      <a:alpha val="43137"/>
                    </a:srgbClr>
                  </a:outerShdw>
                </a:effectLst>
              </a:rPr>
              <a:t> DU </a:t>
            </a:r>
            <a:br>
              <a:rPr lang="fr-CA" sz="6000" b="1" dirty="0">
                <a:solidFill>
                  <a:schemeClr val="tx1">
                    <a:lumMod val="75000"/>
                    <a:lumOff val="25000"/>
                  </a:schemeClr>
                </a:solidFill>
                <a:effectLst>
                  <a:outerShdw blurRad="38100" dist="38100" dir="2700000" algn="tl">
                    <a:srgbClr val="000000">
                      <a:alpha val="43137"/>
                    </a:srgbClr>
                  </a:outerShdw>
                </a:effectLst>
              </a:rPr>
            </a:br>
            <a:r>
              <a:rPr lang="fr-CA" sz="6000" b="1" dirty="0">
                <a:solidFill>
                  <a:schemeClr val="tx1">
                    <a:lumMod val="75000"/>
                    <a:lumOff val="25000"/>
                  </a:schemeClr>
                </a:solidFill>
                <a:effectLst>
                  <a:outerShdw blurRad="38100" dist="38100" dir="2700000" algn="tl">
                    <a:srgbClr val="000000">
                      <a:alpha val="43137"/>
                    </a:srgbClr>
                  </a:outerShdw>
                </a:effectLst>
              </a:rPr>
              <a:t>FINANCEMENT DES ENTREPRISES</a:t>
            </a:r>
          </a:p>
        </p:txBody>
      </p:sp>
      <p:sp>
        <p:nvSpPr>
          <p:cNvPr id="3" name="Sous-titre 2">
            <a:extLst>
              <a:ext uri="{FF2B5EF4-FFF2-40B4-BE49-F238E27FC236}">
                <a16:creationId xmlns:a16="http://schemas.microsoft.com/office/drawing/2014/main" id="{648ABE15-76C7-4A84-8D90-5E3F9619B4FD}"/>
              </a:ext>
            </a:extLst>
          </p:cNvPr>
          <p:cNvSpPr>
            <a:spLocks noGrp="1"/>
          </p:cNvSpPr>
          <p:nvPr>
            <p:ph type="subTitle" idx="1"/>
          </p:nvPr>
        </p:nvSpPr>
        <p:spPr/>
        <p:txBody>
          <a:bodyPr>
            <a:normAutofit lnSpcReduction="10000"/>
          </a:bodyPr>
          <a:lstStyle/>
          <a:p>
            <a:pPr algn="r"/>
            <a:endParaRPr lang="fr-CA" dirty="0"/>
          </a:p>
          <a:p>
            <a:pPr algn="r"/>
            <a:endParaRPr lang="fr-CA" dirty="0"/>
          </a:p>
          <a:p>
            <a:pPr algn="r"/>
            <a:r>
              <a:rPr lang="fr-CA" dirty="0"/>
              <a:t>Enseignant: Aboubacar Touré</a:t>
            </a:r>
          </a:p>
        </p:txBody>
      </p:sp>
    </p:spTree>
    <p:extLst>
      <p:ext uri="{BB962C8B-B14F-4D97-AF65-F5344CB8AC3E}">
        <p14:creationId xmlns:p14="http://schemas.microsoft.com/office/powerpoint/2010/main" val="3232405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b="1" dirty="0">
                <a:solidFill>
                  <a:schemeClr val="tx1">
                    <a:lumMod val="75000"/>
                    <a:lumOff val="25000"/>
                  </a:schemeClr>
                </a:solidFill>
                <a:effectLst>
                  <a:outerShdw blurRad="38100" dist="38100" dir="2700000" algn="tl">
                    <a:srgbClr val="000000">
                      <a:alpha val="43137"/>
                    </a:srgbClr>
                  </a:outerShdw>
                </a:effectLst>
              </a:rPr>
              <a:t>1. FINANCEMENT AUTREMENT QUE PAR EMPRUNT</a:t>
            </a: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2054087" y="1905000"/>
            <a:ext cx="9978886" cy="4953000"/>
          </a:xfrm>
        </p:spPr>
        <p:txBody>
          <a:bodyPr>
            <a:normAutofit/>
          </a:bodyPr>
          <a:lstStyle/>
          <a:p>
            <a:pPr algn="ctr"/>
            <a:r>
              <a:rPr lang="fr-CA" sz="2800" b="1" dirty="0">
                <a:effectLst>
                  <a:outerShdw blurRad="38100" dist="38100" dir="2700000" algn="tl">
                    <a:srgbClr val="000000">
                      <a:alpha val="43137"/>
                    </a:srgbClr>
                  </a:outerShdw>
                </a:effectLst>
              </a:rPr>
              <a:t>RÉINVESTISSEMENT</a:t>
            </a:r>
          </a:p>
          <a:p>
            <a:pPr marL="0" indent="0" algn="ctr">
              <a:buNone/>
            </a:pPr>
            <a:endParaRPr lang="fr-CA" sz="800" b="1" dirty="0">
              <a:effectLst>
                <a:outerShdw blurRad="38100" dist="38100" dir="2700000" algn="tl">
                  <a:srgbClr val="000000">
                    <a:alpha val="43137"/>
                  </a:srgbClr>
                </a:outerShdw>
              </a:effectLst>
            </a:endParaRPr>
          </a:p>
          <a:p>
            <a:pPr algn="just"/>
            <a:r>
              <a:rPr lang="fr-CA" dirty="0"/>
              <a:t>On sait déjà que l’objectif ultime de toute entreprise consiste à réaliser des profits.</a:t>
            </a:r>
          </a:p>
          <a:p>
            <a:pPr algn="just"/>
            <a:endParaRPr lang="fr-CA" dirty="0"/>
          </a:p>
          <a:p>
            <a:pPr algn="just"/>
            <a:r>
              <a:rPr lang="fr-CA" dirty="0"/>
              <a:t>Ces profits peuvent être conservés par le propriétaire, les associés ou les administrateurs selon la forme juridique de l’entreprise et de la façon prescrite.</a:t>
            </a:r>
          </a:p>
          <a:p>
            <a:pPr algn="just"/>
            <a:endParaRPr lang="fr-CA" dirty="0"/>
          </a:p>
          <a:p>
            <a:pPr algn="just"/>
            <a:r>
              <a:rPr lang="fr-CA" i="1" dirty="0"/>
              <a:t>Exemple: le conseil d’administration d’une société par actions peut décider de conserver les profits dans l’entreprise au lieu de les distribuer sous forme de dividendes aux actionnaires. </a:t>
            </a:r>
          </a:p>
          <a:p>
            <a:pPr algn="just"/>
            <a:endParaRPr lang="fr-CA" dirty="0"/>
          </a:p>
          <a:p>
            <a:pPr algn="just"/>
            <a:r>
              <a:rPr lang="fr-CA" dirty="0"/>
              <a:t>À même ces profits, l’’entreprise pourra ainsi se procurer des actifs comme de nouveaux équipements ou encore payer ses dettes de façon à réduire le passif.</a:t>
            </a:r>
          </a:p>
        </p:txBody>
      </p:sp>
    </p:spTree>
    <p:extLst>
      <p:ext uri="{BB962C8B-B14F-4D97-AF65-F5344CB8AC3E}">
        <p14:creationId xmlns:p14="http://schemas.microsoft.com/office/powerpoint/2010/main" val="15928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b="1" dirty="0">
                <a:solidFill>
                  <a:schemeClr val="tx1">
                    <a:lumMod val="75000"/>
                    <a:lumOff val="25000"/>
                  </a:schemeClr>
                </a:solidFill>
                <a:effectLst>
                  <a:outerShdw blurRad="38100" dist="38100" dir="2700000" algn="tl">
                    <a:srgbClr val="000000">
                      <a:alpha val="43137"/>
                    </a:srgbClr>
                  </a:outerShdw>
                </a:effectLst>
              </a:rPr>
              <a:t>1. FINANCEMENT AUTREMENT QUE PAR EMPRUNT</a:t>
            </a: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736035" y="1656522"/>
            <a:ext cx="10296937" cy="5201478"/>
          </a:xfrm>
        </p:spPr>
        <p:txBody>
          <a:bodyPr>
            <a:normAutofit/>
          </a:bodyPr>
          <a:lstStyle/>
          <a:p>
            <a:pPr marL="0" indent="0" algn="ctr">
              <a:buNone/>
            </a:pPr>
            <a:r>
              <a:rPr lang="fr-CA" sz="2800" b="1" dirty="0">
                <a:effectLst>
                  <a:outerShdw blurRad="38100" dist="38100" dir="2700000" algn="tl">
                    <a:srgbClr val="000000">
                      <a:alpha val="43137"/>
                    </a:srgbClr>
                  </a:outerShdw>
                </a:effectLst>
              </a:rPr>
              <a:t>INVESTISSEMENT PAR DE TIERCES PERSONNES</a:t>
            </a:r>
          </a:p>
          <a:p>
            <a:pPr marL="0" indent="0" algn="ctr">
              <a:buNone/>
            </a:pPr>
            <a:endParaRPr lang="fr-CA" sz="800" b="1" dirty="0">
              <a:effectLst>
                <a:outerShdw blurRad="38100" dist="38100" dir="2700000" algn="tl">
                  <a:srgbClr val="000000">
                    <a:alpha val="43137"/>
                  </a:srgbClr>
                </a:outerShdw>
              </a:effectLst>
            </a:endParaRPr>
          </a:p>
          <a:p>
            <a:pPr algn="just"/>
            <a:r>
              <a:rPr lang="fr-CA" sz="2000" dirty="0"/>
              <a:t>Le propriétaire de l’entreprise, les associés ou les actionnaires, selon le cas, pourraient tenter d’intéresser une personne étrangère à l’entreprise à investir dans celle-ci.</a:t>
            </a:r>
          </a:p>
          <a:p>
            <a:pPr algn="just"/>
            <a:endParaRPr lang="fr-CA" sz="900" dirty="0"/>
          </a:p>
          <a:p>
            <a:pPr algn="just"/>
            <a:r>
              <a:rPr lang="fr-CA" sz="2000" dirty="0"/>
              <a:t>Si cela permet d’éviter l’emprunt, cette source présente des risques et elle serait celle qui est la plus désavantageuse pour le ou les propriétaires de l’entreprise. </a:t>
            </a:r>
          </a:p>
          <a:p>
            <a:pPr algn="just"/>
            <a:endParaRPr lang="fr-CA" sz="900" dirty="0"/>
          </a:p>
          <a:p>
            <a:pPr algn="just"/>
            <a:r>
              <a:rPr lang="fr-CA" sz="2000" dirty="0"/>
              <a:t>En effet, l’investisseur sollicité va souvent, en considération de son investissement, exiger le contrôle de l’entreprise.</a:t>
            </a:r>
          </a:p>
          <a:p>
            <a:pPr algn="just"/>
            <a:endParaRPr lang="fr-CA" sz="900" dirty="0"/>
          </a:p>
          <a:p>
            <a:pPr algn="just"/>
            <a:r>
              <a:rPr lang="fr-CA" sz="2000" i="1" dirty="0"/>
              <a:t>Exemple: le « Love money »: fonds obtenus d’amis, de parents ou de connaissances qui ont confiance dans l’entreprise et ses dirigeants…</a:t>
            </a:r>
          </a:p>
        </p:txBody>
      </p:sp>
    </p:spTree>
    <p:extLst>
      <p:ext uri="{BB962C8B-B14F-4D97-AF65-F5344CB8AC3E}">
        <p14:creationId xmlns:p14="http://schemas.microsoft.com/office/powerpoint/2010/main" val="1960435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p:txBody>
          <a:bodyPr>
            <a:normAutofit fontScale="90000"/>
          </a:bodyPr>
          <a:lstStyle/>
          <a:p>
            <a:pPr algn="ct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4" name="Espace réservé du texte 3">
            <a:extLst>
              <a:ext uri="{FF2B5EF4-FFF2-40B4-BE49-F238E27FC236}">
                <a16:creationId xmlns:a16="http://schemas.microsoft.com/office/drawing/2014/main" id="{2C512FEC-111A-48DC-AF72-59EA6E8897D2}"/>
              </a:ext>
            </a:extLst>
          </p:cNvPr>
          <p:cNvSpPr>
            <a:spLocks noGrp="1"/>
          </p:cNvSpPr>
          <p:nvPr>
            <p:ph type="body" idx="1"/>
          </p:nvPr>
        </p:nvSpPr>
        <p:spPr>
          <a:xfrm>
            <a:off x="1616765" y="2332383"/>
            <a:ext cx="10575235" cy="3233530"/>
          </a:xfrm>
        </p:spPr>
        <p:txBody>
          <a:bodyPr>
            <a:normAutofit/>
          </a:bodyPr>
          <a:lstStyle/>
          <a:p>
            <a:pPr algn="ctr"/>
            <a:r>
              <a:rPr lang="fr-CA" sz="6000" b="1" dirty="0">
                <a:solidFill>
                  <a:schemeClr val="tx1">
                    <a:lumMod val="75000"/>
                    <a:lumOff val="25000"/>
                  </a:schemeClr>
                </a:solidFill>
                <a:effectLst>
                  <a:outerShdw blurRad="38100" dist="38100" dir="2700000" algn="tl">
                    <a:srgbClr val="000000">
                      <a:alpha val="43137"/>
                    </a:srgbClr>
                  </a:outerShdw>
                </a:effectLst>
              </a:rPr>
              <a:t>FINANCEMENT </a:t>
            </a:r>
          </a:p>
          <a:p>
            <a:pPr algn="ctr"/>
            <a:r>
              <a:rPr lang="fr-CA" sz="6000" b="1" dirty="0">
                <a:solidFill>
                  <a:schemeClr val="tx1">
                    <a:lumMod val="75000"/>
                    <a:lumOff val="25000"/>
                  </a:schemeClr>
                </a:solidFill>
                <a:effectLst>
                  <a:outerShdw blurRad="38100" dist="38100" dir="2700000" algn="tl">
                    <a:srgbClr val="000000">
                      <a:alpha val="43137"/>
                    </a:srgbClr>
                  </a:outerShdw>
                </a:effectLst>
              </a:rPr>
              <a:t>SOUS </a:t>
            </a:r>
          </a:p>
          <a:p>
            <a:pPr algn="ctr"/>
            <a:r>
              <a:rPr lang="fr-CA" sz="6000" b="1" dirty="0">
                <a:solidFill>
                  <a:schemeClr val="tx1">
                    <a:lumMod val="75000"/>
                    <a:lumOff val="25000"/>
                  </a:schemeClr>
                </a:solidFill>
                <a:effectLst>
                  <a:outerShdw blurRad="38100" dist="38100" dir="2700000" algn="tl">
                    <a:srgbClr val="000000">
                      <a:alpha val="43137"/>
                    </a:srgbClr>
                  </a:outerShdw>
                </a:effectLst>
              </a:rPr>
              <a:t>FORME D’EMPRUNT</a:t>
            </a:r>
            <a:endParaRPr lang="fr-CA" sz="6000" dirty="0"/>
          </a:p>
        </p:txBody>
      </p:sp>
    </p:spTree>
    <p:extLst>
      <p:ext uri="{BB962C8B-B14F-4D97-AF65-F5344CB8AC3E}">
        <p14:creationId xmlns:p14="http://schemas.microsoft.com/office/powerpoint/2010/main" val="39198015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550504" y="1905000"/>
            <a:ext cx="10084904" cy="4953000"/>
          </a:xfrm>
        </p:spPr>
        <p:txBody>
          <a:bodyPr>
            <a:normAutofit lnSpcReduction="10000"/>
          </a:bodyPr>
          <a:lstStyle/>
          <a:p>
            <a:r>
              <a:rPr lang="fr-CA" sz="2400" dirty="0"/>
              <a:t>Mode privilégié de financement;</a:t>
            </a:r>
          </a:p>
          <a:p>
            <a:endParaRPr lang="fr-CA" sz="2400" dirty="0"/>
          </a:p>
          <a:p>
            <a:r>
              <a:rPr lang="fr-CA" sz="2400" dirty="0"/>
              <a:t>Il est offert principalement par les institutions financières, et à l’occasion par des prêts en provenance de prêteurs privés;</a:t>
            </a:r>
          </a:p>
          <a:p>
            <a:endParaRPr lang="fr-CA" sz="2400" dirty="0"/>
          </a:p>
          <a:p>
            <a:r>
              <a:rPr lang="fr-CA" sz="2400" dirty="0"/>
              <a:t>Le prêteur sollicité peut prendre en compte diverses considérations avant de décider de donner suite ou non à une demande de </a:t>
            </a:r>
            <a:r>
              <a:rPr lang="fr-CA" sz="2400" b="1" u="sng" dirty="0">
                <a:effectLst>
                  <a:outerShdw blurRad="38100" dist="38100" dir="2700000" algn="tl">
                    <a:srgbClr val="000000">
                      <a:alpha val="43137"/>
                    </a:srgbClr>
                  </a:outerShdw>
                </a:effectLst>
              </a:rPr>
              <a:t>prêt</a:t>
            </a:r>
            <a:r>
              <a:rPr lang="fr-CA" sz="2400" dirty="0"/>
              <a:t>, telles que notamment: </a:t>
            </a:r>
          </a:p>
          <a:p>
            <a:endParaRPr lang="fr-CA" sz="2400" dirty="0"/>
          </a:p>
          <a:p>
            <a:pPr marL="800100" lvl="1" indent="-342900" algn="just">
              <a:buFont typeface="+mj-lt"/>
              <a:buAutoNum type="alphaLcParenR"/>
            </a:pPr>
            <a:r>
              <a:rPr lang="fr-CA" sz="2000" dirty="0"/>
              <a:t>Il peut évaluer les risques inhérents en scrutant attentivement la valeur des actifs tout en évaluant la capacité de remboursement de l’emprunteur. </a:t>
            </a:r>
          </a:p>
          <a:p>
            <a:pPr marL="457200" lvl="1" indent="0" algn="just">
              <a:buNone/>
            </a:pPr>
            <a:endParaRPr lang="fr-CA" sz="2000" dirty="0"/>
          </a:p>
          <a:p>
            <a:endParaRPr lang="fr-CA" dirty="0"/>
          </a:p>
        </p:txBody>
      </p:sp>
    </p:spTree>
    <p:extLst>
      <p:ext uri="{BB962C8B-B14F-4D97-AF65-F5344CB8AC3E}">
        <p14:creationId xmlns:p14="http://schemas.microsoft.com/office/powerpoint/2010/main" val="3694771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987826" y="1905000"/>
            <a:ext cx="9925878" cy="4953000"/>
          </a:xfrm>
        </p:spPr>
        <p:txBody>
          <a:bodyPr>
            <a:normAutofit/>
          </a:bodyPr>
          <a:lstStyle/>
          <a:p>
            <a:pPr marL="457200" lvl="1" indent="0" algn="ctr">
              <a:buNone/>
            </a:pPr>
            <a:r>
              <a:rPr lang="fr-CA" sz="3200" b="1" dirty="0"/>
              <a:t> (SUITE)</a:t>
            </a:r>
          </a:p>
          <a:p>
            <a:pPr marL="457200" lvl="1" indent="0" algn="ctr">
              <a:buNone/>
            </a:pPr>
            <a:endParaRPr lang="fr-CA" sz="3200" b="1" dirty="0"/>
          </a:p>
          <a:p>
            <a:pPr marL="914400" lvl="1" indent="-457200" algn="just">
              <a:buAutoNum type="alphaLcParenR" startAt="2"/>
            </a:pPr>
            <a:r>
              <a:rPr lang="fr-CA" sz="2000" dirty="0"/>
              <a:t>Il étudiera les états financiers de l’entreprise, plus spécifiquement </a:t>
            </a:r>
            <a:r>
              <a:rPr lang="fr-CA" sz="2000" b="1" u="sng" dirty="0">
                <a:effectLst>
                  <a:outerShdw blurRad="38100" dist="38100" dir="2700000" algn="tl">
                    <a:srgbClr val="000000">
                      <a:alpha val="43137"/>
                    </a:srgbClr>
                  </a:outerShdw>
                </a:effectLst>
              </a:rPr>
              <a:t>le bilan </a:t>
            </a:r>
            <a:r>
              <a:rPr lang="fr-CA" sz="2000" dirty="0"/>
              <a:t>et </a:t>
            </a:r>
            <a:r>
              <a:rPr lang="fr-CA" sz="2000" b="1" u="sng" dirty="0">
                <a:effectLst>
                  <a:outerShdw blurRad="38100" dist="38100" dir="2700000" algn="tl">
                    <a:srgbClr val="000000">
                      <a:alpha val="43137"/>
                    </a:srgbClr>
                  </a:outerShdw>
                </a:effectLst>
              </a:rPr>
              <a:t>l’état des résultats</a:t>
            </a:r>
            <a:r>
              <a:rPr lang="fr-CA" sz="2000" dirty="0"/>
              <a:t>. </a:t>
            </a:r>
          </a:p>
          <a:p>
            <a:pPr marL="914400" lvl="1" indent="-457200" algn="just">
              <a:buAutoNum type="alphaLcParenR" startAt="2"/>
            </a:pPr>
            <a:endParaRPr lang="fr-CA" sz="2000" dirty="0"/>
          </a:p>
          <a:p>
            <a:pPr marL="914400" lvl="1" indent="-457200" algn="just">
              <a:buAutoNum type="alphaLcParenR" startAt="2"/>
            </a:pPr>
            <a:r>
              <a:rPr lang="fr-CA" sz="2000" dirty="0"/>
              <a:t>Il considérera </a:t>
            </a:r>
            <a:r>
              <a:rPr lang="fr-CA" sz="2000" b="1" u="sng" dirty="0">
                <a:effectLst>
                  <a:outerShdw blurRad="38100" dist="38100" dir="2700000" algn="tl">
                    <a:srgbClr val="000000">
                      <a:alpha val="43137"/>
                    </a:srgbClr>
                  </a:outerShdw>
                </a:effectLst>
              </a:rPr>
              <a:t>la durée de l’emprunt</a:t>
            </a:r>
            <a:r>
              <a:rPr lang="fr-CA" sz="2000" dirty="0"/>
              <a:t>.</a:t>
            </a:r>
          </a:p>
          <a:p>
            <a:pPr marL="914400" lvl="1" indent="-457200" algn="just">
              <a:buAutoNum type="alphaLcParenR" startAt="2"/>
            </a:pPr>
            <a:endParaRPr lang="fr-CA" sz="2000" dirty="0"/>
          </a:p>
          <a:p>
            <a:pPr marL="914400" lvl="1" indent="-457200" algn="just">
              <a:buAutoNum type="alphaLcParenR" startAt="2"/>
            </a:pPr>
            <a:r>
              <a:rPr lang="fr-CA" sz="2000" dirty="0"/>
              <a:t>Dans le cas d’une entreprise qui débute ses opérations, le prêteur exigera des états financiers prévisionnels (bilan et état des résultats). </a:t>
            </a:r>
          </a:p>
          <a:p>
            <a:endParaRPr lang="fr-CA" dirty="0"/>
          </a:p>
        </p:txBody>
      </p:sp>
    </p:spTree>
    <p:extLst>
      <p:ext uri="{BB962C8B-B14F-4D97-AF65-F5344CB8AC3E}">
        <p14:creationId xmlns:p14="http://schemas.microsoft.com/office/powerpoint/2010/main" val="1784333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948069" y="1905000"/>
            <a:ext cx="10084903" cy="4509052"/>
          </a:xfrm>
        </p:spPr>
        <p:txBody>
          <a:bodyPr/>
          <a:lstStyle/>
          <a:p>
            <a:pPr marL="0" indent="0" algn="ctr">
              <a:buNone/>
            </a:pPr>
            <a:r>
              <a:rPr lang="fr-CA" sz="3200" b="1" dirty="0">
                <a:effectLst>
                  <a:outerShdw blurRad="38100" dist="38100" dir="2700000" algn="tl">
                    <a:srgbClr val="000000">
                      <a:alpha val="43137"/>
                    </a:srgbClr>
                  </a:outerShdw>
                </a:effectLst>
              </a:rPr>
              <a:t>LE BILAN </a:t>
            </a:r>
          </a:p>
          <a:p>
            <a:endParaRPr lang="fr-CA" dirty="0"/>
          </a:p>
          <a:p>
            <a:pPr algn="just"/>
            <a:r>
              <a:rPr lang="fr-CA" sz="2000" dirty="0"/>
              <a:t>Il est en quelque sorte de la photographie de l’entreprise.</a:t>
            </a:r>
          </a:p>
          <a:p>
            <a:pPr algn="just"/>
            <a:endParaRPr lang="fr-CA" sz="2000" dirty="0"/>
          </a:p>
          <a:p>
            <a:pPr algn="just"/>
            <a:r>
              <a:rPr lang="fr-CA" sz="2000" dirty="0"/>
              <a:t>Il consiste en un tableau qui décrit la situation patrimoniale d’une entreprise.</a:t>
            </a:r>
          </a:p>
          <a:p>
            <a:pPr algn="just"/>
            <a:endParaRPr lang="fr-CA" sz="2000" dirty="0"/>
          </a:p>
          <a:p>
            <a:pPr algn="just"/>
            <a:r>
              <a:rPr lang="fr-CA" sz="2000" dirty="0"/>
              <a:t>Son analyse permet au prêteur de connaître plus spécifiquement la nature des actifs qui pourraient servir à garantir le prêt.</a:t>
            </a:r>
          </a:p>
          <a:p>
            <a:pPr algn="just"/>
            <a:r>
              <a:rPr lang="fr-CA" sz="2000" dirty="0"/>
              <a:t>Modèle de bilan d’une petite entreprise:</a:t>
            </a:r>
          </a:p>
          <a:p>
            <a:pPr marL="0" indent="0" algn="just">
              <a:buNone/>
            </a:pPr>
            <a:r>
              <a:rPr lang="fr-CA" sz="2000" dirty="0"/>
              <a:t>		</a:t>
            </a:r>
            <a:r>
              <a:rPr lang="fr-CA" sz="2000" dirty="0">
                <a:solidFill>
                  <a:srgbClr val="FF0000"/>
                </a:solidFill>
                <a:hlinkClick r:id="rId2"/>
              </a:rPr>
              <a:t>www.rbcbanqueroyale.com/pme/pmegrand/pdf/balancesh.pdf</a:t>
            </a:r>
            <a:r>
              <a:rPr lang="fr-CA" sz="2000" dirty="0">
                <a:solidFill>
                  <a:srgbClr val="FF0000"/>
                </a:solidFill>
              </a:rPr>
              <a:t> </a:t>
            </a:r>
          </a:p>
        </p:txBody>
      </p:sp>
    </p:spTree>
    <p:extLst>
      <p:ext uri="{BB962C8B-B14F-4D97-AF65-F5344CB8AC3E}">
        <p14:creationId xmlns:p14="http://schemas.microsoft.com/office/powerpoint/2010/main" val="618984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948069" y="1736035"/>
            <a:ext cx="9872869" cy="5121965"/>
          </a:xfrm>
        </p:spPr>
        <p:txBody>
          <a:bodyPr>
            <a:normAutofit/>
          </a:bodyPr>
          <a:lstStyle/>
          <a:p>
            <a:pPr marL="0" indent="0" algn="ctr">
              <a:buNone/>
            </a:pPr>
            <a:r>
              <a:rPr lang="fr-CA" sz="3200" b="1" dirty="0">
                <a:effectLst>
                  <a:outerShdw blurRad="38100" dist="38100" dir="2700000" algn="tl">
                    <a:srgbClr val="000000">
                      <a:alpha val="43137"/>
                    </a:srgbClr>
                  </a:outerShdw>
                </a:effectLst>
              </a:rPr>
              <a:t>LES ÉTATS DE RÉSULTATS</a:t>
            </a:r>
          </a:p>
          <a:p>
            <a:pPr marL="0" indent="0" algn="ctr">
              <a:buNone/>
            </a:pPr>
            <a:endParaRPr lang="fr-CA" sz="800" b="1" dirty="0">
              <a:effectLst>
                <a:outerShdw blurRad="38100" dist="38100" dir="2700000" algn="tl">
                  <a:srgbClr val="000000">
                    <a:alpha val="43137"/>
                  </a:srgbClr>
                </a:outerShdw>
              </a:effectLst>
            </a:endParaRPr>
          </a:p>
          <a:p>
            <a:r>
              <a:rPr lang="fr-CA" sz="2000" dirty="0"/>
              <a:t>Ils contiennent une partie des renseignements permettant au prêteur de déterminer si l’entreprise dégage suffisamment de revenus pour effectuer les paiements nécessaires au remboursement de ses dettes. </a:t>
            </a:r>
          </a:p>
          <a:p>
            <a:pPr marL="0" indent="0">
              <a:buNone/>
            </a:pPr>
            <a:endParaRPr lang="fr-CA" sz="2000" dirty="0"/>
          </a:p>
          <a:p>
            <a:r>
              <a:rPr lang="fr-CA" sz="2000" dirty="0"/>
              <a:t>D’autres instruments comptables peuvent servir à déterminer les besoins en liquidité d’une entreprise tel l’état des flux de trésorerie (</a:t>
            </a:r>
            <a:r>
              <a:rPr lang="fr-CA" sz="2000" dirty="0">
                <a:hlinkClick r:id="rId2"/>
              </a:rPr>
              <a:t>http://neumann.hec.ca/sites/cours/4-212-95/Fichiers/Fluxdetresorerie.pdf</a:t>
            </a:r>
            <a:r>
              <a:rPr lang="fr-CA" sz="2000" dirty="0"/>
              <a:t>).  </a:t>
            </a:r>
          </a:p>
          <a:p>
            <a:endParaRPr lang="fr-CA" sz="2000" dirty="0"/>
          </a:p>
          <a:p>
            <a:r>
              <a:rPr lang="fr-CA" sz="2000" dirty="0"/>
              <a:t>Aussi, un historique financier positif est utile et souhaitable. </a:t>
            </a:r>
          </a:p>
        </p:txBody>
      </p:sp>
    </p:spTree>
    <p:extLst>
      <p:ext uri="{BB962C8B-B14F-4D97-AF65-F5344CB8AC3E}">
        <p14:creationId xmlns:p14="http://schemas.microsoft.com/office/powerpoint/2010/main" val="3745643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948069" y="1905000"/>
            <a:ext cx="10084904" cy="4953000"/>
          </a:xfrm>
        </p:spPr>
        <p:txBody>
          <a:bodyPr>
            <a:normAutofit fontScale="92500" lnSpcReduction="10000"/>
          </a:bodyPr>
          <a:lstStyle/>
          <a:p>
            <a:pPr marL="0" indent="0" algn="ctr">
              <a:buNone/>
            </a:pPr>
            <a:r>
              <a:rPr lang="fr-CA" sz="3500" b="1" dirty="0">
                <a:effectLst>
                  <a:outerShdw blurRad="38100" dist="38100" dir="2700000" algn="tl">
                    <a:srgbClr val="000000">
                      <a:alpha val="43137"/>
                    </a:srgbClr>
                  </a:outerShdw>
                </a:effectLst>
              </a:rPr>
              <a:t>DURÉE DE L’EMPRUNT</a:t>
            </a:r>
          </a:p>
          <a:p>
            <a:pPr marL="0" indent="0" algn="ctr">
              <a:buNone/>
            </a:pPr>
            <a:endParaRPr lang="fr-CA" sz="900" b="1" dirty="0">
              <a:effectLst>
                <a:outerShdw blurRad="38100" dist="38100" dir="2700000" algn="tl">
                  <a:srgbClr val="000000">
                    <a:alpha val="43137"/>
                  </a:srgbClr>
                </a:outerShdw>
              </a:effectLst>
            </a:endParaRPr>
          </a:p>
          <a:p>
            <a:pPr algn="just"/>
            <a:r>
              <a:rPr lang="fr-CA" dirty="0"/>
              <a:t>Généralement, un prêt à court et moyen terme (moins de cinq ans) doit servir à remplir des exigences à court terme. Par exemple, une marge de crédit devrait servir à combler des manques de liquidités temporaires.</a:t>
            </a:r>
          </a:p>
          <a:p>
            <a:pPr algn="just"/>
            <a:endParaRPr lang="fr-CA" dirty="0"/>
          </a:p>
          <a:p>
            <a:pPr algn="just"/>
            <a:r>
              <a:rPr lang="fr-CA" dirty="0"/>
              <a:t>Un prêt de cinq ans et plus (prêt à long terme) devrait servir à rembourser le coût d’acquisitions importantes comme de l’équipement dont la période d’amortissement est au moins égale à celle du prêt. </a:t>
            </a:r>
          </a:p>
          <a:p>
            <a:pPr algn="just"/>
            <a:endParaRPr lang="fr-CA" dirty="0"/>
          </a:p>
          <a:p>
            <a:pPr algn="just"/>
            <a:r>
              <a:rPr lang="fr-CA" dirty="0"/>
              <a:t>Il est donc important pour une entreprise désireuse d’emprunter, d’être bien préparée avant de soumettre sa demande. Un plan d’affaires est toujours souhaitable dans de telles circonstances. </a:t>
            </a:r>
          </a:p>
          <a:p>
            <a:pPr algn="just"/>
            <a:endParaRPr lang="fr-CA" dirty="0"/>
          </a:p>
          <a:p>
            <a:pPr algn="just"/>
            <a:r>
              <a:rPr lang="fr-CA" dirty="0"/>
              <a:t>Le plan d’affaires peut servir à intéresser des personnes à s’impliquer financièrement dans l’entreprise en y investissant. </a:t>
            </a:r>
          </a:p>
        </p:txBody>
      </p:sp>
    </p:spTree>
    <p:extLst>
      <p:ext uri="{BB962C8B-B14F-4D97-AF65-F5344CB8AC3E}">
        <p14:creationId xmlns:p14="http://schemas.microsoft.com/office/powerpoint/2010/main" val="551576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948070" y="1905000"/>
            <a:ext cx="9556542" cy="4509052"/>
          </a:xfrm>
        </p:spPr>
        <p:txBody>
          <a:bodyPr>
            <a:normAutofit/>
          </a:bodyPr>
          <a:lstStyle/>
          <a:p>
            <a:pPr algn="just"/>
            <a:endParaRPr lang="fr-CA" sz="2400" dirty="0"/>
          </a:p>
          <a:p>
            <a:pPr algn="just"/>
            <a:r>
              <a:rPr lang="fr-CA" sz="2400" dirty="0"/>
              <a:t>Une fois toutes les informations précédentes analysées, le prêteur sollicité sera en mesure à décider s’il accorde ou non le prêt. </a:t>
            </a:r>
          </a:p>
          <a:p>
            <a:pPr marL="0" indent="0" algn="just">
              <a:buNone/>
            </a:pPr>
            <a:endParaRPr lang="fr-CA" sz="2400" dirty="0"/>
          </a:p>
          <a:p>
            <a:pPr algn="just"/>
            <a:r>
              <a:rPr lang="fr-CA" sz="2400" dirty="0"/>
              <a:t>Si, par hypothèse, il accepte, </a:t>
            </a:r>
            <a:r>
              <a:rPr lang="fr-CA" sz="2400" b="1" dirty="0">
                <a:effectLst>
                  <a:outerShdw blurRad="38100" dist="38100" dir="2700000" algn="tl">
                    <a:srgbClr val="000000">
                      <a:alpha val="43137"/>
                    </a:srgbClr>
                  </a:outerShdw>
                </a:effectLst>
              </a:rPr>
              <a:t>quels sont les types de prêts qui sont offerts?</a:t>
            </a:r>
          </a:p>
        </p:txBody>
      </p:sp>
    </p:spTree>
    <p:extLst>
      <p:ext uri="{BB962C8B-B14F-4D97-AF65-F5344CB8AC3E}">
        <p14:creationId xmlns:p14="http://schemas.microsoft.com/office/powerpoint/2010/main" val="28734025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736035" y="1905000"/>
            <a:ext cx="10084904" cy="4953000"/>
          </a:xfrm>
        </p:spPr>
        <p:txBody>
          <a:bodyPr>
            <a:normAutofit fontScale="62500" lnSpcReduction="20000"/>
          </a:bodyPr>
          <a:lstStyle/>
          <a:p>
            <a:pPr marL="457200" lvl="1" indent="0" algn="ctr">
              <a:buNone/>
            </a:pPr>
            <a:r>
              <a:rPr lang="fr-CA" sz="5800" b="1" dirty="0">
                <a:effectLst>
                  <a:outerShdw blurRad="38100" dist="38100" dir="2700000" algn="tl">
                    <a:srgbClr val="000000">
                      <a:alpha val="43137"/>
                    </a:srgbClr>
                  </a:outerShdw>
                </a:effectLst>
              </a:rPr>
              <a:t>LE PRÊT</a:t>
            </a:r>
          </a:p>
          <a:p>
            <a:pPr lvl="1"/>
            <a:endParaRPr lang="fr-CA" sz="1500" b="1" dirty="0">
              <a:effectLst>
                <a:outerShdw blurRad="38100" dist="38100" dir="2700000" algn="tl">
                  <a:srgbClr val="000000">
                    <a:alpha val="43137"/>
                  </a:srgbClr>
                </a:outerShdw>
              </a:effectLst>
            </a:endParaRPr>
          </a:p>
          <a:p>
            <a:pPr marL="457200" lvl="1" indent="0" algn="just">
              <a:buNone/>
            </a:pPr>
            <a:r>
              <a:rPr lang="fr-CA" sz="3200" dirty="0"/>
              <a:t>Deux sortes de prêt : le </a:t>
            </a:r>
            <a:r>
              <a:rPr lang="fr-CA" sz="3200" b="1" u="sng" dirty="0">
                <a:effectLst>
                  <a:outerShdw blurRad="38100" dist="38100" dir="2700000" algn="tl">
                    <a:srgbClr val="000000">
                      <a:alpha val="43137"/>
                    </a:srgbClr>
                  </a:outerShdw>
                </a:effectLst>
              </a:rPr>
              <a:t>prêt à usage </a:t>
            </a:r>
            <a:r>
              <a:rPr lang="fr-CA" sz="3200" dirty="0"/>
              <a:t>et le </a:t>
            </a:r>
            <a:r>
              <a:rPr lang="fr-CA" sz="3200" b="1" u="sng" dirty="0">
                <a:effectLst>
                  <a:outerShdw blurRad="38100" dist="38100" dir="2700000" algn="tl">
                    <a:srgbClr val="000000">
                      <a:alpha val="43137"/>
                    </a:srgbClr>
                  </a:outerShdw>
                </a:effectLst>
              </a:rPr>
              <a:t>simple prêt.</a:t>
            </a:r>
          </a:p>
          <a:p>
            <a:pPr marL="457200" lvl="1" indent="0" algn="just">
              <a:buNone/>
            </a:pPr>
            <a:endParaRPr lang="fr-CA" sz="3200" dirty="0"/>
          </a:p>
          <a:p>
            <a:pPr marL="457200" lvl="1" indent="0" algn="just">
              <a:buNone/>
            </a:pPr>
            <a:r>
              <a:rPr lang="fr-CA" sz="3200" b="1" dirty="0">
                <a:effectLst>
                  <a:outerShdw blurRad="38100" dist="38100" dir="2700000" algn="tl">
                    <a:srgbClr val="000000">
                      <a:alpha val="43137"/>
                    </a:srgbClr>
                  </a:outerShdw>
                </a:effectLst>
              </a:rPr>
              <a:t>Le simple prêt</a:t>
            </a:r>
            <a:r>
              <a:rPr lang="fr-CA" sz="3200" dirty="0"/>
              <a:t>: « un contrat par lequel le prêteur remet une certaine quantité d’argent ou d’autres biens qui se consomment par l’usage à l’emprunteur, qui s’oblige à en rendre autant, de même espèce et qualité, après un certain temps. » </a:t>
            </a:r>
          </a:p>
          <a:p>
            <a:pPr marL="457200" lvl="1" indent="0" algn="just">
              <a:buNone/>
            </a:pPr>
            <a:endParaRPr lang="fr-CA" sz="3200" dirty="0"/>
          </a:p>
          <a:p>
            <a:pPr marL="457200" lvl="1" indent="0" algn="just">
              <a:buNone/>
            </a:pPr>
            <a:r>
              <a:rPr lang="fr-CA" sz="3200" dirty="0"/>
              <a:t>« Le simple prêt est présumé fait à titre gratuit, à moins de stipulation contraire ou qu’il ne s’agisse d’argent auquel cas il est présumé être fait à titre onéreux. » </a:t>
            </a:r>
          </a:p>
          <a:p>
            <a:pPr marL="457200" lvl="1" indent="0" algn="just">
              <a:buNone/>
            </a:pPr>
            <a:endParaRPr lang="fr-CA" sz="3200" dirty="0"/>
          </a:p>
          <a:p>
            <a:pPr marL="457200" lvl="1" indent="0" algn="just">
              <a:buNone/>
            </a:pPr>
            <a:r>
              <a:rPr lang="fr-CA" sz="3200" dirty="0"/>
              <a:t>« Le prêt d’une somme d’argent porte intérêt à compter de la remise de la somme à l’emprunteur. »</a:t>
            </a:r>
            <a:endParaRPr lang="fr-CA"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58207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BBD352-5273-47C2-A280-F68D136CB01B}"/>
              </a:ext>
            </a:extLst>
          </p:cNvPr>
          <p:cNvSpPr>
            <a:spLocks noGrp="1"/>
          </p:cNvSpPr>
          <p:nvPr>
            <p:ph type="title"/>
          </p:nvPr>
        </p:nvSpPr>
        <p:spPr/>
        <p:txBody>
          <a:bodyPr>
            <a:normAutofit/>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PLAN DU COURS</a:t>
            </a:r>
          </a:p>
        </p:txBody>
      </p:sp>
      <p:sp>
        <p:nvSpPr>
          <p:cNvPr id="3" name="Espace réservé du contenu 2">
            <a:extLst>
              <a:ext uri="{FF2B5EF4-FFF2-40B4-BE49-F238E27FC236}">
                <a16:creationId xmlns:a16="http://schemas.microsoft.com/office/drawing/2014/main" id="{30ABB033-2EE8-4C5B-BC2E-AC24CC6188A9}"/>
              </a:ext>
            </a:extLst>
          </p:cNvPr>
          <p:cNvSpPr>
            <a:spLocks noGrp="1"/>
          </p:cNvSpPr>
          <p:nvPr>
            <p:ph idx="1"/>
          </p:nvPr>
        </p:nvSpPr>
        <p:spPr/>
        <p:txBody>
          <a:bodyPr/>
          <a:lstStyle/>
          <a:p>
            <a:pPr marL="0" indent="0">
              <a:buNone/>
            </a:pPr>
            <a:endParaRPr lang="fr-CA" dirty="0"/>
          </a:p>
          <a:p>
            <a:pPr algn="just">
              <a:lnSpc>
                <a:spcPct val="300000"/>
              </a:lnSpc>
              <a:buFont typeface="+mj-lt"/>
              <a:buAutoNum type="arabicPeriod"/>
            </a:pPr>
            <a:r>
              <a:rPr lang="fr-CA" sz="2800" dirty="0">
                <a:effectLst>
                  <a:outerShdw blurRad="38100" dist="38100" dir="2700000" algn="tl">
                    <a:srgbClr val="000000">
                      <a:alpha val="43137"/>
                    </a:srgbClr>
                  </a:outerShdw>
                </a:effectLst>
              </a:rPr>
              <a:t>Financement autrement que par emprunt</a:t>
            </a:r>
          </a:p>
          <a:p>
            <a:pPr algn="just">
              <a:lnSpc>
                <a:spcPct val="300000"/>
              </a:lnSpc>
              <a:buFont typeface="+mj-lt"/>
              <a:buAutoNum type="arabicPeriod"/>
            </a:pPr>
            <a:r>
              <a:rPr lang="fr-CA" sz="2800" dirty="0">
                <a:effectLst>
                  <a:outerShdw blurRad="38100" dist="38100" dir="2700000" algn="tl">
                    <a:srgbClr val="000000">
                      <a:alpha val="43137"/>
                    </a:srgbClr>
                  </a:outerShdw>
                </a:effectLst>
              </a:rPr>
              <a:t>Financement sous forme d’emprunt </a:t>
            </a:r>
          </a:p>
        </p:txBody>
      </p:sp>
    </p:spTree>
    <p:extLst>
      <p:ext uri="{BB962C8B-B14F-4D97-AF65-F5344CB8AC3E}">
        <p14:creationId xmlns:p14="http://schemas.microsoft.com/office/powerpoint/2010/main" val="898534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537252" y="1904999"/>
            <a:ext cx="10416209" cy="5198165"/>
          </a:xfrm>
        </p:spPr>
        <p:txBody>
          <a:bodyPr>
            <a:normAutofit fontScale="55000" lnSpcReduction="20000"/>
          </a:bodyPr>
          <a:lstStyle/>
          <a:p>
            <a:pPr marL="457200" lvl="1" indent="0" algn="ctr">
              <a:buNone/>
            </a:pPr>
            <a:r>
              <a:rPr lang="fr-CA" sz="5800" b="1" dirty="0">
                <a:effectLst>
                  <a:outerShdw blurRad="38100" dist="38100" dir="2700000" algn="tl">
                    <a:srgbClr val="000000">
                      <a:alpha val="43137"/>
                    </a:srgbClr>
                  </a:outerShdw>
                </a:effectLst>
              </a:rPr>
              <a:t>LE PRÊT</a:t>
            </a:r>
          </a:p>
          <a:p>
            <a:pPr lvl="1"/>
            <a:endParaRPr lang="fr-CA" sz="1500" b="1" dirty="0">
              <a:effectLst>
                <a:outerShdw blurRad="38100" dist="38100" dir="2700000" algn="tl">
                  <a:srgbClr val="000000">
                    <a:alpha val="43137"/>
                  </a:srgbClr>
                </a:outerShdw>
              </a:effectLst>
            </a:endParaRPr>
          </a:p>
          <a:p>
            <a:pPr marL="457200" lvl="1" indent="0" algn="just">
              <a:buNone/>
            </a:pPr>
            <a:r>
              <a:rPr lang="fr-CA" sz="3200" dirty="0"/>
              <a:t>Un prêt d’argent suppose (1) le remboursement  et (2) l’intérêt (taux légal 5%).</a:t>
            </a:r>
          </a:p>
          <a:p>
            <a:pPr marL="457200" lvl="1" indent="0" algn="just">
              <a:buNone/>
            </a:pPr>
            <a:endParaRPr lang="fr-CA" sz="3200" dirty="0"/>
          </a:p>
          <a:p>
            <a:pPr marL="457200" lvl="1" indent="0" algn="just">
              <a:buNone/>
            </a:pPr>
            <a:r>
              <a:rPr lang="fr-CA" sz="3200" dirty="0"/>
              <a:t>Un prêt est généralement soumis à des garanties spécifiques que devra fournir l’emprunteur.</a:t>
            </a:r>
          </a:p>
          <a:p>
            <a:pPr marL="457200" lvl="1" indent="0" algn="just">
              <a:buNone/>
            </a:pPr>
            <a:endParaRPr lang="fr-CA" sz="3200" dirty="0"/>
          </a:p>
          <a:p>
            <a:pPr marL="457200" lvl="1" indent="0" algn="just">
              <a:buNone/>
            </a:pPr>
            <a:r>
              <a:rPr lang="fr-CA" sz="3200" dirty="0"/>
              <a:t> À titre d’exemple, une entreprise devra donner en garantie sous forme d’hypothèque mobilière au prêteur ses équipements pour obtenir une marge de crédit. </a:t>
            </a:r>
          </a:p>
          <a:p>
            <a:pPr marL="457200" lvl="1" indent="0" algn="just">
              <a:buNone/>
            </a:pPr>
            <a:endParaRPr lang="fr-CA" sz="3200" dirty="0"/>
          </a:p>
          <a:p>
            <a:pPr marL="457200" lvl="1" indent="0" algn="just">
              <a:buNone/>
            </a:pPr>
            <a:r>
              <a:rPr lang="fr-CA" sz="3200" dirty="0"/>
              <a:t>Les institutions financières exigeront la plupart du temps des garanties dont la valeur sera plusieurs fois celle du prêt consenti. </a:t>
            </a:r>
          </a:p>
          <a:p>
            <a:pPr marL="457200" lvl="1" indent="0" algn="just">
              <a:buNone/>
            </a:pPr>
            <a:endParaRPr lang="fr-CA" sz="3200" dirty="0"/>
          </a:p>
          <a:p>
            <a:pPr marL="457200" lvl="1" indent="0" algn="just">
              <a:buNone/>
            </a:pPr>
            <a:r>
              <a:rPr lang="fr-CA" sz="3200" dirty="0"/>
              <a:t>Si aucune garantie spécifique n’est exigée, la loi prévoit que l’ensemble des biens saisissables de l’emprunteur servira à garantir le prêt. </a:t>
            </a:r>
          </a:p>
        </p:txBody>
      </p:sp>
    </p:spTree>
    <p:extLst>
      <p:ext uri="{BB962C8B-B14F-4D97-AF65-F5344CB8AC3E}">
        <p14:creationId xmlns:p14="http://schemas.microsoft.com/office/powerpoint/2010/main" val="41448065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948069" y="1905000"/>
            <a:ext cx="10084903" cy="4953000"/>
          </a:xfrm>
        </p:spPr>
        <p:txBody>
          <a:bodyPr/>
          <a:lstStyle/>
          <a:p>
            <a:pPr marL="0" indent="0" algn="ctr">
              <a:buNone/>
            </a:pPr>
            <a:r>
              <a:rPr lang="fr-CA" sz="3200" b="1" dirty="0">
                <a:effectLst>
                  <a:outerShdw blurRad="38100" dist="38100" dir="2700000" algn="tl">
                    <a:srgbClr val="000000">
                      <a:alpha val="43137"/>
                    </a:srgbClr>
                  </a:outerShdw>
                </a:effectLst>
              </a:rPr>
              <a:t>LES DIFFÉRENTES INSTITUTIONS FINANCIÈRES</a:t>
            </a:r>
          </a:p>
          <a:p>
            <a:endParaRPr lang="fr-CA" sz="800" dirty="0"/>
          </a:p>
          <a:p>
            <a:r>
              <a:rPr lang="fr-CA" dirty="0"/>
              <a:t>L’entreprise désireuse d’emprunter va s’adresser généralement à une institution financière qui aura été créée:</a:t>
            </a:r>
          </a:p>
          <a:p>
            <a:pPr lvl="2"/>
            <a:r>
              <a:rPr lang="fr-CA" dirty="0"/>
              <a:t> </a:t>
            </a:r>
            <a:r>
              <a:rPr lang="fr-CA" sz="1800" dirty="0"/>
              <a:t>soit en vertu d’une loi fédérale (RBC, Banque de Montréal…)</a:t>
            </a:r>
          </a:p>
          <a:p>
            <a:pPr lvl="2"/>
            <a:r>
              <a:rPr lang="fr-CA" sz="1800" dirty="0"/>
              <a:t>ou en vertu de lois provinciales (Caisses populaires Desjardins).</a:t>
            </a:r>
          </a:p>
          <a:p>
            <a:endParaRPr lang="fr-CA" dirty="0"/>
          </a:p>
          <a:p>
            <a:r>
              <a:rPr lang="fr-CA" dirty="0"/>
              <a:t>Avec la concurrence entre ces institutions, l’emprunteur sérieux et bien préparé n’aura que l’embarras du choix. </a:t>
            </a:r>
          </a:p>
          <a:p>
            <a:pPr marL="0" indent="0">
              <a:buNone/>
            </a:pPr>
            <a:endParaRPr lang="fr-CA" dirty="0"/>
          </a:p>
          <a:p>
            <a:r>
              <a:rPr lang="fr-CA" dirty="0"/>
              <a:t>Un des critères de sélection : l’institution qui est la plus familière avec son secteur d’activité dans lequel œuvre l’entreprise qui emprunte.</a:t>
            </a:r>
          </a:p>
        </p:txBody>
      </p:sp>
    </p:spTree>
    <p:extLst>
      <p:ext uri="{BB962C8B-B14F-4D97-AF65-F5344CB8AC3E}">
        <p14:creationId xmlns:p14="http://schemas.microsoft.com/office/powerpoint/2010/main" val="3859273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311965" y="1749287"/>
            <a:ext cx="10707757" cy="5108713"/>
          </a:xfrm>
        </p:spPr>
        <p:txBody>
          <a:bodyPr>
            <a:normAutofit fontScale="55000" lnSpcReduction="20000"/>
          </a:bodyPr>
          <a:lstStyle/>
          <a:p>
            <a:pPr marL="0" indent="0" algn="ctr">
              <a:buNone/>
            </a:pPr>
            <a:r>
              <a:rPr lang="fr-CA" sz="5800" b="1" dirty="0">
                <a:effectLst>
                  <a:outerShdw blurRad="38100" dist="38100" dir="2700000" algn="tl">
                    <a:srgbClr val="000000">
                      <a:alpha val="43137"/>
                    </a:srgbClr>
                  </a:outerShdw>
                </a:effectLst>
              </a:rPr>
              <a:t>LES PRÊTS OFFERTS PAR LES INSTITUTIONS FINANCIÈRES</a:t>
            </a:r>
          </a:p>
          <a:p>
            <a:pPr marL="0" indent="0" algn="ctr">
              <a:buNone/>
            </a:pPr>
            <a:endParaRPr lang="fr-CA" sz="3200" b="1" dirty="0">
              <a:effectLst>
                <a:outerShdw blurRad="38100" dist="38100" dir="2700000" algn="tl">
                  <a:srgbClr val="000000">
                    <a:alpha val="43137"/>
                  </a:srgbClr>
                </a:outerShdw>
              </a:effectLst>
            </a:endParaRPr>
          </a:p>
          <a:p>
            <a:r>
              <a:rPr lang="fr-CA" sz="4200" b="1" u="sng" dirty="0">
                <a:effectLst>
                  <a:outerShdw blurRad="38100" dist="38100" dir="2700000" algn="tl">
                    <a:srgbClr val="000000">
                      <a:alpha val="43137"/>
                    </a:srgbClr>
                  </a:outerShdw>
                </a:effectLst>
              </a:rPr>
              <a:t>a) Prêt à terme </a:t>
            </a:r>
          </a:p>
          <a:p>
            <a:pPr marL="0" indent="0">
              <a:buNone/>
            </a:pPr>
            <a:endParaRPr lang="fr-CA" sz="3200" b="1" u="sng" dirty="0">
              <a:effectLst>
                <a:outerShdw blurRad="38100" dist="38100" dir="2700000" algn="tl">
                  <a:srgbClr val="000000">
                    <a:alpha val="43137"/>
                  </a:srgbClr>
                </a:outerShdw>
              </a:effectLst>
            </a:endParaRPr>
          </a:p>
          <a:p>
            <a:pPr algn="just"/>
            <a:r>
              <a:rPr lang="fr-CA" sz="3200" dirty="0"/>
              <a:t>La seule obligation de l’emprunteur est de respecter la ou les dates de remboursement prévues au contrat de prêt. </a:t>
            </a:r>
          </a:p>
          <a:p>
            <a:pPr algn="just"/>
            <a:endParaRPr lang="fr-CA" sz="3200" dirty="0"/>
          </a:p>
          <a:p>
            <a:pPr algn="just"/>
            <a:r>
              <a:rPr lang="fr-CA" sz="3200" dirty="0"/>
              <a:t>À moins d’une clause à l’effet contraire, l’emprunteur peut rembourser son prêt par anticipation sans avoir à payer une pénalité. </a:t>
            </a:r>
          </a:p>
          <a:p>
            <a:pPr algn="just"/>
            <a:endParaRPr lang="fr-CA" sz="3200" dirty="0"/>
          </a:p>
          <a:p>
            <a:pPr algn="just"/>
            <a:r>
              <a:rPr lang="fr-CA" sz="3200" dirty="0"/>
              <a:t>Ce dernier dispose donc d’un délai pour rembourser le prêteur et celui-ci ne peut exiger que ce dernier le rembourse avant le ou les termes si l’emprunteur respecte ses obligations. </a:t>
            </a:r>
          </a:p>
          <a:p>
            <a:pPr algn="just"/>
            <a:endParaRPr lang="fr-CA" sz="3200" dirty="0"/>
          </a:p>
          <a:p>
            <a:pPr algn="just"/>
            <a:r>
              <a:rPr lang="fr-CA" sz="3200" dirty="0"/>
              <a:t>En règle générale, il est prévu au contrat de prêt que si l’emprunteur ne respecte pas ses obligations, par exemple la ou les dates de remboursement prévues au contrat, le prêteur peut exiger le remboursement de la totalité du solde du prêt.</a:t>
            </a:r>
            <a:endParaRPr lang="fr-CA"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259442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192697" y="1749287"/>
            <a:ext cx="10999304" cy="5108713"/>
          </a:xfrm>
        </p:spPr>
        <p:txBody>
          <a:bodyPr>
            <a:normAutofit fontScale="32500" lnSpcReduction="20000"/>
          </a:bodyPr>
          <a:lstStyle/>
          <a:p>
            <a:pPr marL="0" indent="0" algn="ctr">
              <a:buNone/>
            </a:pPr>
            <a:r>
              <a:rPr lang="fr-CA" sz="9800" b="1" dirty="0">
                <a:effectLst>
                  <a:outerShdw blurRad="38100" dist="38100" dir="2700000" algn="tl">
                    <a:srgbClr val="000000">
                      <a:alpha val="43137"/>
                    </a:srgbClr>
                  </a:outerShdw>
                </a:effectLst>
              </a:rPr>
              <a:t>LES PRÊTS OFFERTS PAR LES INSTITUTIONS FINANCIÈRES</a:t>
            </a:r>
          </a:p>
          <a:p>
            <a:pPr marL="0" indent="0" algn="ctr">
              <a:buNone/>
            </a:pPr>
            <a:endParaRPr lang="fr-CA" sz="3200" b="1" dirty="0">
              <a:effectLst>
                <a:outerShdw blurRad="38100" dist="38100" dir="2700000" algn="tl">
                  <a:srgbClr val="000000">
                    <a:alpha val="43137"/>
                  </a:srgbClr>
                </a:outerShdw>
              </a:effectLst>
            </a:endParaRPr>
          </a:p>
          <a:p>
            <a:r>
              <a:rPr lang="fr-CA" sz="7400" b="1" u="sng" dirty="0">
                <a:effectLst>
                  <a:outerShdw blurRad="38100" dist="38100" dir="2700000" algn="tl">
                    <a:srgbClr val="000000">
                      <a:alpha val="43137"/>
                    </a:srgbClr>
                  </a:outerShdw>
                </a:effectLst>
              </a:rPr>
              <a:t>b) La marge de crédit </a:t>
            </a:r>
          </a:p>
          <a:p>
            <a:endParaRPr lang="fr-CA" sz="3600" b="1" u="sng" dirty="0">
              <a:effectLst>
                <a:outerShdw blurRad="38100" dist="38100" dir="2700000" algn="tl">
                  <a:srgbClr val="000000">
                    <a:alpha val="43137"/>
                  </a:srgbClr>
                </a:outerShdw>
              </a:effectLst>
            </a:endParaRPr>
          </a:p>
          <a:p>
            <a:pPr algn="just"/>
            <a:r>
              <a:rPr lang="fr-CA" sz="6200" dirty="0"/>
              <a:t>Aussi appelé crédit rotatif ou contrat de crédit variable, ce prêt met à la disposition de l’entreprise une somme d’argent qu’elle pourra utiliser pour pallier un manque temporaire de liquidités.</a:t>
            </a:r>
          </a:p>
          <a:p>
            <a:pPr algn="just"/>
            <a:endParaRPr lang="fr-CA" sz="2500" dirty="0"/>
          </a:p>
          <a:p>
            <a:pPr algn="just"/>
            <a:r>
              <a:rPr lang="fr-CA" sz="6200" dirty="0"/>
              <a:t> Seuls des intérêts sur la somme effectivement utilisée seront payables par l’entreprise. </a:t>
            </a:r>
          </a:p>
          <a:p>
            <a:pPr algn="just"/>
            <a:endParaRPr lang="fr-CA" sz="3200" dirty="0"/>
          </a:p>
          <a:p>
            <a:pPr algn="just"/>
            <a:r>
              <a:rPr lang="fr-CA" sz="6200" dirty="0"/>
              <a:t>Généralement, il n’y a pas de terme de prévu à ce type de prêt, l’institution financière se réservant le droit d’exiger en tout temps le remboursement de la somme empruntée. </a:t>
            </a:r>
          </a:p>
          <a:p>
            <a:pPr algn="just"/>
            <a:endParaRPr lang="fr-CA" sz="3200" dirty="0"/>
          </a:p>
          <a:p>
            <a:pPr algn="just"/>
            <a:r>
              <a:rPr lang="fr-CA" sz="6200" dirty="0"/>
              <a:t>Selon la jurisprudence, cette demande de remboursement doit être justifiée et faite de bonne foi.</a:t>
            </a:r>
            <a:endParaRPr lang="fr-CA" sz="6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242344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364975" y="1749287"/>
            <a:ext cx="10641496" cy="5108713"/>
          </a:xfrm>
        </p:spPr>
        <p:txBody>
          <a:bodyPr>
            <a:normAutofit/>
          </a:bodyPr>
          <a:lstStyle/>
          <a:p>
            <a:pPr marL="0" indent="0">
              <a:buNone/>
            </a:pPr>
            <a:r>
              <a:rPr lang="fr-CA" sz="3200" b="1" dirty="0">
                <a:effectLst>
                  <a:outerShdw blurRad="38100" dist="38100" dir="2700000" algn="tl">
                    <a:srgbClr val="000000">
                      <a:alpha val="43137"/>
                    </a:srgbClr>
                  </a:outerShdw>
                </a:effectLst>
              </a:rPr>
              <a:t>LES PRÊTS OFFERTS PAR LES INSTITUTIONS FINANCIÈRES</a:t>
            </a:r>
          </a:p>
          <a:p>
            <a:pPr marL="0" indent="0" algn="ctr">
              <a:buNone/>
            </a:pPr>
            <a:endParaRPr lang="fr-CA" sz="800" b="1" dirty="0">
              <a:effectLst>
                <a:outerShdw blurRad="38100" dist="38100" dir="2700000" algn="tl">
                  <a:srgbClr val="000000">
                    <a:alpha val="43137"/>
                  </a:srgbClr>
                </a:outerShdw>
              </a:effectLst>
            </a:endParaRPr>
          </a:p>
          <a:p>
            <a:r>
              <a:rPr lang="fr-CA" sz="2600" b="1" u="sng" dirty="0">
                <a:effectLst>
                  <a:outerShdw blurRad="38100" dist="38100" dir="2700000" algn="tl">
                    <a:srgbClr val="000000">
                      <a:alpha val="43137"/>
                    </a:srgbClr>
                  </a:outerShdw>
                </a:effectLst>
              </a:rPr>
              <a:t>c) Le crédit-bail</a:t>
            </a:r>
          </a:p>
          <a:p>
            <a:endParaRPr lang="fr-CA" sz="2600" b="1" u="sng" dirty="0">
              <a:effectLst>
                <a:outerShdw blurRad="38100" dist="38100" dir="2700000" algn="tl">
                  <a:srgbClr val="000000">
                    <a:alpha val="43137"/>
                  </a:srgbClr>
                </a:outerShdw>
              </a:effectLst>
            </a:endParaRPr>
          </a:p>
          <a:p>
            <a:r>
              <a:rPr lang="fr-CA" sz="2000" dirty="0"/>
              <a:t>« le contrat par lequel une personne, le crédit-bailleur, met un meuble à la disposition d’une autre personne, le crédit-preneur, pendant une période de temps déterminée et moyennant une contrepartie. » </a:t>
            </a:r>
          </a:p>
          <a:p>
            <a:endParaRPr lang="fr-CA" sz="2000" dirty="0"/>
          </a:p>
          <a:p>
            <a:r>
              <a:rPr lang="fr-CA" sz="2000" dirty="0"/>
              <a:t>« Le crédit-bail ne peut être consenti qu’à des fins d’entreprise »</a:t>
            </a:r>
            <a:endParaRPr lang="fr-CA"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469394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364975" y="1749287"/>
            <a:ext cx="10641496" cy="5108713"/>
          </a:xfrm>
        </p:spPr>
        <p:txBody>
          <a:bodyPr>
            <a:normAutofit/>
          </a:bodyPr>
          <a:lstStyle/>
          <a:p>
            <a:pPr marL="0" indent="0">
              <a:buNone/>
            </a:pPr>
            <a:r>
              <a:rPr lang="fr-CA" sz="3200" b="1" dirty="0">
                <a:effectLst>
                  <a:outerShdw blurRad="38100" dist="38100" dir="2700000" algn="tl">
                    <a:srgbClr val="000000">
                      <a:alpha val="43137"/>
                    </a:srgbClr>
                  </a:outerShdw>
                </a:effectLst>
              </a:rPr>
              <a:t>LES PRÊTS OFFERTS PAR LES INSTITUTIONS FINANCIÈRES</a:t>
            </a:r>
          </a:p>
          <a:p>
            <a:pPr marL="0" indent="0" algn="ctr">
              <a:buNone/>
            </a:pPr>
            <a:endParaRPr lang="fr-CA" sz="800" b="1" dirty="0">
              <a:effectLst>
                <a:outerShdw blurRad="38100" dist="38100" dir="2700000" algn="tl">
                  <a:srgbClr val="000000">
                    <a:alpha val="43137"/>
                  </a:srgbClr>
                </a:outerShdw>
              </a:effectLst>
            </a:endParaRPr>
          </a:p>
          <a:p>
            <a:r>
              <a:rPr lang="fr-CA" sz="2600" b="1" u="sng" dirty="0">
                <a:effectLst>
                  <a:outerShdw blurRad="38100" dist="38100" dir="2700000" algn="tl">
                    <a:srgbClr val="000000">
                      <a:alpha val="43137"/>
                    </a:srgbClr>
                  </a:outerShdw>
                </a:effectLst>
              </a:rPr>
              <a:t>c) Le crédit-bail (suite)</a:t>
            </a:r>
          </a:p>
          <a:p>
            <a:endParaRPr lang="fr-CA" sz="2600" b="1" u="sng" dirty="0">
              <a:effectLst>
                <a:outerShdw blurRad="38100" dist="38100" dir="2700000" algn="tl">
                  <a:srgbClr val="000000">
                    <a:alpha val="43137"/>
                  </a:srgbClr>
                </a:outerShdw>
              </a:effectLst>
            </a:endParaRPr>
          </a:p>
          <a:p>
            <a:pPr algn="just"/>
            <a:r>
              <a:rPr lang="fr-CA" sz="2000" dirty="0"/>
              <a:t>Utile pour les entreprises qui se procurent des équipements dont la durée de vie peut être assez courte et qui auront à être remplacés rapidement.</a:t>
            </a:r>
          </a:p>
          <a:p>
            <a:pPr algn="just"/>
            <a:endParaRPr lang="fr-CA" sz="2000" dirty="0"/>
          </a:p>
          <a:p>
            <a:pPr algn="just"/>
            <a:r>
              <a:rPr lang="fr-CA" sz="2000" dirty="0"/>
              <a:t> Au lieu de les acheter, celle-ci les loue pendant un certain temps et à la fin du contrat, une clause prévoit la possibilité pour le crédit-preneur d’acheter le meuble en payant une somme prédéterminée.</a:t>
            </a:r>
            <a:endParaRPr lang="fr-CA"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696563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364974" y="1749287"/>
            <a:ext cx="10827025" cy="5108713"/>
          </a:xfrm>
        </p:spPr>
        <p:txBody>
          <a:bodyPr>
            <a:normAutofit fontScale="92500" lnSpcReduction="20000"/>
          </a:bodyPr>
          <a:lstStyle/>
          <a:p>
            <a:pPr marL="0" indent="0" algn="ctr">
              <a:buNone/>
            </a:pPr>
            <a:r>
              <a:rPr lang="fr-CA" sz="3200" b="1" dirty="0">
                <a:effectLst>
                  <a:outerShdw blurRad="38100" dist="38100" dir="2700000" algn="tl">
                    <a:srgbClr val="000000">
                      <a:alpha val="43137"/>
                    </a:srgbClr>
                  </a:outerShdw>
                </a:effectLst>
              </a:rPr>
              <a:t>LES PRÊTS OFFERTS PAR LES INSTITUTIONS FINANCIÈRES</a:t>
            </a:r>
          </a:p>
          <a:p>
            <a:pPr marL="0" indent="0" algn="ctr">
              <a:buNone/>
            </a:pPr>
            <a:endParaRPr lang="fr-CA" sz="800" b="1" dirty="0">
              <a:effectLst>
                <a:outerShdw blurRad="38100" dist="38100" dir="2700000" algn="tl">
                  <a:srgbClr val="000000">
                    <a:alpha val="43137"/>
                  </a:srgbClr>
                </a:outerShdw>
              </a:effectLst>
            </a:endParaRPr>
          </a:p>
          <a:p>
            <a:r>
              <a:rPr lang="fr-CA" sz="2600" b="1" dirty="0">
                <a:effectLst>
                  <a:outerShdw blurRad="38100" dist="38100" dir="2700000" algn="tl">
                    <a:srgbClr val="000000">
                      <a:alpha val="43137"/>
                    </a:srgbClr>
                  </a:outerShdw>
                </a:effectLst>
              </a:rPr>
              <a:t>d) Cession de comptes clients </a:t>
            </a:r>
          </a:p>
          <a:p>
            <a:endParaRPr lang="fr-CA" sz="2800" b="1" dirty="0">
              <a:effectLst>
                <a:outerShdw blurRad="38100" dist="38100" dir="2700000" algn="tl">
                  <a:srgbClr val="000000">
                    <a:alpha val="43137"/>
                  </a:srgbClr>
                </a:outerShdw>
              </a:effectLst>
            </a:endParaRPr>
          </a:p>
          <a:p>
            <a:pPr algn="just"/>
            <a:r>
              <a:rPr lang="fr-CA" sz="1900" dirty="0"/>
              <a:t>Cette opération de financement est aussi appelée « affacturage ».</a:t>
            </a:r>
          </a:p>
          <a:p>
            <a:pPr algn="just"/>
            <a:endParaRPr lang="fr-CA" sz="1900" dirty="0"/>
          </a:p>
          <a:p>
            <a:pPr algn="just"/>
            <a:r>
              <a:rPr lang="fr-CA" sz="1900" dirty="0"/>
              <a:t> Une entreprise va céder la totalité de ses comptes clients (comptes à recevoir) à une entreprise financière en considération d’une somme d’argent remise au cédant (entreprise) par le cessionnaire (institution financière).</a:t>
            </a:r>
          </a:p>
          <a:p>
            <a:pPr algn="just"/>
            <a:endParaRPr lang="fr-CA" sz="1900" dirty="0"/>
          </a:p>
          <a:p>
            <a:pPr algn="just"/>
            <a:r>
              <a:rPr lang="fr-CA" sz="1900" dirty="0"/>
              <a:t> Celle-ci assumera en exclusivité les risques inhérents à chacune des créances achetées. </a:t>
            </a:r>
          </a:p>
          <a:p>
            <a:pPr algn="just"/>
            <a:endParaRPr lang="fr-CA" sz="1900" dirty="0"/>
          </a:p>
          <a:p>
            <a:pPr algn="just"/>
            <a:r>
              <a:rPr lang="fr-CA" sz="1900" dirty="0"/>
              <a:t>Le cessionnaire, en considération des risques inhérents aux créances, des frais de financement, versera au cédant une somme moindre que la valeur des créances ainsi cédées. Ce moyen de financement est souvent utilisé quand une entreprise ne peut avoir accès à des prêts traditionnels et qu’elle a un besoin urgent de liquidités.</a:t>
            </a:r>
            <a:endParaRPr lang="fr-CA" sz="19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528075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364974" y="1749287"/>
            <a:ext cx="10827025" cy="5108713"/>
          </a:xfrm>
        </p:spPr>
        <p:txBody>
          <a:bodyPr>
            <a:normAutofit fontScale="92500" lnSpcReduction="20000"/>
          </a:bodyPr>
          <a:lstStyle/>
          <a:p>
            <a:pPr marL="0" indent="0" algn="ctr">
              <a:buNone/>
            </a:pPr>
            <a:r>
              <a:rPr lang="fr-CA" sz="3200" b="1" dirty="0">
                <a:effectLst>
                  <a:outerShdw blurRad="38100" dist="38100" dir="2700000" algn="tl">
                    <a:srgbClr val="000000">
                      <a:alpha val="43137"/>
                    </a:srgbClr>
                  </a:outerShdw>
                </a:effectLst>
              </a:rPr>
              <a:t>LES PRÊTS OFFERTS PAR LES INSTITUTIONS FINANCIÈRES</a:t>
            </a:r>
          </a:p>
          <a:p>
            <a:pPr marL="0" indent="0" algn="ctr">
              <a:buNone/>
            </a:pPr>
            <a:endParaRPr lang="fr-CA" sz="900" dirty="0">
              <a:effectLst>
                <a:outerShdw blurRad="38100" dist="38100" dir="2700000" algn="tl">
                  <a:srgbClr val="000000">
                    <a:alpha val="43137"/>
                  </a:srgbClr>
                </a:outerShdw>
              </a:effectLst>
            </a:endParaRPr>
          </a:p>
          <a:p>
            <a:pPr algn="just"/>
            <a:r>
              <a:rPr lang="fr-CA" sz="2800" b="1" u="sng" dirty="0">
                <a:effectLst>
                  <a:outerShdw blurRad="38100" dist="38100" dir="2700000" algn="tl">
                    <a:srgbClr val="000000">
                      <a:alpha val="43137"/>
                    </a:srgbClr>
                  </a:outerShdw>
                </a:effectLst>
              </a:rPr>
              <a:t>e) Obligations et débentures </a:t>
            </a:r>
          </a:p>
          <a:p>
            <a:pPr algn="just"/>
            <a:endParaRPr lang="fr-CA" sz="1000" dirty="0"/>
          </a:p>
          <a:p>
            <a:pPr algn="just"/>
            <a:r>
              <a:rPr lang="fr-CA" sz="2000" dirty="0"/>
              <a:t>Ce mode de financement est généralement utilisé par des grandes entreprises qui éprouvent des besoins en liquidité.</a:t>
            </a:r>
          </a:p>
          <a:p>
            <a:pPr algn="just"/>
            <a:endParaRPr lang="fr-CA" sz="900" dirty="0"/>
          </a:p>
          <a:p>
            <a:pPr algn="just"/>
            <a:r>
              <a:rPr lang="fr-CA" sz="2000" dirty="0"/>
              <a:t> En considération de l’argent qu’elle reçoit d’un prêteur, l’entreprise va émettre à ce dernier un titre de créance négociable c’est-à-dire qui pourra être cédé à une tierce personne à un prix moindre ou plus élevé que le montant qui y est indiqué.</a:t>
            </a:r>
          </a:p>
          <a:p>
            <a:pPr algn="just"/>
            <a:endParaRPr lang="fr-CA" sz="900" dirty="0"/>
          </a:p>
          <a:p>
            <a:pPr algn="just"/>
            <a:r>
              <a:rPr lang="fr-CA" sz="2000" dirty="0"/>
              <a:t> Si le prêt est garanti par des actifs de l’entreprise, on parle alors « d’obligations » et s’il ne l’est pas, le mot « débentures » sera alors utilisé.</a:t>
            </a:r>
          </a:p>
          <a:p>
            <a:pPr algn="just"/>
            <a:endParaRPr lang="fr-CA" sz="900" dirty="0"/>
          </a:p>
          <a:p>
            <a:pPr algn="just"/>
            <a:r>
              <a:rPr lang="fr-CA" sz="2000" dirty="0"/>
              <a:t> Ces émissions d’obligations ou de débentures sont soumises à des formalités très précises édictées dans les lois applicables dont l’objectif est la protection de l’obligataire et du public. </a:t>
            </a:r>
            <a:endParaRPr lang="fr-CA" sz="19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509929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736035" y="1905000"/>
            <a:ext cx="10084903" cy="4953000"/>
          </a:xfrm>
        </p:spPr>
        <p:txBody>
          <a:bodyPr>
            <a:normAutofit fontScale="92500" lnSpcReduction="20000"/>
          </a:bodyPr>
          <a:lstStyle/>
          <a:p>
            <a:pPr marL="0" indent="0" algn="ctr">
              <a:buNone/>
            </a:pPr>
            <a:r>
              <a:rPr lang="fr-CA" sz="3600" b="1" dirty="0">
                <a:effectLst>
                  <a:outerShdw blurRad="38100" dist="38100" dir="2700000" algn="tl">
                    <a:srgbClr val="000000">
                      <a:alpha val="43137"/>
                    </a:srgbClr>
                  </a:outerShdw>
                </a:effectLst>
              </a:rPr>
              <a:t>LES SUBVENTIONS</a:t>
            </a:r>
          </a:p>
          <a:p>
            <a:pPr marL="0" indent="0" algn="ctr">
              <a:buNone/>
            </a:pPr>
            <a:endParaRPr lang="fr-CA" sz="3600" b="1" dirty="0">
              <a:effectLst>
                <a:outerShdw blurRad="38100" dist="38100" dir="2700000" algn="tl">
                  <a:srgbClr val="000000">
                    <a:alpha val="43137"/>
                  </a:srgbClr>
                </a:outerShdw>
              </a:effectLst>
            </a:endParaRPr>
          </a:p>
          <a:p>
            <a:pPr algn="just"/>
            <a:r>
              <a:rPr lang="fr-CA" sz="2000" dirty="0"/>
              <a:t> Ce moyen de financement ne doit pas être négligé.</a:t>
            </a:r>
          </a:p>
          <a:p>
            <a:pPr algn="just"/>
            <a:endParaRPr lang="fr-CA" sz="2000" dirty="0"/>
          </a:p>
          <a:p>
            <a:pPr algn="just"/>
            <a:r>
              <a:rPr lang="fr-CA" sz="2000" dirty="0"/>
              <a:t> Les entreprises peuvent bénéficier de plusieurs programmes gouvernementaux en vertu desquels ils peuvent avoir accès à de l’aide financière. </a:t>
            </a:r>
          </a:p>
          <a:p>
            <a:pPr algn="just"/>
            <a:endParaRPr lang="fr-CA" sz="2000" dirty="0"/>
          </a:p>
          <a:p>
            <a:pPr algn="just"/>
            <a:r>
              <a:rPr lang="fr-CA" sz="2000" dirty="0"/>
              <a:t>Elles doivent alors satisfaire les critères et remplir les conditions particulières à chacun de ses programmes.</a:t>
            </a:r>
          </a:p>
          <a:p>
            <a:pPr algn="just"/>
            <a:endParaRPr lang="fr-CA" sz="2000" dirty="0"/>
          </a:p>
          <a:p>
            <a:pPr algn="just"/>
            <a:r>
              <a:rPr lang="fr-CA" sz="2000" dirty="0"/>
              <a:t> Important pour une entreprise de s’enquérir auprès des autorités gouvernementales qu’elles soient fédérales, provinciales ou municipales des différentes formes d’aide aux entreprises avant de s’adresser aux institutions financières pour emprunter. </a:t>
            </a:r>
          </a:p>
        </p:txBody>
      </p:sp>
    </p:spTree>
    <p:extLst>
      <p:ext uri="{BB962C8B-B14F-4D97-AF65-F5344CB8AC3E}">
        <p14:creationId xmlns:p14="http://schemas.microsoft.com/office/powerpoint/2010/main" val="40882477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484243" y="1905000"/>
            <a:ext cx="10548729" cy="4953000"/>
          </a:xfrm>
        </p:spPr>
        <p:txBody>
          <a:bodyPr>
            <a:normAutofit fontScale="55000" lnSpcReduction="20000"/>
          </a:bodyPr>
          <a:lstStyle/>
          <a:p>
            <a:pPr algn="ctr"/>
            <a:r>
              <a:rPr lang="fr-CA" sz="5100" b="1" dirty="0">
                <a:effectLst>
                  <a:outerShdw blurRad="38100" dist="38100" dir="2700000" algn="tl">
                    <a:srgbClr val="000000">
                      <a:alpha val="43137"/>
                    </a:srgbClr>
                  </a:outerShdw>
                </a:effectLst>
              </a:rPr>
              <a:t>LES GARANTIES</a:t>
            </a:r>
          </a:p>
          <a:p>
            <a:endParaRPr lang="fr-CA" sz="3200" dirty="0"/>
          </a:p>
          <a:p>
            <a:pPr marL="0" indent="0">
              <a:buNone/>
            </a:pPr>
            <a:r>
              <a:rPr lang="fr-CA" sz="4400" b="1" u="sng" dirty="0">
                <a:effectLst>
                  <a:outerShdw blurRad="38100" dist="38100" dir="2700000" algn="tl">
                    <a:srgbClr val="000000">
                      <a:alpha val="43137"/>
                    </a:srgbClr>
                  </a:outerShdw>
                </a:effectLst>
              </a:rPr>
              <a:t>a) Gage commun des créanciers </a:t>
            </a:r>
          </a:p>
          <a:p>
            <a:endParaRPr lang="fr-CA" sz="3200" dirty="0"/>
          </a:p>
          <a:p>
            <a:pPr algn="just"/>
            <a:r>
              <a:rPr lang="fr-CA" sz="3200" dirty="0"/>
              <a:t>L’ensemble des biens saisissables d’un débiteur sert de garantie générale à ses créanciers, ils représentent le gage commun de ceux-ci. </a:t>
            </a:r>
          </a:p>
          <a:p>
            <a:pPr algn="just"/>
            <a:endParaRPr lang="fr-CA" sz="3200" dirty="0"/>
          </a:p>
          <a:p>
            <a:pPr algn="just"/>
            <a:r>
              <a:rPr lang="fr-CA" sz="3200" dirty="0"/>
              <a:t>Si un débiteur est en défaut d’acquitter ses obligations, son créancier, après avoir obtenu un jugement du tribunal, pourra procéder à la saisie de ses biens meubles et immeubles. </a:t>
            </a:r>
          </a:p>
          <a:p>
            <a:pPr algn="just"/>
            <a:endParaRPr lang="fr-CA" sz="3200" dirty="0"/>
          </a:p>
          <a:p>
            <a:pPr algn="just"/>
            <a:r>
              <a:rPr lang="fr-CA" sz="3200" dirty="0"/>
              <a:t>Une institution financière sollicitée par une entreprise va évaluer si l’ensemble des actifs de celle-ci est suffisant pour garantir le prêt. Sinon, elle pourra exiger des garanties spécifiques sur certains actifs. Elle pourrait, en outre, exiger qu’une tierce personne accepte de cautionner (endosser) le prêt ou qu’elle fournisse d’autres garanties acceptables. Si l’entreprise est en mesure de fournir à l’institution financière ces sûretés (garanties), un prêt lui sera alors consenti.</a:t>
            </a:r>
            <a:endParaRPr lang="fr-CA"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04774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p:txBody>
          <a:bodyPr>
            <a:normAutofit/>
          </a:bodyPr>
          <a:lstStyle/>
          <a:p>
            <a:pPr algn="ctr"/>
            <a:br>
              <a:rPr lang="fr-CA" dirty="0">
                <a:effectLst>
                  <a:outerShdw blurRad="38100" dist="38100" dir="2700000" algn="tl">
                    <a:srgbClr val="000000">
                      <a:alpha val="43137"/>
                    </a:srgbClr>
                  </a:outerShdw>
                </a:effectLst>
              </a:rPr>
            </a:br>
            <a:endParaRPr lang="fr-CA" dirty="0"/>
          </a:p>
        </p:txBody>
      </p:sp>
      <p:sp>
        <p:nvSpPr>
          <p:cNvPr id="4" name="Espace réservé du texte 3">
            <a:extLst>
              <a:ext uri="{FF2B5EF4-FFF2-40B4-BE49-F238E27FC236}">
                <a16:creationId xmlns:a16="http://schemas.microsoft.com/office/drawing/2014/main" id="{8148DB91-21E7-4597-B434-DC26FEF1F5CE}"/>
              </a:ext>
            </a:extLst>
          </p:cNvPr>
          <p:cNvSpPr>
            <a:spLocks noGrp="1"/>
          </p:cNvSpPr>
          <p:nvPr>
            <p:ph type="body" idx="1"/>
          </p:nvPr>
        </p:nvSpPr>
        <p:spPr>
          <a:xfrm>
            <a:off x="2146852" y="2058750"/>
            <a:ext cx="9700591" cy="3957737"/>
          </a:xfrm>
        </p:spPr>
        <p:txBody>
          <a:bodyPr>
            <a:normAutofit/>
          </a:bodyPr>
          <a:lstStyle/>
          <a:p>
            <a:pPr algn="ctr"/>
            <a:r>
              <a:rPr lang="fr-CA" sz="5400" b="1" dirty="0">
                <a:solidFill>
                  <a:schemeClr val="tx1">
                    <a:lumMod val="75000"/>
                    <a:lumOff val="25000"/>
                  </a:schemeClr>
                </a:solidFill>
                <a:effectLst>
                  <a:outerShdw blurRad="38100" dist="38100" dir="2700000" algn="tl">
                    <a:srgbClr val="000000">
                      <a:alpha val="43137"/>
                    </a:srgbClr>
                  </a:outerShdw>
                </a:effectLst>
              </a:rPr>
              <a:t>FINANCEMENT AUTREMENT QUE </a:t>
            </a:r>
          </a:p>
          <a:p>
            <a:pPr algn="ctr"/>
            <a:r>
              <a:rPr lang="fr-CA" sz="5400" b="1" dirty="0">
                <a:solidFill>
                  <a:schemeClr val="tx1">
                    <a:lumMod val="75000"/>
                    <a:lumOff val="25000"/>
                  </a:schemeClr>
                </a:solidFill>
                <a:effectLst>
                  <a:outerShdw blurRad="38100" dist="38100" dir="2700000" algn="tl">
                    <a:srgbClr val="000000">
                      <a:alpha val="43137"/>
                    </a:srgbClr>
                  </a:outerShdw>
                </a:effectLst>
              </a:rPr>
              <a:t>PAR EMPRUNT</a:t>
            </a:r>
            <a:endParaRPr lang="fr-CA" sz="5400" dirty="0"/>
          </a:p>
        </p:txBody>
      </p:sp>
    </p:spTree>
    <p:extLst>
      <p:ext uri="{BB962C8B-B14F-4D97-AF65-F5344CB8AC3E}">
        <p14:creationId xmlns:p14="http://schemas.microsoft.com/office/powerpoint/2010/main" val="41876691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484243" y="1905000"/>
            <a:ext cx="10548729" cy="4953000"/>
          </a:xfrm>
        </p:spPr>
        <p:txBody>
          <a:bodyPr>
            <a:normAutofit/>
          </a:bodyPr>
          <a:lstStyle/>
          <a:p>
            <a:pPr marL="0" indent="0" algn="ctr">
              <a:buNone/>
            </a:pPr>
            <a:r>
              <a:rPr lang="fr-CA" sz="3200" b="1" dirty="0">
                <a:effectLst>
                  <a:outerShdw blurRad="38100" dist="38100" dir="2700000" algn="tl">
                    <a:srgbClr val="000000">
                      <a:alpha val="43137"/>
                    </a:srgbClr>
                  </a:outerShdw>
                </a:effectLst>
              </a:rPr>
              <a:t>LES GARANTIES</a:t>
            </a:r>
          </a:p>
          <a:p>
            <a:endParaRPr lang="fr-CA" sz="3200" dirty="0"/>
          </a:p>
          <a:p>
            <a:pPr marL="0" indent="0">
              <a:buNone/>
            </a:pPr>
            <a:r>
              <a:rPr lang="fr-CA" sz="2400" b="1" u="sng" dirty="0">
                <a:effectLst>
                  <a:outerShdw blurRad="38100" dist="38100" dir="2700000" algn="tl">
                    <a:srgbClr val="000000">
                      <a:alpha val="43137"/>
                    </a:srgbClr>
                  </a:outerShdw>
                </a:effectLst>
              </a:rPr>
              <a:t>b) Les hypothèques </a:t>
            </a:r>
          </a:p>
          <a:p>
            <a:pPr marL="0" indent="0">
              <a:buNone/>
            </a:pPr>
            <a:endParaRPr lang="fr-CA" sz="4400" dirty="0"/>
          </a:p>
          <a:p>
            <a:pPr marL="0" indent="0" algn="just">
              <a:lnSpc>
                <a:spcPct val="150000"/>
              </a:lnSpc>
              <a:buNone/>
            </a:pPr>
            <a:r>
              <a:rPr lang="fr-CA" sz="2000" dirty="0"/>
              <a:t>Les hypothèques mobilières et immobilières étudiées dans le cadre du cours en droit immobilier deviennent un moyen important permettant d’avoir accès à du financement qu’une entreprise n’hésite d’ailleurs pas à utiliser.</a:t>
            </a:r>
            <a:endParaRPr lang="fr-CA" sz="1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569922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298714" y="1905000"/>
            <a:ext cx="10681252" cy="5078896"/>
          </a:xfrm>
        </p:spPr>
        <p:txBody>
          <a:bodyPr>
            <a:normAutofit fontScale="85000" lnSpcReduction="10000"/>
          </a:bodyPr>
          <a:lstStyle/>
          <a:p>
            <a:pPr marL="0" indent="0" algn="ctr">
              <a:buNone/>
            </a:pPr>
            <a:r>
              <a:rPr lang="fr-CA" sz="3500" b="1" dirty="0">
                <a:effectLst>
                  <a:outerShdw blurRad="38100" dist="38100" dir="2700000" algn="tl">
                    <a:srgbClr val="000000">
                      <a:alpha val="43137"/>
                    </a:srgbClr>
                  </a:outerShdw>
                </a:effectLst>
              </a:rPr>
              <a:t>LES GARANTIES</a:t>
            </a:r>
          </a:p>
          <a:p>
            <a:endParaRPr lang="fr-CA" sz="900" dirty="0"/>
          </a:p>
          <a:p>
            <a:pPr marL="0" indent="0">
              <a:buNone/>
            </a:pPr>
            <a:r>
              <a:rPr lang="fr-CA" sz="2600" b="1" u="sng" dirty="0">
                <a:effectLst>
                  <a:outerShdw blurRad="38100" dist="38100" dir="2700000" algn="tl">
                    <a:srgbClr val="000000">
                      <a:alpha val="43137"/>
                    </a:srgbClr>
                  </a:outerShdw>
                </a:effectLst>
              </a:rPr>
              <a:t>c) Le cautionnement</a:t>
            </a:r>
          </a:p>
          <a:p>
            <a:pPr marL="0" indent="0">
              <a:buNone/>
            </a:pPr>
            <a:endParaRPr lang="fr-CA" sz="1100" dirty="0"/>
          </a:p>
          <a:p>
            <a:pPr marL="0" indent="0" algn="just">
              <a:buNone/>
            </a:pPr>
            <a:r>
              <a:rPr lang="fr-CA" sz="1900" dirty="0"/>
              <a:t>Lors qu’une entreprise démarre et qu’elle n’a pas suffisamment d’actifs à offrir en garantie à une institution financière sollicitée pour un prêt, celle-ci peut exiger que les actionnaires cautionnent, c’est-à-dire s’engagent à acquitter les obligations de l’entreprise en défaut de le faire. </a:t>
            </a:r>
          </a:p>
          <a:p>
            <a:pPr marL="0" indent="0" algn="just">
              <a:buNone/>
            </a:pPr>
            <a:endParaRPr lang="fr-CA" sz="900" dirty="0"/>
          </a:p>
          <a:p>
            <a:pPr marL="0" indent="0" algn="just">
              <a:buNone/>
            </a:pPr>
            <a:r>
              <a:rPr lang="fr-CA" sz="1900" dirty="0"/>
              <a:t>Le cautionnement est « un contrat par lequel une personne, la caution, s’oblige envers le créancier, gratuitement ou contre rémunération, à exécuter l’obligation du débiteur si celui-ci n’y satisfait pas. »</a:t>
            </a:r>
          </a:p>
          <a:p>
            <a:pPr marL="0" indent="0" algn="just">
              <a:buNone/>
            </a:pPr>
            <a:endParaRPr lang="fr-CA" sz="900" dirty="0"/>
          </a:p>
          <a:p>
            <a:pPr marL="0" indent="0" algn="just">
              <a:buNone/>
            </a:pPr>
            <a:r>
              <a:rPr lang="fr-CA" sz="1900" dirty="0"/>
              <a:t> Souvent, on réfère à la caution en l’appelant « endosseur » ou « cosignataire ». La caution sera appelée à acquitter les obligations qui échoient légalement au débiteur principal si celui-ci fait défaut de le faire. Ensuite, elle pourra exiger de ce dernier le remboursement des sommes qu’elle aura payées à sa place. </a:t>
            </a:r>
          </a:p>
          <a:p>
            <a:pPr marL="0" indent="0" algn="just">
              <a:buNone/>
            </a:pPr>
            <a:endParaRPr lang="fr-CA" sz="900" dirty="0"/>
          </a:p>
          <a:p>
            <a:pPr marL="0" indent="0" algn="just">
              <a:buNone/>
            </a:pPr>
            <a:r>
              <a:rPr lang="fr-CA" sz="1900" dirty="0"/>
              <a:t>Elle est en effet subrogée aux droits que le créancier possédait contre le débiteur principal. </a:t>
            </a:r>
            <a:endParaRPr lang="fr-CA" sz="19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078291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298714" y="1905000"/>
            <a:ext cx="10681252" cy="4953000"/>
          </a:xfrm>
        </p:spPr>
        <p:txBody>
          <a:bodyPr>
            <a:normAutofit fontScale="85000" lnSpcReduction="20000"/>
          </a:bodyPr>
          <a:lstStyle/>
          <a:p>
            <a:pPr marL="0" indent="0" algn="ctr">
              <a:buNone/>
            </a:pPr>
            <a:r>
              <a:rPr lang="fr-CA" sz="3500" b="1" dirty="0">
                <a:effectLst>
                  <a:outerShdw blurRad="38100" dist="38100" dir="2700000" algn="tl">
                    <a:srgbClr val="000000">
                      <a:alpha val="43137"/>
                    </a:srgbClr>
                  </a:outerShdw>
                </a:effectLst>
              </a:rPr>
              <a:t>LES GARANTIES</a:t>
            </a:r>
          </a:p>
          <a:p>
            <a:endParaRPr lang="fr-CA" sz="900" dirty="0"/>
          </a:p>
          <a:p>
            <a:pPr marL="0" indent="0">
              <a:buNone/>
            </a:pPr>
            <a:r>
              <a:rPr lang="fr-CA" sz="2800" b="1" dirty="0">
                <a:effectLst>
                  <a:outerShdw blurRad="38100" dist="38100" dir="2700000" algn="tl">
                    <a:srgbClr val="000000">
                      <a:alpha val="43137"/>
                    </a:srgbClr>
                  </a:outerShdw>
                </a:effectLst>
              </a:rPr>
              <a:t>d) L’assurance </a:t>
            </a:r>
          </a:p>
          <a:p>
            <a:pPr marL="0" indent="0">
              <a:buNone/>
            </a:pPr>
            <a:endParaRPr lang="fr-CA" sz="1000" dirty="0"/>
          </a:p>
          <a:p>
            <a:pPr marL="0" indent="0" algn="just">
              <a:buNone/>
            </a:pPr>
            <a:r>
              <a:rPr lang="fr-CA" sz="2200" dirty="0"/>
              <a:t>Une institution financière peut forcer l’emprunteur ou ses endosseurs à contracter un contrat d’assurance sur sa vie et/ou sur ses revenus. </a:t>
            </a:r>
          </a:p>
          <a:p>
            <a:pPr marL="0" indent="0" algn="just">
              <a:buNone/>
            </a:pPr>
            <a:endParaRPr lang="fr-CA" sz="1000" dirty="0"/>
          </a:p>
          <a:p>
            <a:pPr marL="0" indent="0" algn="just">
              <a:buNone/>
            </a:pPr>
            <a:r>
              <a:rPr lang="fr-CA" sz="2200" dirty="0"/>
              <a:t>Un prêteur peut exiger une assurance sur la vie de son emprunteur dont il sera le bénéficiaire jusqu’à concurrence du montant de la dette au moment de sa mort. </a:t>
            </a:r>
          </a:p>
          <a:p>
            <a:pPr marL="0" indent="0" algn="just">
              <a:buNone/>
            </a:pPr>
            <a:endParaRPr lang="fr-CA" sz="1000" dirty="0"/>
          </a:p>
          <a:p>
            <a:pPr marL="0" indent="0" algn="just">
              <a:buNone/>
            </a:pPr>
            <a:r>
              <a:rPr lang="fr-CA" sz="2200" dirty="0"/>
              <a:t>Certaines institutions vont aussi exiger une assurance invalidité qui leur permettrait de recevoir les versements dus même si les assurés éprouvent des problèmes de santé les forçant à un arrêt de travail. </a:t>
            </a:r>
          </a:p>
          <a:p>
            <a:pPr marL="0" indent="0" algn="just">
              <a:buNone/>
            </a:pPr>
            <a:endParaRPr lang="fr-CA" sz="1000" dirty="0"/>
          </a:p>
          <a:p>
            <a:pPr marL="0" indent="0" algn="just">
              <a:buNone/>
            </a:pPr>
            <a:r>
              <a:rPr lang="fr-CA" sz="2200" dirty="0"/>
              <a:t>Si l’un ou plusieurs des emprunteurs possèdent déjà une assurance vie avec une valeur de rachat, la banque pourrait demander à ce que celle-ci leur soit transférée à titre de garantie.</a:t>
            </a:r>
            <a:endParaRPr lang="fr-CA" sz="15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442789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298714" y="1905000"/>
            <a:ext cx="10681252" cy="4953000"/>
          </a:xfrm>
        </p:spPr>
        <p:txBody>
          <a:bodyPr>
            <a:normAutofit/>
          </a:bodyPr>
          <a:lstStyle/>
          <a:p>
            <a:pPr marL="0" indent="0" algn="ctr">
              <a:buNone/>
            </a:pPr>
            <a:r>
              <a:rPr lang="fr-CA" sz="3500" b="1" dirty="0">
                <a:effectLst>
                  <a:outerShdw blurRad="38100" dist="38100" dir="2700000" algn="tl">
                    <a:srgbClr val="000000">
                      <a:alpha val="43137"/>
                    </a:srgbClr>
                  </a:outerShdw>
                </a:effectLst>
              </a:rPr>
              <a:t>LES GARANTIES</a:t>
            </a:r>
          </a:p>
          <a:p>
            <a:pPr marL="0" indent="0" algn="ctr">
              <a:buNone/>
            </a:pPr>
            <a:endParaRPr lang="fr-CA" sz="800" b="1" dirty="0">
              <a:effectLst>
                <a:outerShdw blurRad="38100" dist="38100" dir="2700000" algn="tl">
                  <a:srgbClr val="000000">
                    <a:alpha val="43137"/>
                  </a:srgbClr>
                </a:outerShdw>
              </a:effectLst>
            </a:endParaRPr>
          </a:p>
          <a:p>
            <a:endParaRPr lang="fr-CA" sz="900" dirty="0"/>
          </a:p>
          <a:p>
            <a:pPr marL="0" indent="0">
              <a:buNone/>
            </a:pPr>
            <a:r>
              <a:rPr lang="fr-CA" sz="2400" b="1" dirty="0"/>
              <a:t>e) La garantie de l’article 427 de la </a:t>
            </a:r>
            <a:r>
              <a:rPr lang="fr-CA" sz="2400" b="1" i="1" dirty="0"/>
              <a:t>Loi sur les banques</a:t>
            </a:r>
          </a:p>
          <a:p>
            <a:pPr marL="0" indent="0">
              <a:buNone/>
            </a:pPr>
            <a:endParaRPr lang="fr-CA" sz="800" dirty="0"/>
          </a:p>
          <a:p>
            <a:pPr algn="just">
              <a:lnSpc>
                <a:spcPct val="200000"/>
              </a:lnSpc>
            </a:pPr>
            <a:r>
              <a:rPr lang="fr-CA" sz="2000" dirty="0"/>
              <a:t> L’article 427 de la </a:t>
            </a:r>
            <a:r>
              <a:rPr lang="fr-CA" sz="2000" i="1" dirty="0"/>
              <a:t>Loi (fédérale) sur les banques</a:t>
            </a:r>
            <a:r>
              <a:rPr lang="fr-CA" sz="2000" dirty="0"/>
              <a:t> permet aux banques à Charte fédérale seulement de consentir des prêts en échange d’une sûreté portant, entre autres, sur des matières premières que des entreprises auraient en réserve. Ceci inclut des produits agricoles, forestiers, miniers et manufacturiers.</a:t>
            </a:r>
          </a:p>
        </p:txBody>
      </p:sp>
    </p:spTree>
    <p:extLst>
      <p:ext uri="{BB962C8B-B14F-4D97-AF65-F5344CB8AC3E}">
        <p14:creationId xmlns:p14="http://schemas.microsoft.com/office/powerpoint/2010/main" val="33770292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948069" y="1905000"/>
            <a:ext cx="9872869" cy="4953000"/>
          </a:xfrm>
        </p:spPr>
        <p:txBody>
          <a:bodyPr>
            <a:normAutofit/>
          </a:bodyPr>
          <a:lstStyle/>
          <a:p>
            <a:pPr marL="0" indent="0" algn="ctr">
              <a:buNone/>
            </a:pPr>
            <a:r>
              <a:rPr lang="fr-CA" sz="3500" b="1" dirty="0">
                <a:effectLst>
                  <a:outerShdw blurRad="38100" dist="38100" dir="2700000" algn="tl">
                    <a:srgbClr val="000000">
                      <a:alpha val="43137"/>
                    </a:srgbClr>
                  </a:outerShdw>
                </a:effectLst>
              </a:rPr>
              <a:t>LES MODALITÉS DE PAIEMENT </a:t>
            </a:r>
          </a:p>
          <a:p>
            <a:endParaRPr lang="fr-CA" sz="800" dirty="0"/>
          </a:p>
          <a:p>
            <a:r>
              <a:rPr lang="fr-CA" dirty="0"/>
              <a:t>L’emprunt est autorisé et l’argent est remis par le prêteur à l’emprunteur qui devra ensuite rembourser son prêt.</a:t>
            </a:r>
          </a:p>
          <a:p>
            <a:endParaRPr lang="fr-CA" sz="400" dirty="0"/>
          </a:p>
          <a:p>
            <a:r>
              <a:rPr lang="fr-CA" dirty="0"/>
              <a:t>Les articles 1553 à 1572 C.c.Q. régissent le paiement et ses modalités.</a:t>
            </a:r>
          </a:p>
          <a:p>
            <a:endParaRPr lang="fr-CA" sz="600" dirty="0"/>
          </a:p>
          <a:p>
            <a:r>
              <a:rPr lang="fr-CA" dirty="0"/>
              <a:t> Lorsqu’un débiteur rembourse la somme nominale en argent qui lui a été prêtée, il est libéré de son obligation envers son créancier. </a:t>
            </a:r>
          </a:p>
          <a:p>
            <a:endParaRPr lang="fr-CA" sz="700" dirty="0"/>
          </a:p>
          <a:p>
            <a:r>
              <a:rPr lang="fr-CA" dirty="0"/>
              <a:t>L’article 1561 (1) C.c.Q. stipule que « le créancier ne peut être contraint de recevoir autre chose que ce qui lui est dû………. » </a:t>
            </a:r>
          </a:p>
          <a:p>
            <a:endParaRPr lang="fr-CA" sz="700" dirty="0"/>
          </a:p>
          <a:p>
            <a:r>
              <a:rPr lang="fr-CA" dirty="0"/>
              <a:t>Au deuxième alinéa du même article, le législateur édicte que le créancier ne peut « non plus être contraint de recevoir le paiement partiel de l’obligation… » </a:t>
            </a:r>
          </a:p>
          <a:p>
            <a:pPr marL="0" indent="0">
              <a:buNone/>
            </a:pPr>
            <a:endParaRPr lang="fr-CA" dirty="0"/>
          </a:p>
        </p:txBody>
      </p:sp>
    </p:spTree>
    <p:extLst>
      <p:ext uri="{BB962C8B-B14F-4D97-AF65-F5344CB8AC3E}">
        <p14:creationId xmlns:p14="http://schemas.microsoft.com/office/powerpoint/2010/main" val="34942525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sz="4000" b="1" dirty="0">
                <a:solidFill>
                  <a:schemeClr val="tx1">
                    <a:lumMod val="75000"/>
                    <a:lumOff val="25000"/>
                  </a:schemeClr>
                </a:solidFill>
                <a:effectLst>
                  <a:outerShdw blurRad="38100" dist="38100" dir="2700000" algn="tl">
                    <a:srgbClr val="000000">
                      <a:alpha val="43137"/>
                    </a:srgbClr>
                  </a:outerShdw>
                </a:effectLst>
              </a:rPr>
              <a:t>2. FINANCEMENT SOUS FORME D’EMPRUNT </a:t>
            </a: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948069" y="1905000"/>
            <a:ext cx="9872869" cy="4953000"/>
          </a:xfrm>
        </p:spPr>
        <p:txBody>
          <a:bodyPr>
            <a:normAutofit fontScale="92500" lnSpcReduction="10000"/>
          </a:bodyPr>
          <a:lstStyle/>
          <a:p>
            <a:pPr marL="0" indent="0" algn="ctr">
              <a:buNone/>
            </a:pPr>
            <a:r>
              <a:rPr lang="fr-CA" sz="3500" b="1" dirty="0">
                <a:effectLst>
                  <a:outerShdw blurRad="38100" dist="38100" dir="2700000" algn="tl">
                    <a:srgbClr val="000000">
                      <a:alpha val="43137"/>
                    </a:srgbClr>
                  </a:outerShdw>
                </a:effectLst>
              </a:rPr>
              <a:t>LES MODALITÉS DE PAIEMENT </a:t>
            </a:r>
          </a:p>
          <a:p>
            <a:pPr marL="0" indent="0" algn="ctr">
              <a:buNone/>
            </a:pPr>
            <a:endParaRPr lang="fr-CA" sz="900" b="1" dirty="0">
              <a:effectLst>
                <a:outerShdw blurRad="38100" dist="38100" dir="2700000" algn="tl">
                  <a:srgbClr val="000000">
                    <a:alpha val="43137"/>
                  </a:srgbClr>
                </a:outerShdw>
              </a:effectLst>
            </a:endParaRPr>
          </a:p>
          <a:p>
            <a:pPr algn="just"/>
            <a:r>
              <a:rPr lang="fr-CA" sz="1900" dirty="0"/>
              <a:t>Quant au lieu de paiement, il « se fait au lieu désigné expressément ou implicitement par les parties. </a:t>
            </a:r>
          </a:p>
          <a:p>
            <a:pPr algn="just"/>
            <a:endParaRPr lang="fr-CA" sz="1000" dirty="0"/>
          </a:p>
          <a:p>
            <a:pPr algn="just"/>
            <a:r>
              <a:rPr lang="fr-CA" sz="1900" dirty="0"/>
              <a:t>Si le lieu n’est pas ainsi désigné, le paiement se fait au domicile du débiteur… ».</a:t>
            </a:r>
          </a:p>
          <a:p>
            <a:pPr algn="just"/>
            <a:endParaRPr lang="fr-CA" sz="1000" dirty="0"/>
          </a:p>
          <a:p>
            <a:pPr algn="just"/>
            <a:r>
              <a:rPr lang="fr-CA" sz="1900" dirty="0"/>
              <a:t> Enfin, l’article 1567 C.c.Q. prévoit que « les frais de paiement » sont à la charge du débiteur. </a:t>
            </a:r>
          </a:p>
          <a:p>
            <a:pPr algn="just"/>
            <a:endParaRPr lang="fr-CA" sz="1000" dirty="0"/>
          </a:p>
          <a:p>
            <a:pPr algn="just"/>
            <a:r>
              <a:rPr lang="fr-CA" sz="1900" dirty="0"/>
              <a:t>Le paiement peut se faire par argent comptant ou encore, par un effet de commerce dont le principal et le plus utilisé est le chèque.</a:t>
            </a:r>
          </a:p>
          <a:p>
            <a:pPr algn="just"/>
            <a:endParaRPr lang="fr-CA" sz="1000" dirty="0"/>
          </a:p>
          <a:p>
            <a:pPr algn="just"/>
            <a:r>
              <a:rPr lang="fr-CA" sz="1900" dirty="0"/>
              <a:t> La traite (lettre de change) ou le billet à ordre sont considérés également comme des effets de commerce régis par la Loi sur les lettres de change adoptée par le législateur fédéral.</a:t>
            </a:r>
          </a:p>
        </p:txBody>
      </p:sp>
    </p:spTree>
    <p:extLst>
      <p:ext uri="{BB962C8B-B14F-4D97-AF65-F5344CB8AC3E}">
        <p14:creationId xmlns:p14="http://schemas.microsoft.com/office/powerpoint/2010/main" val="16003378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p:txBody>
          <a:bodyPr>
            <a:normAutofit fontScale="90000"/>
          </a:bodyPr>
          <a:lstStyle/>
          <a:p>
            <a:pPr algn="ctr"/>
            <a:br>
              <a:rPr lang="fr-CA" dirty="0">
                <a:effectLst>
                  <a:outerShdw blurRad="38100" dist="38100" dir="2700000" algn="tl">
                    <a:srgbClr val="000000">
                      <a:alpha val="43137"/>
                    </a:srgbClr>
                  </a:outerShdw>
                </a:effectLst>
              </a:rPr>
            </a:br>
            <a:br>
              <a:rPr lang="fr-CA" dirty="0">
                <a:effectLst>
                  <a:outerShdw blurRad="38100" dist="38100" dir="2700000" algn="tl">
                    <a:srgbClr val="000000">
                      <a:alpha val="43137"/>
                    </a:srgbClr>
                  </a:outerShdw>
                </a:effectLst>
              </a:rPr>
            </a:br>
            <a:endParaRPr lang="fr-CA" dirty="0"/>
          </a:p>
        </p:txBody>
      </p:sp>
      <p:sp>
        <p:nvSpPr>
          <p:cNvPr id="4" name="Espace réservé du texte 3">
            <a:extLst>
              <a:ext uri="{FF2B5EF4-FFF2-40B4-BE49-F238E27FC236}">
                <a16:creationId xmlns:a16="http://schemas.microsoft.com/office/drawing/2014/main" id="{9F852FCB-2CB5-4087-93D3-E83CEBBC8FCE}"/>
              </a:ext>
            </a:extLst>
          </p:cNvPr>
          <p:cNvSpPr>
            <a:spLocks noGrp="1"/>
          </p:cNvSpPr>
          <p:nvPr>
            <p:ph type="body" idx="1"/>
          </p:nvPr>
        </p:nvSpPr>
        <p:spPr>
          <a:xfrm>
            <a:off x="2589212" y="900332"/>
            <a:ext cx="8915399" cy="4712677"/>
          </a:xfrm>
        </p:spPr>
        <p:txBody>
          <a:bodyPr>
            <a:normAutofit/>
          </a:bodyPr>
          <a:lstStyle/>
          <a:p>
            <a:pPr algn="ctr"/>
            <a:r>
              <a:rPr lang="fr-CA" sz="8000" b="1" dirty="0">
                <a:effectLst>
                  <a:outerShdw blurRad="38100" dist="38100" dir="2700000" algn="tl">
                    <a:srgbClr val="000000">
                      <a:alpha val="43137"/>
                    </a:srgbClr>
                  </a:outerShdw>
                </a:effectLst>
              </a:rPr>
              <a:t>MERCI</a:t>
            </a:r>
          </a:p>
          <a:p>
            <a:pPr algn="ctr"/>
            <a:r>
              <a:rPr lang="fr-CA" sz="8000" b="1" dirty="0">
                <a:effectLst>
                  <a:outerShdw blurRad="38100" dist="38100" dir="2700000" algn="tl">
                    <a:srgbClr val="000000">
                      <a:alpha val="43137"/>
                    </a:srgbClr>
                  </a:outerShdw>
                </a:effectLst>
              </a:rPr>
              <a:t> ET </a:t>
            </a:r>
          </a:p>
          <a:p>
            <a:pPr algn="ctr"/>
            <a:r>
              <a:rPr lang="fr-CA" sz="8000" b="1">
                <a:effectLst>
                  <a:outerShdw blurRad="38100" dist="38100" dir="2700000" algn="tl">
                    <a:srgbClr val="000000">
                      <a:alpha val="43137"/>
                    </a:srgbClr>
                  </a:outerShdw>
                </a:effectLst>
              </a:rPr>
              <a:t>BONNE JOURNÉE!</a:t>
            </a:r>
            <a:endParaRPr lang="fr-CA" sz="8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36541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b="1" dirty="0">
                <a:solidFill>
                  <a:schemeClr val="tx1">
                    <a:lumMod val="75000"/>
                    <a:lumOff val="25000"/>
                  </a:schemeClr>
                </a:solidFill>
                <a:effectLst>
                  <a:outerShdw blurRad="38100" dist="38100" dir="2700000" algn="tl">
                    <a:srgbClr val="000000">
                      <a:alpha val="43137"/>
                    </a:srgbClr>
                  </a:outerShdw>
                </a:effectLst>
              </a:rPr>
              <a:t>1. FINANCEMENT AUTREMENT QUE PAR EMPRUNT</a:t>
            </a: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948070" y="1905000"/>
            <a:ext cx="9556542" cy="4509052"/>
          </a:xfrm>
        </p:spPr>
        <p:txBody>
          <a:bodyPr>
            <a:normAutofit/>
          </a:bodyPr>
          <a:lstStyle/>
          <a:p>
            <a:pPr algn="just"/>
            <a:r>
              <a:rPr lang="fr-CA" sz="2800" dirty="0"/>
              <a:t>Ce type de financement peut paraitre comme une forme d’économie</a:t>
            </a:r>
          </a:p>
          <a:p>
            <a:pPr algn="just"/>
            <a:endParaRPr lang="fr-CA" sz="2800" dirty="0"/>
          </a:p>
          <a:p>
            <a:pPr algn="just"/>
            <a:r>
              <a:rPr lang="fr-CA" sz="2800" dirty="0"/>
              <a:t>OU encore une forme de protection de la capacité d’emprunt</a:t>
            </a:r>
          </a:p>
          <a:p>
            <a:pPr algn="just"/>
            <a:endParaRPr lang="fr-CA" sz="2800" dirty="0"/>
          </a:p>
          <a:p>
            <a:pPr algn="just"/>
            <a:r>
              <a:rPr lang="fr-CA" sz="2800" dirty="0"/>
              <a:t>Il n’est pas toujours la meilleure solution en matière de financement</a:t>
            </a:r>
          </a:p>
        </p:txBody>
      </p:sp>
    </p:spTree>
    <p:extLst>
      <p:ext uri="{BB962C8B-B14F-4D97-AF65-F5344CB8AC3E}">
        <p14:creationId xmlns:p14="http://schemas.microsoft.com/office/powerpoint/2010/main" val="1842264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b="1" dirty="0">
                <a:solidFill>
                  <a:schemeClr val="tx1">
                    <a:lumMod val="75000"/>
                    <a:lumOff val="25000"/>
                  </a:schemeClr>
                </a:solidFill>
                <a:effectLst>
                  <a:outerShdw blurRad="38100" dist="38100" dir="2700000" algn="tl">
                    <a:srgbClr val="000000">
                      <a:alpha val="43137"/>
                    </a:srgbClr>
                  </a:outerShdw>
                </a:effectLst>
              </a:rPr>
              <a:t>1. FINANCEMENT AUTREMENT QUE PAR EMPRUNT</a:t>
            </a: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497496" y="1616765"/>
            <a:ext cx="10508974" cy="5241235"/>
          </a:xfrm>
        </p:spPr>
        <p:txBody>
          <a:bodyPr>
            <a:normAutofit fontScale="92500" lnSpcReduction="10000"/>
          </a:bodyPr>
          <a:lstStyle/>
          <a:p>
            <a:r>
              <a:rPr lang="fr-CA" sz="2600" b="1" dirty="0"/>
              <a:t>Les sources de financement sans emprunt les plus importantes sont:</a:t>
            </a:r>
          </a:p>
          <a:p>
            <a:pPr marL="0" indent="0">
              <a:buNone/>
            </a:pPr>
            <a:endParaRPr lang="fr-CA" sz="2600" b="1" dirty="0"/>
          </a:p>
          <a:p>
            <a:pPr marL="457200" indent="-457200">
              <a:buFont typeface="+mj-lt"/>
              <a:buAutoNum type="arabicParenR"/>
            </a:pPr>
            <a:r>
              <a:rPr lang="fr-CA" sz="2200" dirty="0"/>
              <a:t>L’investissement personnel du propriétaire (entreprise individuelle), des associés (société de personnes) ou des actionnaires (société par actions). </a:t>
            </a:r>
          </a:p>
          <a:p>
            <a:pPr marL="457200" indent="-457200">
              <a:buFont typeface="+mj-lt"/>
              <a:buAutoNum type="arabicParenR"/>
            </a:pPr>
            <a:endParaRPr lang="fr-CA" sz="2200" dirty="0"/>
          </a:p>
          <a:p>
            <a:pPr marL="457200" indent="-457200">
              <a:buFont typeface="+mj-lt"/>
              <a:buAutoNum type="arabicParenR"/>
            </a:pPr>
            <a:r>
              <a:rPr lang="fr-CA" sz="2200" dirty="0"/>
              <a:t>La vente en consignation dans le cas d’un magasin de détail. </a:t>
            </a:r>
          </a:p>
          <a:p>
            <a:pPr marL="457200" indent="-457200">
              <a:buFont typeface="+mj-lt"/>
              <a:buAutoNum type="arabicParenR"/>
            </a:pPr>
            <a:endParaRPr lang="fr-CA" sz="2200" dirty="0"/>
          </a:p>
          <a:p>
            <a:pPr marL="457200" indent="-457200">
              <a:buFont typeface="+mj-lt"/>
              <a:buAutoNum type="arabicParenR"/>
            </a:pPr>
            <a:r>
              <a:rPr lang="fr-CA" sz="2200" dirty="0"/>
              <a:t>Le crédit commercial lorsqu’il y a des comptes à payer, notamment à des fournisseurs. </a:t>
            </a:r>
          </a:p>
          <a:p>
            <a:pPr marL="457200" indent="-457200">
              <a:buFont typeface="+mj-lt"/>
              <a:buAutoNum type="arabicParenR"/>
            </a:pPr>
            <a:endParaRPr lang="fr-CA" sz="2200" dirty="0"/>
          </a:p>
          <a:p>
            <a:pPr marL="457200" indent="-457200">
              <a:buFont typeface="+mj-lt"/>
              <a:buAutoNum type="arabicParenR"/>
            </a:pPr>
            <a:r>
              <a:rPr lang="fr-CA" sz="2200" dirty="0"/>
              <a:t>Le réinvestissement dans l’entreprise des profits de celle-ci. </a:t>
            </a:r>
          </a:p>
          <a:p>
            <a:pPr marL="457200" indent="-457200">
              <a:buFont typeface="+mj-lt"/>
              <a:buAutoNum type="arabicParenR"/>
            </a:pPr>
            <a:endParaRPr lang="fr-CA" sz="2200" dirty="0"/>
          </a:p>
          <a:p>
            <a:pPr marL="457200" indent="-457200">
              <a:buFont typeface="+mj-lt"/>
              <a:buAutoNum type="arabicParenR"/>
            </a:pPr>
            <a:r>
              <a:rPr lang="fr-CA" sz="2200" dirty="0"/>
              <a:t>Les investissements de tierces personnes. </a:t>
            </a:r>
          </a:p>
        </p:txBody>
      </p:sp>
    </p:spTree>
    <p:extLst>
      <p:ext uri="{BB962C8B-B14F-4D97-AF65-F5344CB8AC3E}">
        <p14:creationId xmlns:p14="http://schemas.microsoft.com/office/powerpoint/2010/main" val="2000200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b="1" dirty="0">
                <a:solidFill>
                  <a:schemeClr val="tx1">
                    <a:lumMod val="75000"/>
                    <a:lumOff val="25000"/>
                  </a:schemeClr>
                </a:solidFill>
                <a:effectLst>
                  <a:outerShdw blurRad="38100" dist="38100" dir="2700000" algn="tl">
                    <a:srgbClr val="000000">
                      <a:alpha val="43137"/>
                    </a:srgbClr>
                  </a:outerShdw>
                </a:effectLst>
              </a:rPr>
              <a:t>1. FINANCEMENT AUTREMENT QUE PAR EMPRUNT</a:t>
            </a: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948070" y="1905000"/>
            <a:ext cx="9556542" cy="4509052"/>
          </a:xfrm>
        </p:spPr>
        <p:txBody>
          <a:bodyPr>
            <a:normAutofit lnSpcReduction="10000"/>
          </a:bodyPr>
          <a:lstStyle/>
          <a:p>
            <a:pPr algn="just"/>
            <a:r>
              <a:rPr lang="fr-CA" sz="2400" dirty="0"/>
              <a:t>Les sources de financement étant variées, chaque source présente des avantages et inconvénients.</a:t>
            </a:r>
          </a:p>
          <a:p>
            <a:pPr algn="just"/>
            <a:endParaRPr lang="fr-CA" sz="2400" dirty="0"/>
          </a:p>
          <a:p>
            <a:pPr algn="just"/>
            <a:endParaRPr lang="fr-CA" sz="2400" dirty="0"/>
          </a:p>
          <a:p>
            <a:pPr algn="just"/>
            <a:r>
              <a:rPr lang="fr-CA" sz="2400" dirty="0"/>
              <a:t>Par mesure de prudence et diligence, il est important de consulter préalablement un conseiller financier </a:t>
            </a:r>
            <a:r>
              <a:rPr lang="fr-CA" sz="2400" u="sng" dirty="0"/>
              <a:t>désintéressé</a:t>
            </a:r>
            <a:r>
              <a:rPr lang="fr-CA" sz="2400" dirty="0"/>
              <a:t>.</a:t>
            </a:r>
          </a:p>
          <a:p>
            <a:pPr algn="just"/>
            <a:endParaRPr lang="fr-CA" sz="2400" dirty="0"/>
          </a:p>
          <a:p>
            <a:pPr algn="just"/>
            <a:endParaRPr lang="fr-CA" sz="2400" dirty="0"/>
          </a:p>
          <a:p>
            <a:pPr algn="just"/>
            <a:r>
              <a:rPr lang="fr-CA" sz="2400" dirty="0"/>
              <a:t>Le conseiller financier vous assistera dans le choix du ou des moyens à privilégier pour financer votre entreprise.</a:t>
            </a:r>
          </a:p>
        </p:txBody>
      </p:sp>
    </p:spTree>
    <p:extLst>
      <p:ext uri="{BB962C8B-B14F-4D97-AF65-F5344CB8AC3E}">
        <p14:creationId xmlns:p14="http://schemas.microsoft.com/office/powerpoint/2010/main" val="2093233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b="1" dirty="0">
                <a:solidFill>
                  <a:schemeClr val="tx1">
                    <a:lumMod val="75000"/>
                    <a:lumOff val="25000"/>
                  </a:schemeClr>
                </a:solidFill>
                <a:effectLst>
                  <a:outerShdw blurRad="38100" dist="38100" dir="2700000" algn="tl">
                    <a:srgbClr val="000000">
                      <a:alpha val="43137"/>
                    </a:srgbClr>
                  </a:outerShdw>
                </a:effectLst>
              </a:rPr>
              <a:t>1. FINANCEMENT AUTREMENT QUE PAR EMPRUNT</a:t>
            </a: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736035" y="1905000"/>
            <a:ext cx="10190922" cy="4953000"/>
          </a:xfrm>
        </p:spPr>
        <p:txBody>
          <a:bodyPr>
            <a:normAutofit fontScale="92500" lnSpcReduction="10000"/>
          </a:bodyPr>
          <a:lstStyle/>
          <a:p>
            <a:pPr marL="0" indent="0" algn="ctr">
              <a:buNone/>
            </a:pPr>
            <a:r>
              <a:rPr lang="fr-CA" sz="3000" b="1" dirty="0">
                <a:effectLst>
                  <a:outerShdw blurRad="38100" dist="38100" dir="2700000" algn="tl">
                    <a:srgbClr val="000000">
                      <a:alpha val="43137"/>
                    </a:srgbClr>
                  </a:outerShdw>
                </a:effectLst>
              </a:rPr>
              <a:t>INVESTEMENT PERSONNEL</a:t>
            </a:r>
          </a:p>
          <a:p>
            <a:pPr marL="0" indent="0" algn="ctr">
              <a:buNone/>
            </a:pPr>
            <a:r>
              <a:rPr lang="fr-CA" sz="2400" b="1" dirty="0">
                <a:effectLst>
                  <a:outerShdw blurRad="38100" dist="38100" dir="2700000" algn="tl">
                    <a:srgbClr val="000000">
                      <a:alpha val="43137"/>
                    </a:srgbClr>
                  </a:outerShdw>
                </a:effectLst>
              </a:rPr>
              <a:t> </a:t>
            </a:r>
          </a:p>
          <a:p>
            <a:pPr algn="just"/>
            <a:r>
              <a:rPr lang="fr-CA" sz="2400" dirty="0"/>
              <a:t>Utilisation par le propriétaire de des liquidités provenant des économies et de ses avoirs personnels (RÉER, Compte épargne, etc.)</a:t>
            </a:r>
          </a:p>
          <a:p>
            <a:pPr algn="just"/>
            <a:endParaRPr lang="fr-CA" sz="2400" dirty="0"/>
          </a:p>
          <a:p>
            <a:pPr algn="just"/>
            <a:r>
              <a:rPr lang="fr-CA" sz="2400" dirty="0"/>
              <a:t>Juridiquement, cet investissement prend la forme d’ :</a:t>
            </a:r>
          </a:p>
          <a:p>
            <a:pPr algn="just">
              <a:lnSpc>
                <a:spcPct val="110000"/>
              </a:lnSpc>
            </a:pPr>
            <a:endParaRPr lang="fr-CA" sz="900" dirty="0"/>
          </a:p>
          <a:p>
            <a:pPr marL="971550" lvl="1" indent="-457200" algn="just">
              <a:buFont typeface="+mj-lt"/>
              <a:buAutoNum type="alphaLcParenR"/>
            </a:pPr>
            <a:r>
              <a:rPr lang="fr-CA" sz="2200" dirty="0"/>
              <a:t>une mise de fonds directe par le propriétaire d’une entreprise individuelle</a:t>
            </a:r>
          </a:p>
          <a:p>
            <a:pPr marL="1371600" lvl="2" indent="-457200" algn="just">
              <a:buFont typeface="+mj-lt"/>
              <a:buAutoNum type="alphaLcParenR"/>
            </a:pPr>
            <a:endParaRPr lang="fr-CA" sz="2000" dirty="0"/>
          </a:p>
          <a:p>
            <a:pPr marL="971550" lvl="1" indent="-457200" algn="just">
              <a:buFont typeface="+mj-lt"/>
              <a:buAutoNum type="alphaLcParenR"/>
            </a:pPr>
            <a:r>
              <a:rPr lang="fr-CA" sz="2200" dirty="0"/>
              <a:t>un apport d’un associé dans une société de personnes</a:t>
            </a:r>
          </a:p>
          <a:p>
            <a:pPr marL="1371600" lvl="2" indent="-457200" algn="just">
              <a:buFont typeface="+mj-lt"/>
              <a:buAutoNum type="alphaLcParenR"/>
            </a:pPr>
            <a:endParaRPr lang="fr-CA" sz="2000" dirty="0"/>
          </a:p>
          <a:p>
            <a:pPr marL="971550" lvl="1" indent="-457200" algn="just">
              <a:buFont typeface="+mj-lt"/>
              <a:buAutoNum type="alphaLcParenR"/>
            </a:pPr>
            <a:r>
              <a:rPr lang="fr-CA" sz="2200" dirty="0"/>
              <a:t>une acquisition d’actions dans une société par actions</a:t>
            </a:r>
          </a:p>
        </p:txBody>
      </p:sp>
    </p:spTree>
    <p:extLst>
      <p:ext uri="{BB962C8B-B14F-4D97-AF65-F5344CB8AC3E}">
        <p14:creationId xmlns:p14="http://schemas.microsoft.com/office/powerpoint/2010/main" val="3146155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b="1" dirty="0">
                <a:solidFill>
                  <a:schemeClr val="tx1">
                    <a:lumMod val="75000"/>
                    <a:lumOff val="25000"/>
                  </a:schemeClr>
                </a:solidFill>
                <a:effectLst>
                  <a:outerShdw blurRad="38100" dist="38100" dir="2700000" algn="tl">
                    <a:srgbClr val="000000">
                      <a:alpha val="43137"/>
                    </a:srgbClr>
                  </a:outerShdw>
                </a:effectLst>
              </a:rPr>
              <a:t>1. FINANCEMENT AUTREMENT QUE PAR EMPRUNT</a:t>
            </a: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948069" y="1905000"/>
            <a:ext cx="9978887" cy="4953000"/>
          </a:xfrm>
        </p:spPr>
        <p:txBody>
          <a:bodyPr>
            <a:normAutofit/>
          </a:bodyPr>
          <a:lstStyle/>
          <a:p>
            <a:pPr marL="0" indent="0" algn="ctr">
              <a:buNone/>
            </a:pPr>
            <a:r>
              <a:rPr lang="fr-CA" sz="2800" b="1" dirty="0">
                <a:effectLst>
                  <a:outerShdw blurRad="38100" dist="38100" dir="2700000" algn="tl">
                    <a:srgbClr val="000000">
                      <a:alpha val="43137"/>
                    </a:srgbClr>
                  </a:outerShdw>
                </a:effectLst>
              </a:rPr>
              <a:t>VENTE EN CONSIGNATION</a:t>
            </a:r>
          </a:p>
          <a:p>
            <a:endParaRPr lang="fr-CA" dirty="0"/>
          </a:p>
          <a:p>
            <a:r>
              <a:rPr lang="fr-CA" sz="2000" dirty="0"/>
              <a:t>Elle concerne principalement les entreprises en détails.</a:t>
            </a:r>
          </a:p>
          <a:p>
            <a:endParaRPr lang="fr-CA" sz="2000" dirty="0"/>
          </a:p>
          <a:p>
            <a:r>
              <a:rPr lang="fr-CA" sz="2000" dirty="0"/>
              <a:t>La marchandise est expédiée à un commerçant (le consignataire) qui ne paie le consignateur, que si elle est vendue.</a:t>
            </a:r>
          </a:p>
          <a:p>
            <a:endParaRPr lang="fr-CA" sz="2000" dirty="0"/>
          </a:p>
          <a:p>
            <a:r>
              <a:rPr lang="fr-CA" sz="2000" dirty="0"/>
              <a:t>Le consignataire peut faire retourner les marchandises invendues au consignateur, sans engager sa responsabilité.</a:t>
            </a:r>
          </a:p>
          <a:p>
            <a:endParaRPr lang="fr-CA" sz="2000" dirty="0"/>
          </a:p>
          <a:p>
            <a:r>
              <a:rPr lang="fr-CA" sz="2000" dirty="0"/>
              <a:t>Exemple: les magazines  chez le dépanneur</a:t>
            </a:r>
          </a:p>
          <a:p>
            <a:endParaRPr lang="fr-CA" dirty="0"/>
          </a:p>
        </p:txBody>
      </p:sp>
    </p:spTree>
    <p:extLst>
      <p:ext uri="{BB962C8B-B14F-4D97-AF65-F5344CB8AC3E}">
        <p14:creationId xmlns:p14="http://schemas.microsoft.com/office/powerpoint/2010/main" val="3176771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C3DE4C-AE20-4675-9CC2-A1E88747B48A}"/>
              </a:ext>
            </a:extLst>
          </p:cNvPr>
          <p:cNvSpPr>
            <a:spLocks noGrp="1"/>
          </p:cNvSpPr>
          <p:nvPr>
            <p:ph type="title"/>
          </p:nvPr>
        </p:nvSpPr>
        <p:spPr>
          <a:xfrm>
            <a:off x="1736035" y="624110"/>
            <a:ext cx="10084904" cy="1280890"/>
          </a:xfrm>
        </p:spPr>
        <p:txBody>
          <a:bodyPr>
            <a:normAutofit fontScale="90000"/>
          </a:bodyPr>
          <a:lstStyle/>
          <a:p>
            <a:pPr algn="ctr"/>
            <a:r>
              <a:rPr lang="fr-CA" b="1" dirty="0">
                <a:solidFill>
                  <a:schemeClr val="tx1">
                    <a:lumMod val="75000"/>
                    <a:lumOff val="25000"/>
                  </a:schemeClr>
                </a:solidFill>
                <a:effectLst>
                  <a:outerShdw blurRad="38100" dist="38100" dir="2700000" algn="tl">
                    <a:srgbClr val="000000">
                      <a:alpha val="43137"/>
                    </a:srgbClr>
                  </a:outerShdw>
                </a:effectLst>
              </a:rPr>
              <a:t>1. FINANCEMENT AUTREMENT QUE PAR EMPRUNT</a:t>
            </a:r>
            <a:br>
              <a:rPr lang="fr-CA"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39A5BF1D-569F-4CFC-8D95-2978AFC7930C}"/>
              </a:ext>
            </a:extLst>
          </p:cNvPr>
          <p:cNvSpPr>
            <a:spLocks noGrp="1"/>
          </p:cNvSpPr>
          <p:nvPr>
            <p:ph idx="1"/>
          </p:nvPr>
        </p:nvSpPr>
        <p:spPr>
          <a:xfrm>
            <a:off x="1736035" y="1616765"/>
            <a:ext cx="10296937" cy="5075583"/>
          </a:xfrm>
        </p:spPr>
        <p:txBody>
          <a:bodyPr>
            <a:normAutofit fontScale="92500" lnSpcReduction="20000"/>
          </a:bodyPr>
          <a:lstStyle/>
          <a:p>
            <a:pPr marL="0" indent="0" algn="ctr">
              <a:buNone/>
            </a:pPr>
            <a:r>
              <a:rPr lang="fr-CA" sz="2800" b="1" dirty="0">
                <a:effectLst>
                  <a:outerShdw blurRad="38100" dist="38100" dir="2700000" algn="tl">
                    <a:srgbClr val="000000">
                      <a:alpha val="43137"/>
                    </a:srgbClr>
                  </a:outerShdw>
                </a:effectLst>
              </a:rPr>
              <a:t>CRÉDIT COMMERCIAL</a:t>
            </a:r>
          </a:p>
          <a:p>
            <a:pPr marL="0" indent="0">
              <a:buNone/>
            </a:pPr>
            <a:endParaRPr lang="fr-CA" sz="900" dirty="0"/>
          </a:p>
          <a:p>
            <a:pPr algn="just"/>
            <a:r>
              <a:rPr lang="fr-CA" sz="2200" dirty="0"/>
              <a:t>Un crédit commercial est un crédit accordé à un commerce ou à une entreprise. C'est ce qui le différencie d'un crédit personnel (soit un crédit privé), accordé aux particuliers.</a:t>
            </a:r>
          </a:p>
          <a:p>
            <a:pPr algn="just"/>
            <a:endParaRPr lang="fr-CA" sz="2200" dirty="0"/>
          </a:p>
          <a:p>
            <a:pPr algn="just"/>
            <a:r>
              <a:rPr lang="fr-CA" sz="2200" dirty="0"/>
              <a:t>L’utilisation d’un crédit commercial peut varier. Ainsi, il existe des crédits d'exploitation, des crédits d'investissements, des crédits de recherche, des crédits de croissance, des financements de la succession et des financements pour une reprise de société.</a:t>
            </a:r>
          </a:p>
          <a:p>
            <a:pPr algn="just"/>
            <a:endParaRPr lang="fr-CA" sz="2200" dirty="0"/>
          </a:p>
          <a:p>
            <a:pPr algn="just"/>
            <a:r>
              <a:rPr lang="fr-CA" sz="2200" dirty="0"/>
              <a:t>Les fournisseurs de l’entreprise acceptent d’attendre un délai déterminé ou indéterminé avant d’être payés ou remboursés.</a:t>
            </a:r>
          </a:p>
          <a:p>
            <a:pPr marL="0" indent="0" algn="just">
              <a:buNone/>
            </a:pPr>
            <a:endParaRPr lang="fr-CA" sz="2200" dirty="0"/>
          </a:p>
          <a:p>
            <a:pPr algn="just"/>
            <a:r>
              <a:rPr lang="fr-CA" sz="2200" dirty="0"/>
              <a:t>Le client (l’entreprise) des fournisseurs utilisent pendant ce délai d’attente les liquidités de ceux-ci notamment pour accroître ses activités.</a:t>
            </a:r>
          </a:p>
          <a:p>
            <a:endParaRPr lang="fr-CA" dirty="0"/>
          </a:p>
          <a:p>
            <a:endParaRPr lang="fr-CA" dirty="0"/>
          </a:p>
        </p:txBody>
      </p:sp>
    </p:spTree>
    <p:extLst>
      <p:ext uri="{BB962C8B-B14F-4D97-AF65-F5344CB8AC3E}">
        <p14:creationId xmlns:p14="http://schemas.microsoft.com/office/powerpoint/2010/main" val="1876816315"/>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666</TotalTime>
  <Words>3184</Words>
  <Application>Microsoft Office PowerPoint</Application>
  <PresentationFormat>Grand écran</PresentationFormat>
  <Paragraphs>323</Paragraphs>
  <Slides>36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36</vt:i4>
      </vt:variant>
    </vt:vector>
  </HeadingPairs>
  <TitlesOfParts>
    <vt:vector size="40" baseType="lpstr">
      <vt:lpstr>Arial</vt:lpstr>
      <vt:lpstr>Century Gothic</vt:lpstr>
      <vt:lpstr>Wingdings 3</vt:lpstr>
      <vt:lpstr>Brin</vt:lpstr>
      <vt:lpstr>LES ASPECTS JURIDIQUES  DU  FINANCEMENT DES ENTREPRISES</vt:lpstr>
      <vt:lpstr>PLAN DU COURS</vt:lpstr>
      <vt:lpstr> </vt:lpstr>
      <vt:lpstr>1. FINANCEMENT AUTREMENT QUE PAR EMPRUNT </vt:lpstr>
      <vt:lpstr>1. FINANCEMENT AUTREMENT QUE PAR EMPRUNT </vt:lpstr>
      <vt:lpstr>1. FINANCEMENT AUTREMENT QUE PAR EMPRUNT </vt:lpstr>
      <vt:lpstr>1. FINANCEMENT AUTREMENT QUE PAR EMPRUNT </vt:lpstr>
      <vt:lpstr>1. FINANCEMENT AUTREMENT QUE PAR EMPRUNT </vt:lpstr>
      <vt:lpstr>1. FINANCEMENT AUTREMENT QUE PAR EMPRUNT </vt:lpstr>
      <vt:lpstr>1. FINANCEMENT AUTREMENT QUE PAR EMPRUNT </vt:lpstr>
      <vt:lpstr>1. FINANCEMENT AUTREMENT QUE PAR EMPRUNT </vt:lpstr>
      <vt:lpstr>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2. FINANCEMENT SOUS FORME D’EMPRUNT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ASPECTS JURIDIQUES  DU  FINANCEMENT DES ENTREPRISES</dc:title>
  <dc:creator>ASMC FASO KANU</dc:creator>
  <cp:lastModifiedBy>Aboubacar Toure</cp:lastModifiedBy>
  <cp:revision>10</cp:revision>
  <dcterms:created xsi:type="dcterms:W3CDTF">2017-11-15T15:19:31Z</dcterms:created>
  <dcterms:modified xsi:type="dcterms:W3CDTF">2020-12-01T15:47:25Z</dcterms:modified>
</cp:coreProperties>
</file>