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66" r:id="rId6"/>
    <p:sldId id="264" r:id="rId7"/>
    <p:sldId id="263" r:id="rId8"/>
    <p:sldId id="262" r:id="rId9"/>
    <p:sldId id="261" r:id="rId10"/>
    <p:sldId id="260" r:id="rId11"/>
    <p:sldId id="259" r:id="rId12"/>
    <p:sldId id="268" r:id="rId13"/>
    <p:sldId id="267" r:id="rId14"/>
    <p:sldId id="271" r:id="rId15"/>
    <p:sldId id="270" r:id="rId16"/>
    <p:sldId id="269"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11/12/2020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11/12/2020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B6301-5EDD-4139-AAC2-0E4FD9E7E349}"/>
              </a:ext>
            </a:extLst>
          </p:cNvPr>
          <p:cNvSpPr>
            <a:spLocks noGrp="1"/>
          </p:cNvSpPr>
          <p:nvPr>
            <p:ph type="ctrTitle"/>
          </p:nvPr>
        </p:nvSpPr>
        <p:spPr>
          <a:xfrm>
            <a:off x="581191" y="1020431"/>
            <a:ext cx="10993549" cy="980647"/>
          </a:xfrm>
        </p:spPr>
        <p:txBody>
          <a:bodyPr>
            <a:noAutofit/>
          </a:bodyPr>
          <a:lstStyle/>
          <a:p>
            <a:pPr algn="ctr"/>
            <a:r>
              <a:rPr lang="fr-CA" sz="4400" b="1" dirty="0">
                <a:effectLst>
                  <a:outerShdw blurRad="38100" dist="38100" dir="2700000" algn="tl">
                    <a:srgbClr val="000000">
                      <a:alpha val="43137"/>
                    </a:srgbClr>
                  </a:outerShdw>
                </a:effectLst>
              </a:rPr>
              <a:t>FORMES JURIDIQUES D’ENTREPRISE</a:t>
            </a:r>
          </a:p>
        </p:txBody>
      </p:sp>
      <p:sp>
        <p:nvSpPr>
          <p:cNvPr id="3" name="Sous-titre 2">
            <a:extLst>
              <a:ext uri="{FF2B5EF4-FFF2-40B4-BE49-F238E27FC236}">
                <a16:creationId xmlns:a16="http://schemas.microsoft.com/office/drawing/2014/main" id="{7D9646CD-6B95-412D-B357-B79DFD0523A0}"/>
              </a:ext>
            </a:extLst>
          </p:cNvPr>
          <p:cNvSpPr>
            <a:spLocks noGrp="1"/>
          </p:cNvSpPr>
          <p:nvPr>
            <p:ph type="subTitle" idx="1"/>
          </p:nvPr>
        </p:nvSpPr>
        <p:spPr>
          <a:xfrm>
            <a:off x="0" y="2686665"/>
            <a:ext cx="10993546" cy="382323"/>
          </a:xfrm>
        </p:spPr>
        <p:txBody>
          <a:bodyPr/>
          <a:lstStyle/>
          <a:p>
            <a:pPr algn="r"/>
            <a:r>
              <a:rPr lang="fr-CA" dirty="0">
                <a:solidFill>
                  <a:schemeClr val="tx1">
                    <a:lumMod val="75000"/>
                    <a:lumOff val="25000"/>
                  </a:schemeClr>
                </a:solidFill>
              </a:rPr>
              <a:t>Enseignant:  </a:t>
            </a:r>
            <a:r>
              <a:rPr lang="fr-CA" dirty="0" err="1">
                <a:solidFill>
                  <a:schemeClr val="tx1">
                    <a:lumMod val="75000"/>
                    <a:lumOff val="25000"/>
                  </a:schemeClr>
                </a:solidFill>
              </a:rPr>
              <a:t>aboubacar</a:t>
            </a:r>
            <a:r>
              <a:rPr lang="fr-CA" dirty="0">
                <a:solidFill>
                  <a:schemeClr val="tx1">
                    <a:lumMod val="75000"/>
                    <a:lumOff val="25000"/>
                  </a:schemeClr>
                </a:solidFill>
              </a:rPr>
              <a:t> touré</a:t>
            </a:r>
          </a:p>
        </p:txBody>
      </p:sp>
    </p:spTree>
    <p:extLst>
      <p:ext uri="{BB962C8B-B14F-4D97-AF65-F5344CB8AC3E}">
        <p14:creationId xmlns:p14="http://schemas.microsoft.com/office/powerpoint/2010/main" val="1765681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371060" y="2001078"/>
            <a:ext cx="11370365" cy="4856922"/>
          </a:xfrm>
        </p:spPr>
        <p:txBody>
          <a:bodyPr/>
          <a:lstStyle/>
          <a:p>
            <a:pPr marL="0" indent="0" algn="ctr">
              <a:buNone/>
            </a:pPr>
            <a:r>
              <a:rPr lang="fr-CA" sz="2400" b="1" dirty="0"/>
              <a:t>FONCTIONNEMENT D’UNE SOCIÉTÉ PAR ACTIONS</a:t>
            </a:r>
          </a:p>
          <a:p>
            <a:pPr marL="0" indent="0" algn="ctr">
              <a:buNone/>
            </a:pPr>
            <a:endParaRPr lang="fr-CA" b="1" dirty="0"/>
          </a:p>
          <a:p>
            <a:r>
              <a:rPr lang="fr-CA" sz="2400" b="1" u="sng" dirty="0">
                <a:solidFill>
                  <a:srgbClr val="002060"/>
                </a:solidFill>
              </a:rPr>
              <a:t>Les actionnaires</a:t>
            </a:r>
          </a:p>
          <a:p>
            <a:pPr marL="0" indent="0">
              <a:buNone/>
            </a:pPr>
            <a:r>
              <a:rPr lang="fr-CA" sz="2000" dirty="0"/>
              <a:t>Personne physique ou morale détenant des actions sous forme de certificat d’action, lequel représente son titre de propriété dans la société par actions.</a:t>
            </a:r>
          </a:p>
          <a:p>
            <a:pPr marL="0" indent="0">
              <a:buNone/>
            </a:pPr>
            <a:r>
              <a:rPr lang="fr-CA" sz="2000" b="1" dirty="0"/>
              <a:t>	Acquisition d’actions</a:t>
            </a:r>
          </a:p>
          <a:p>
            <a:pPr marL="0" indent="0">
              <a:buNone/>
            </a:pPr>
            <a:r>
              <a:rPr lang="fr-CA" sz="2000" dirty="0"/>
              <a:t>	Pour être actionnaire d’une société par actions, il faut nécessairement se procurer des actions émises 	par celle-ci, des deux façons suivantes</a:t>
            </a:r>
          </a:p>
          <a:p>
            <a:pPr marL="1051200" lvl="2" indent="-457200">
              <a:buFont typeface="+mj-lt"/>
              <a:buAutoNum type="alphaLcParenR"/>
            </a:pPr>
            <a:r>
              <a:rPr lang="fr-CA" sz="2000" dirty="0"/>
              <a:t>	Par la souscription d’actions:  acquérir des actions directement de la société, qui agira comme 	émetteur fermé ou émetteur privé;</a:t>
            </a:r>
          </a:p>
          <a:p>
            <a:pPr marL="1051200" lvl="2" indent="-457200">
              <a:buFont typeface="+mj-lt"/>
              <a:buAutoNum type="alphaLcParenR"/>
            </a:pPr>
            <a:r>
              <a:rPr lang="fr-CA" sz="2000" dirty="0"/>
              <a:t>	Par le transfert d’actions: acquérir des actions d’un actionnaire de la société à la suite d’une 	vente, d’une donation ou d’une succession </a:t>
            </a:r>
          </a:p>
        </p:txBody>
      </p:sp>
    </p:spTree>
    <p:extLst>
      <p:ext uri="{BB962C8B-B14F-4D97-AF65-F5344CB8AC3E}">
        <p14:creationId xmlns:p14="http://schemas.microsoft.com/office/powerpoint/2010/main" val="320374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581192" y="1828800"/>
            <a:ext cx="11029615" cy="5029200"/>
          </a:xfrm>
        </p:spPr>
        <p:txBody>
          <a:bodyPr>
            <a:normAutofit fontScale="92500" lnSpcReduction="10000"/>
          </a:bodyPr>
          <a:lstStyle/>
          <a:p>
            <a:pPr marL="0" indent="0" algn="ctr">
              <a:buNone/>
            </a:pPr>
            <a:endParaRPr lang="fr-CA" sz="2400" b="1" dirty="0"/>
          </a:p>
          <a:p>
            <a:pPr marL="0" indent="0" algn="ctr">
              <a:buNone/>
            </a:pPr>
            <a:r>
              <a:rPr lang="fr-CA" sz="2400" b="1" dirty="0"/>
              <a:t>FONCTIONNEMENT D’UNE SOCIÉTÉ PAR ACTIONS</a:t>
            </a:r>
          </a:p>
          <a:p>
            <a:r>
              <a:rPr lang="fr-CA" sz="2800" b="1" u="sng" dirty="0">
                <a:solidFill>
                  <a:srgbClr val="002060"/>
                </a:solidFill>
              </a:rPr>
              <a:t>Les actionnaires</a:t>
            </a:r>
          </a:p>
          <a:p>
            <a:pPr marL="936000" lvl="3" indent="0">
              <a:buNone/>
            </a:pPr>
            <a:r>
              <a:rPr lang="fr-CA" sz="2400" b="1" u="sng" dirty="0"/>
              <a:t>Droit des actionnaires</a:t>
            </a:r>
          </a:p>
          <a:p>
            <a:pPr marL="1278900" lvl="3" indent="-342900">
              <a:buFont typeface="+mj-lt"/>
              <a:buAutoNum type="arabicPeriod"/>
            </a:pPr>
            <a:r>
              <a:rPr lang="fr-CA" sz="2400" dirty="0"/>
              <a:t>Droit d’être convoqué à des assemblées des actionnaires</a:t>
            </a:r>
          </a:p>
          <a:p>
            <a:pPr marL="1278900" lvl="3" indent="-342900">
              <a:buFont typeface="+mj-lt"/>
              <a:buAutoNum type="arabicPeriod"/>
            </a:pPr>
            <a:r>
              <a:rPr lang="fr-CA" sz="2400" dirty="0"/>
              <a:t>Droit de voter aux assemblées des actionnaires </a:t>
            </a:r>
          </a:p>
          <a:p>
            <a:pPr marL="1278900" lvl="3" indent="-342900">
              <a:buFont typeface="+mj-lt"/>
              <a:buAutoNum type="arabicPeriod"/>
            </a:pPr>
            <a:r>
              <a:rPr lang="fr-CA" sz="2400" dirty="0"/>
              <a:t>Droit de recevoir des dividendes</a:t>
            </a:r>
          </a:p>
          <a:p>
            <a:pPr marL="1278900" lvl="3" indent="-342900">
              <a:buFont typeface="+mj-lt"/>
              <a:buAutoNum type="arabicPeriod"/>
            </a:pPr>
            <a:r>
              <a:rPr lang="fr-CA" sz="2400" dirty="0"/>
              <a:t>Droit de participer à la plus-value de la société par actions</a:t>
            </a:r>
          </a:p>
          <a:p>
            <a:pPr marL="1278900" lvl="3" indent="-342900">
              <a:buFont typeface="+mj-lt"/>
              <a:buAutoNum type="arabicPeriod"/>
            </a:pPr>
            <a:r>
              <a:rPr lang="fr-CA" sz="2400" dirty="0"/>
              <a:t>Droit de nommer des vérificateurs comptables externes</a:t>
            </a:r>
          </a:p>
          <a:p>
            <a:pPr marL="1278900" lvl="3" indent="-342900">
              <a:buFont typeface="+mj-lt"/>
              <a:buAutoNum type="arabicPeriod"/>
            </a:pPr>
            <a:r>
              <a:rPr lang="fr-CA" sz="2400" dirty="0"/>
              <a:t>Droit de consulter certains documents officiels de la société par actions</a:t>
            </a:r>
          </a:p>
          <a:p>
            <a:pPr marL="1278900" lvl="3" indent="-342900">
              <a:buFont typeface="+mj-lt"/>
              <a:buAutoNum type="arabicPeriod"/>
            </a:pPr>
            <a:r>
              <a:rPr lang="fr-CA" sz="2400" dirty="0"/>
              <a:t>Etc. </a:t>
            </a:r>
          </a:p>
          <a:p>
            <a:pPr marL="666900" lvl="1" indent="-342900">
              <a:buFont typeface="+mj-lt"/>
              <a:buAutoNum type="arabicPeriod"/>
            </a:pPr>
            <a:endParaRPr lang="fr-CA" dirty="0"/>
          </a:p>
          <a:p>
            <a:endParaRPr lang="fr-CA" dirty="0"/>
          </a:p>
        </p:txBody>
      </p:sp>
    </p:spTree>
    <p:extLst>
      <p:ext uri="{BB962C8B-B14F-4D97-AF65-F5344CB8AC3E}">
        <p14:creationId xmlns:p14="http://schemas.microsoft.com/office/powerpoint/2010/main" val="80259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371062" y="2180496"/>
            <a:ext cx="11239746" cy="4445591"/>
          </a:xfrm>
        </p:spPr>
        <p:txBody>
          <a:bodyPr/>
          <a:lstStyle/>
          <a:p>
            <a:pPr marL="0" indent="0" algn="ctr">
              <a:buNone/>
            </a:pPr>
            <a:endParaRPr lang="fr-CA" sz="2400" b="1" dirty="0"/>
          </a:p>
          <a:p>
            <a:pPr marL="0" indent="0" algn="ctr">
              <a:buNone/>
            </a:pPr>
            <a:r>
              <a:rPr lang="fr-CA" sz="2400" b="1" dirty="0"/>
              <a:t>FONCTIONNEMENT D’UNE SOCIÉTÉ PAR ACTIONS</a:t>
            </a:r>
          </a:p>
          <a:p>
            <a:pPr marL="0" indent="0">
              <a:buNone/>
            </a:pPr>
            <a:r>
              <a:rPr lang="fr-CA" sz="2400" b="1" u="sng" dirty="0">
                <a:solidFill>
                  <a:srgbClr val="002060"/>
                </a:solidFill>
              </a:rPr>
              <a:t>Les actionnaires</a:t>
            </a:r>
          </a:p>
          <a:p>
            <a:pPr marL="0" indent="0" algn="just">
              <a:buNone/>
            </a:pPr>
            <a:endParaRPr lang="fr-CA" sz="2000" b="1" dirty="0"/>
          </a:p>
          <a:p>
            <a:pPr marL="324000" lvl="1" indent="0" algn="just">
              <a:buNone/>
            </a:pPr>
            <a:r>
              <a:rPr lang="fr-CA" sz="2200" b="1" u="sng" dirty="0"/>
              <a:t>Responsabilité des actionnaires</a:t>
            </a:r>
          </a:p>
          <a:p>
            <a:pPr marL="324000" lvl="1" indent="0" algn="just">
              <a:buNone/>
            </a:pPr>
            <a:r>
              <a:rPr lang="fr-CA" sz="1800" b="1" dirty="0"/>
              <a:t>Les actionnaires ne sont pas responsables personnellement des dettes de la société par actions;</a:t>
            </a:r>
          </a:p>
          <a:p>
            <a:pPr marL="324000" lvl="1" indent="0" algn="just">
              <a:buNone/>
            </a:pPr>
            <a:r>
              <a:rPr lang="fr-CA" sz="1800" b="1" dirty="0"/>
              <a:t>Leur responsabilité se limite à leur mise de fonds qu’ils pourraient perdre si la société devient insolvable;</a:t>
            </a:r>
          </a:p>
          <a:p>
            <a:pPr marL="324000" lvl="1" indent="0" algn="just">
              <a:buNone/>
            </a:pPr>
            <a:r>
              <a:rPr lang="fr-CA" sz="1800" b="1" dirty="0"/>
              <a:t>Le principe de non-responsabilité des actionnaires constitue l’un des principaux avantages à l’incorporation.</a:t>
            </a:r>
          </a:p>
          <a:p>
            <a:pPr marL="0" indent="0">
              <a:buNone/>
            </a:pPr>
            <a:endParaRPr lang="fr-CA" b="1" dirty="0"/>
          </a:p>
          <a:p>
            <a:pPr marL="0" indent="0">
              <a:buNone/>
            </a:pPr>
            <a:endParaRPr lang="fr-CA" b="1" dirty="0"/>
          </a:p>
          <a:p>
            <a:endParaRPr lang="fr-CA" dirty="0"/>
          </a:p>
        </p:txBody>
      </p:sp>
    </p:spTree>
    <p:extLst>
      <p:ext uri="{BB962C8B-B14F-4D97-AF65-F5344CB8AC3E}">
        <p14:creationId xmlns:p14="http://schemas.microsoft.com/office/powerpoint/2010/main" val="2844971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371061" y="1868557"/>
            <a:ext cx="11553991" cy="4989443"/>
          </a:xfrm>
        </p:spPr>
        <p:txBody>
          <a:bodyPr>
            <a:normAutofit fontScale="25000" lnSpcReduction="20000"/>
          </a:bodyPr>
          <a:lstStyle/>
          <a:p>
            <a:pPr marL="0" indent="0" algn="ctr">
              <a:buNone/>
            </a:pPr>
            <a:endParaRPr lang="fr-CA" b="1" dirty="0"/>
          </a:p>
          <a:p>
            <a:pPr marL="0" indent="0" algn="ctr">
              <a:buNone/>
            </a:pPr>
            <a:endParaRPr lang="fr-CA" b="1" dirty="0"/>
          </a:p>
          <a:p>
            <a:pPr marL="0" indent="0" algn="ctr">
              <a:buNone/>
            </a:pPr>
            <a:endParaRPr lang="fr-CA" sz="4000" b="1" dirty="0"/>
          </a:p>
          <a:p>
            <a:pPr marL="0" indent="0" algn="ctr">
              <a:buNone/>
            </a:pPr>
            <a:endParaRPr lang="fr-CA" sz="4400" b="1" dirty="0"/>
          </a:p>
          <a:p>
            <a:pPr marL="0" indent="0" algn="ctr">
              <a:buNone/>
            </a:pPr>
            <a:r>
              <a:rPr lang="fr-CA" sz="8000" b="1" dirty="0"/>
              <a:t>FONCTIONNEMENT D’UNE SOCIÉTÉ PAR ACTIONS</a:t>
            </a:r>
          </a:p>
          <a:p>
            <a:pPr marL="0" indent="0">
              <a:buNone/>
            </a:pPr>
            <a:r>
              <a:rPr lang="fr-CA" sz="8000" b="1" u="sng" dirty="0">
                <a:solidFill>
                  <a:srgbClr val="002060"/>
                </a:solidFill>
              </a:rPr>
              <a:t>Les actionnaires</a:t>
            </a:r>
            <a:endParaRPr lang="fr-CA" sz="5600" b="1" u="sng" dirty="0">
              <a:solidFill>
                <a:srgbClr val="002060"/>
              </a:solidFill>
            </a:endParaRPr>
          </a:p>
          <a:p>
            <a:pPr marL="0" indent="0">
              <a:buNone/>
            </a:pPr>
            <a:r>
              <a:rPr lang="fr-CA" sz="7200" b="1" dirty="0">
                <a:solidFill>
                  <a:schemeClr val="tx1">
                    <a:lumMod val="75000"/>
                    <a:lumOff val="25000"/>
                  </a:schemeClr>
                </a:solidFill>
                <a:effectLst>
                  <a:outerShdw blurRad="38100" dist="38100" dir="2700000" algn="tl">
                    <a:srgbClr val="000000">
                      <a:alpha val="43137"/>
                    </a:srgbClr>
                  </a:outerShdw>
                </a:effectLst>
              </a:rPr>
              <a:t>	Les assemblées des actionnaires</a:t>
            </a:r>
          </a:p>
          <a:p>
            <a:pPr marL="666900" lvl="1" indent="-342900" algn="just">
              <a:lnSpc>
                <a:spcPct val="120000"/>
              </a:lnSpc>
              <a:buFont typeface="+mj-lt"/>
              <a:buAutoNum type="arabicPeriod"/>
            </a:pPr>
            <a:r>
              <a:rPr lang="fr-CA" sz="7200" b="1" dirty="0">
                <a:solidFill>
                  <a:schemeClr val="tx1">
                    <a:lumMod val="75000"/>
                    <a:lumOff val="25000"/>
                  </a:schemeClr>
                </a:solidFill>
              </a:rPr>
              <a:t>Les décisions les plus importantes touchant le fonctionnement sont prises aux assemblées des actionnaires ou celles des administrateurs;</a:t>
            </a:r>
          </a:p>
          <a:p>
            <a:pPr marL="666900" lvl="1" indent="-342900" algn="just">
              <a:lnSpc>
                <a:spcPct val="120000"/>
              </a:lnSpc>
              <a:buFont typeface="+mj-lt"/>
              <a:buAutoNum type="arabicPeriod"/>
            </a:pPr>
            <a:r>
              <a:rPr lang="fr-CA" sz="7200" b="1" dirty="0">
                <a:solidFill>
                  <a:schemeClr val="tx1">
                    <a:lumMod val="75000"/>
                    <a:lumOff val="25000"/>
                  </a:schemeClr>
                </a:solidFill>
              </a:rPr>
              <a:t>L’actionnaire possédant un droit de vote doit être convoqué à l’assemblée générale;</a:t>
            </a:r>
          </a:p>
          <a:p>
            <a:pPr marL="666900" lvl="1" indent="-342900" algn="just">
              <a:lnSpc>
                <a:spcPct val="120000"/>
              </a:lnSpc>
              <a:buFont typeface="+mj-lt"/>
              <a:buAutoNum type="arabicPeriod"/>
            </a:pPr>
            <a:r>
              <a:rPr lang="fr-CA" sz="7200" b="1" dirty="0">
                <a:solidFill>
                  <a:schemeClr val="tx1">
                    <a:lumMod val="75000"/>
                    <a:lumOff val="25000"/>
                  </a:schemeClr>
                </a:solidFill>
              </a:rPr>
              <a:t>Généralement, les décisions se prennent à la majorité des voix;</a:t>
            </a:r>
          </a:p>
          <a:p>
            <a:pPr marL="666900" lvl="1" indent="-342900" algn="just">
              <a:lnSpc>
                <a:spcPct val="120000"/>
              </a:lnSpc>
              <a:buFont typeface="+mj-lt"/>
              <a:buAutoNum type="arabicPeriod"/>
            </a:pPr>
            <a:r>
              <a:rPr lang="fr-CA" sz="7200" b="1" dirty="0">
                <a:solidFill>
                  <a:schemeClr val="tx1">
                    <a:lumMod val="75000"/>
                    <a:lumOff val="25000"/>
                  </a:schemeClr>
                </a:solidFill>
              </a:rPr>
              <a:t>Le forum est fixé dans le règlement interne;</a:t>
            </a:r>
          </a:p>
          <a:p>
            <a:pPr marL="666900" lvl="1" indent="-342900" algn="just">
              <a:lnSpc>
                <a:spcPct val="120000"/>
              </a:lnSpc>
              <a:buFont typeface="+mj-lt"/>
              <a:buAutoNum type="arabicPeriod"/>
            </a:pPr>
            <a:r>
              <a:rPr lang="fr-CA" sz="7200" b="1" dirty="0">
                <a:solidFill>
                  <a:schemeClr val="tx1">
                    <a:lumMod val="75000"/>
                    <a:lumOff val="25000"/>
                  </a:schemeClr>
                </a:solidFill>
              </a:rPr>
              <a:t>Une action égale un vote;</a:t>
            </a:r>
          </a:p>
          <a:p>
            <a:pPr marL="666900" lvl="1" indent="-342900" algn="just">
              <a:lnSpc>
                <a:spcPct val="120000"/>
              </a:lnSpc>
              <a:buFont typeface="+mj-lt"/>
              <a:buAutoNum type="arabicPeriod"/>
            </a:pPr>
            <a:r>
              <a:rPr lang="fr-CA" sz="7200" b="1" dirty="0">
                <a:solidFill>
                  <a:schemeClr val="tx1">
                    <a:lumMod val="75000"/>
                    <a:lumOff val="25000"/>
                  </a:schemeClr>
                </a:solidFill>
              </a:rPr>
              <a:t>Un actionnaire peut voter par procuration en mandatant une tierce personne;</a:t>
            </a:r>
          </a:p>
          <a:p>
            <a:pPr marL="666900" lvl="1" indent="-342900" algn="just">
              <a:lnSpc>
                <a:spcPct val="120000"/>
              </a:lnSpc>
              <a:buFont typeface="+mj-lt"/>
              <a:buAutoNum type="arabicPeriod"/>
            </a:pPr>
            <a:r>
              <a:rPr lang="fr-CA" sz="7200" b="1" dirty="0">
                <a:solidFill>
                  <a:schemeClr val="tx1">
                    <a:lumMod val="75000"/>
                    <a:lumOff val="25000"/>
                  </a:schemeClr>
                </a:solidFill>
              </a:rPr>
              <a:t>Le procès verbal des assemblées des actionnaires doit être dressé à chaque assemblée et consigné aux livres de la société.</a:t>
            </a:r>
          </a:p>
          <a:p>
            <a:pPr marL="666900" lvl="1" indent="-342900" algn="just">
              <a:buFont typeface="+mj-lt"/>
              <a:buAutoNum type="arabicPeriod"/>
            </a:pPr>
            <a:endParaRPr lang="fr-CA" sz="2400" b="1" dirty="0">
              <a:solidFill>
                <a:schemeClr val="tx1">
                  <a:lumMod val="75000"/>
                  <a:lumOff val="25000"/>
                </a:schemeClr>
              </a:solidFill>
            </a:endParaRPr>
          </a:p>
          <a:p>
            <a:pPr marL="324000" lvl="1" indent="0" algn="just">
              <a:buNone/>
            </a:pPr>
            <a:endParaRPr lang="fr-CA" sz="2000" b="1" dirty="0">
              <a:solidFill>
                <a:schemeClr val="tx1">
                  <a:lumMod val="75000"/>
                  <a:lumOff val="25000"/>
                </a:schemeClr>
              </a:solidFill>
            </a:endParaRPr>
          </a:p>
          <a:p>
            <a:pPr marL="324000" lvl="1" indent="0" algn="just">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endParaRPr lang="fr-CA" dirty="0"/>
          </a:p>
        </p:txBody>
      </p:sp>
    </p:spTree>
    <p:extLst>
      <p:ext uri="{BB962C8B-B14F-4D97-AF65-F5344CB8AC3E}">
        <p14:creationId xmlns:p14="http://schemas.microsoft.com/office/powerpoint/2010/main" val="3135224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371061" y="1868557"/>
            <a:ext cx="11553991" cy="4989443"/>
          </a:xfrm>
        </p:spPr>
        <p:txBody>
          <a:bodyPr>
            <a:normAutofit fontScale="25000" lnSpcReduction="20000"/>
          </a:bodyPr>
          <a:lstStyle/>
          <a:p>
            <a:pPr marL="0" indent="0" algn="ctr">
              <a:buNone/>
            </a:pPr>
            <a:endParaRPr lang="fr-CA" b="1" dirty="0"/>
          </a:p>
          <a:p>
            <a:pPr marL="0" indent="0" algn="ctr">
              <a:buNone/>
            </a:pPr>
            <a:endParaRPr lang="fr-CA" b="1" dirty="0"/>
          </a:p>
          <a:p>
            <a:pPr marL="0" indent="0" algn="ctr">
              <a:buNone/>
            </a:pPr>
            <a:endParaRPr lang="fr-CA" sz="4000" b="1" dirty="0"/>
          </a:p>
          <a:p>
            <a:pPr marL="0" indent="0" algn="ctr">
              <a:buNone/>
            </a:pPr>
            <a:endParaRPr lang="fr-CA" sz="4400" b="1" dirty="0"/>
          </a:p>
          <a:p>
            <a:pPr marL="0" indent="0" algn="ctr">
              <a:buNone/>
            </a:pPr>
            <a:r>
              <a:rPr lang="fr-CA" sz="8000" b="1" dirty="0"/>
              <a:t>FONCTIONNEMENT D’UNE SOCIÉTÉ PAR ACTIONS</a:t>
            </a:r>
          </a:p>
          <a:p>
            <a:pPr marL="0" indent="0">
              <a:buNone/>
            </a:pPr>
            <a:r>
              <a:rPr lang="fr-CA" sz="8000" b="1" u="sng" dirty="0">
                <a:solidFill>
                  <a:srgbClr val="002060"/>
                </a:solidFill>
              </a:rPr>
              <a:t>Les actionnaires</a:t>
            </a:r>
            <a:endParaRPr lang="fr-CA" sz="5600" b="1" u="sng" dirty="0">
              <a:solidFill>
                <a:srgbClr val="002060"/>
              </a:solidFill>
            </a:endParaRPr>
          </a:p>
          <a:p>
            <a:pPr marL="0" indent="0">
              <a:buNone/>
            </a:pPr>
            <a:r>
              <a:rPr lang="fr-CA" sz="7200" b="1" dirty="0">
                <a:solidFill>
                  <a:schemeClr val="tx1">
                    <a:lumMod val="75000"/>
                    <a:lumOff val="25000"/>
                  </a:schemeClr>
                </a:solidFill>
                <a:effectLst>
                  <a:outerShdw blurRad="38100" dist="38100" dir="2700000" algn="tl">
                    <a:srgbClr val="000000">
                      <a:alpha val="43137"/>
                    </a:srgbClr>
                  </a:outerShdw>
                </a:effectLst>
              </a:rPr>
              <a:t>	</a:t>
            </a:r>
            <a:r>
              <a:rPr lang="fr-CA" sz="8000" b="1" dirty="0">
                <a:solidFill>
                  <a:schemeClr val="tx1">
                    <a:lumMod val="75000"/>
                    <a:lumOff val="25000"/>
                  </a:schemeClr>
                </a:solidFill>
                <a:effectLst>
                  <a:outerShdw blurRad="38100" dist="38100" dir="2700000" algn="tl">
                    <a:srgbClr val="000000">
                      <a:alpha val="43137"/>
                    </a:srgbClr>
                  </a:outerShdw>
                </a:effectLst>
              </a:rPr>
              <a:t>Les assemblées des actionnaires</a:t>
            </a:r>
            <a:endParaRPr lang="fr-CA" sz="7200" b="1" dirty="0">
              <a:solidFill>
                <a:schemeClr val="tx1">
                  <a:lumMod val="75000"/>
                  <a:lumOff val="25000"/>
                </a:schemeClr>
              </a:solidFill>
              <a:effectLst>
                <a:outerShdw blurRad="38100" dist="38100" dir="2700000" algn="tl">
                  <a:srgbClr val="000000">
                    <a:alpha val="43137"/>
                  </a:srgbClr>
                </a:outerShdw>
              </a:effectLst>
            </a:endParaRPr>
          </a:p>
          <a:p>
            <a:pPr marL="324000" lvl="1" indent="0" algn="just">
              <a:buNone/>
            </a:pPr>
            <a:r>
              <a:rPr lang="fr-CA" sz="4900" b="1" dirty="0">
                <a:solidFill>
                  <a:schemeClr val="tx1">
                    <a:lumMod val="75000"/>
                    <a:lumOff val="25000"/>
                  </a:schemeClr>
                </a:solidFill>
              </a:rPr>
              <a:t>		</a:t>
            </a:r>
            <a:r>
              <a:rPr lang="fr-CA" sz="7200" b="1" dirty="0">
                <a:solidFill>
                  <a:schemeClr val="tx1">
                    <a:lumMod val="75000"/>
                    <a:lumOff val="25000"/>
                  </a:schemeClr>
                </a:solidFill>
              </a:rPr>
              <a:t>	</a:t>
            </a:r>
            <a:r>
              <a:rPr lang="fr-CA" sz="8000" b="1" dirty="0">
                <a:solidFill>
                  <a:schemeClr val="tx1">
                    <a:lumMod val="75000"/>
                    <a:lumOff val="25000"/>
                  </a:schemeClr>
                </a:solidFill>
              </a:rPr>
              <a:t>Deux types d’assemblées:</a:t>
            </a:r>
          </a:p>
          <a:p>
            <a:pPr marL="324000" lvl="1" indent="0" algn="just">
              <a:buNone/>
            </a:pPr>
            <a:r>
              <a:rPr lang="fr-CA" sz="7200" b="1" dirty="0">
                <a:solidFill>
                  <a:schemeClr val="tx1">
                    <a:lumMod val="75000"/>
                    <a:lumOff val="25000"/>
                  </a:schemeClr>
                </a:solidFill>
              </a:rPr>
              <a:t>					</a:t>
            </a:r>
          </a:p>
          <a:p>
            <a:pPr marL="324000" lvl="1" indent="0" algn="just">
              <a:buNone/>
            </a:pPr>
            <a:r>
              <a:rPr lang="fr-CA" sz="7200" b="1" dirty="0">
                <a:solidFill>
                  <a:schemeClr val="tx1">
                    <a:lumMod val="75000"/>
                    <a:lumOff val="25000"/>
                  </a:schemeClr>
                </a:solidFill>
              </a:rPr>
              <a:t>		</a:t>
            </a:r>
            <a:r>
              <a:rPr lang="fr-CA" sz="7200" b="1" u="sng" dirty="0">
                <a:solidFill>
                  <a:schemeClr val="tx1">
                    <a:lumMod val="75000"/>
                    <a:lumOff val="25000"/>
                  </a:schemeClr>
                </a:solidFill>
              </a:rPr>
              <a:t>L’assemblée annuelle</a:t>
            </a:r>
          </a:p>
          <a:p>
            <a:pPr marL="324000" lvl="1" indent="0" algn="just">
              <a:buNone/>
            </a:pPr>
            <a:r>
              <a:rPr lang="fr-CA" sz="7200" b="1" dirty="0">
                <a:solidFill>
                  <a:schemeClr val="tx1">
                    <a:lumMod val="75000"/>
                    <a:lumOff val="25000"/>
                  </a:schemeClr>
                </a:solidFill>
              </a:rPr>
              <a:t>			Elle se tient obligatoirement une fois par année </a:t>
            </a:r>
          </a:p>
          <a:p>
            <a:pPr marL="324000" lvl="1" indent="0" algn="just">
              <a:buNone/>
            </a:pPr>
            <a:r>
              <a:rPr lang="fr-CA" sz="7200" b="1" dirty="0">
                <a:solidFill>
                  <a:schemeClr val="tx1">
                    <a:lumMod val="75000"/>
                    <a:lumOff val="25000"/>
                  </a:schemeClr>
                </a:solidFill>
              </a:rPr>
              <a:t>			Les actionnaires y approuvent les état financiers , les rapports des vérificateurs, élire les 				administrateur  et choisir les vérificateurs</a:t>
            </a:r>
          </a:p>
          <a:p>
            <a:pPr marL="324000" lvl="1" indent="0" algn="just">
              <a:buNone/>
            </a:pPr>
            <a:r>
              <a:rPr lang="fr-CA" sz="7200" b="1" dirty="0">
                <a:solidFill>
                  <a:schemeClr val="tx1">
                    <a:lumMod val="75000"/>
                    <a:lumOff val="25000"/>
                  </a:schemeClr>
                </a:solidFill>
              </a:rPr>
              <a:t>			Si besoin est, ils modifient ou ratifient les règlements internes</a:t>
            </a:r>
          </a:p>
          <a:p>
            <a:pPr marL="324000" lvl="1" indent="0" algn="just">
              <a:buNone/>
            </a:pPr>
            <a:r>
              <a:rPr lang="fr-CA" sz="7200" b="1" dirty="0">
                <a:solidFill>
                  <a:schemeClr val="tx1">
                    <a:lumMod val="75000"/>
                    <a:lumOff val="25000"/>
                  </a:schemeClr>
                </a:solidFill>
              </a:rPr>
              <a:t>					</a:t>
            </a:r>
          </a:p>
          <a:p>
            <a:pPr marL="324000" lvl="1" indent="0" algn="just">
              <a:buNone/>
            </a:pPr>
            <a:r>
              <a:rPr lang="fr-CA" sz="7200" b="1" dirty="0">
                <a:solidFill>
                  <a:schemeClr val="tx1">
                    <a:lumMod val="75000"/>
                    <a:lumOff val="25000"/>
                  </a:schemeClr>
                </a:solidFill>
              </a:rPr>
              <a:t>		</a:t>
            </a:r>
            <a:r>
              <a:rPr lang="fr-CA" sz="7200" b="1" u="sng" dirty="0">
                <a:solidFill>
                  <a:schemeClr val="tx1">
                    <a:lumMod val="75000"/>
                    <a:lumOff val="25000"/>
                  </a:schemeClr>
                </a:solidFill>
              </a:rPr>
              <a:t>L’assemblé extraordinaire</a:t>
            </a:r>
          </a:p>
          <a:p>
            <a:pPr marL="324000" lvl="1" indent="0" algn="just">
              <a:buNone/>
            </a:pPr>
            <a:r>
              <a:rPr lang="fr-CA" sz="7200" b="1" dirty="0">
                <a:solidFill>
                  <a:schemeClr val="tx1">
                    <a:lumMod val="75000"/>
                    <a:lumOff val="25000"/>
                  </a:schemeClr>
                </a:solidFill>
              </a:rPr>
              <a:t>			Les actionnaires peuvent se réunir pour statuer sur le changement de nom, le changement du 			nombre d’administrateurs ou la modification du capital-actions…</a:t>
            </a:r>
          </a:p>
          <a:p>
            <a:pPr marL="324000" lvl="1" indent="0" algn="just">
              <a:buNone/>
            </a:pPr>
            <a:endParaRPr lang="fr-CA" sz="2000" b="1" dirty="0">
              <a:solidFill>
                <a:schemeClr val="tx1">
                  <a:lumMod val="75000"/>
                  <a:lumOff val="25000"/>
                </a:schemeClr>
              </a:solidFill>
            </a:endParaRPr>
          </a:p>
          <a:p>
            <a:pPr marL="324000" lvl="1" indent="0" algn="just">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pPr marL="0" indent="0">
              <a:buNone/>
            </a:pPr>
            <a:endParaRPr lang="fr-CA" b="1" dirty="0">
              <a:solidFill>
                <a:schemeClr val="tx1">
                  <a:lumMod val="75000"/>
                  <a:lumOff val="25000"/>
                </a:schemeClr>
              </a:solidFill>
            </a:endParaRPr>
          </a:p>
          <a:p>
            <a:endParaRPr lang="fr-CA" dirty="0"/>
          </a:p>
        </p:txBody>
      </p:sp>
    </p:spTree>
    <p:extLst>
      <p:ext uri="{BB962C8B-B14F-4D97-AF65-F5344CB8AC3E}">
        <p14:creationId xmlns:p14="http://schemas.microsoft.com/office/powerpoint/2010/main" val="1829064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581192" y="2180496"/>
            <a:ext cx="11029615" cy="4299817"/>
          </a:xfrm>
        </p:spPr>
        <p:txBody>
          <a:bodyPr>
            <a:normAutofit/>
          </a:bodyPr>
          <a:lstStyle/>
          <a:p>
            <a:pPr marL="0" indent="0" algn="ctr">
              <a:buNone/>
            </a:pPr>
            <a:endParaRPr lang="fr-CA" sz="1000" b="1" dirty="0"/>
          </a:p>
          <a:p>
            <a:pPr marL="0" indent="0" algn="ctr">
              <a:buNone/>
            </a:pPr>
            <a:r>
              <a:rPr lang="fr-CA" sz="2400" b="1" dirty="0"/>
              <a:t>FONCTIONNEMENT D’UNE SOCIÉTÉ PAR ACTIONS</a:t>
            </a:r>
          </a:p>
          <a:p>
            <a:pPr marL="0" indent="0" algn="ctr">
              <a:buNone/>
            </a:pPr>
            <a:endParaRPr lang="fr-CA" sz="2400" b="1" dirty="0"/>
          </a:p>
          <a:p>
            <a:r>
              <a:rPr lang="fr-CA" sz="2400" b="1" dirty="0"/>
              <a:t>La convention unanime des actionnaires</a:t>
            </a:r>
          </a:p>
          <a:p>
            <a:pPr marL="342900" indent="-342900">
              <a:buFont typeface="+mj-lt"/>
              <a:buAutoNum type="arabicPeriod"/>
            </a:pPr>
            <a:r>
              <a:rPr lang="fr-CA" sz="2400" dirty="0"/>
              <a:t>Elle n’est possible que s’il y a plus d’un actionnaire;</a:t>
            </a:r>
          </a:p>
          <a:p>
            <a:pPr marL="342900" indent="-342900">
              <a:buFont typeface="+mj-lt"/>
              <a:buAutoNum type="arabicPeriod"/>
            </a:pPr>
            <a:r>
              <a:rPr lang="fr-CA" sz="2400" dirty="0"/>
              <a:t>Si un seul actionnaire, on parlera de déclaration écrite de l’actionnaire unique;</a:t>
            </a:r>
          </a:p>
          <a:p>
            <a:pPr marL="342900" indent="-342900">
              <a:buFont typeface="+mj-lt"/>
              <a:buAutoNum type="arabicPeriod"/>
            </a:pPr>
            <a:r>
              <a:rPr lang="fr-CA" sz="2400" dirty="0"/>
              <a:t>Il s’agit d’une entente entre TOUS les actionnaires (qu’ils aient ou non le droit vote);</a:t>
            </a:r>
          </a:p>
          <a:p>
            <a:pPr marL="342900" indent="-342900">
              <a:buFont typeface="+mj-lt"/>
              <a:buAutoNum type="arabicPeriod"/>
            </a:pPr>
            <a:r>
              <a:rPr lang="fr-CA" sz="2400" dirty="0"/>
              <a:t>Elle a pour objet de restreindre le pouvoir des administrateurs.</a:t>
            </a:r>
          </a:p>
          <a:p>
            <a:endParaRPr lang="fr-CA" dirty="0"/>
          </a:p>
        </p:txBody>
      </p:sp>
    </p:spTree>
    <p:extLst>
      <p:ext uri="{BB962C8B-B14F-4D97-AF65-F5344CB8AC3E}">
        <p14:creationId xmlns:p14="http://schemas.microsoft.com/office/powerpoint/2010/main" val="3639592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p:txBody>
          <a:bodyPr>
            <a:normAutofit fontScale="25000" lnSpcReduction="20000"/>
          </a:bodyPr>
          <a:lstStyle/>
          <a:p>
            <a:endParaRPr lang="fr-CA" b="1" dirty="0"/>
          </a:p>
          <a:p>
            <a:pPr algn="ctr"/>
            <a:endParaRPr lang="fr-CA" sz="3600" b="1" dirty="0"/>
          </a:p>
          <a:p>
            <a:pPr algn="ctr"/>
            <a:endParaRPr lang="fr-CA" sz="3600" b="1" dirty="0"/>
          </a:p>
          <a:p>
            <a:pPr marL="0" indent="0" algn="ctr">
              <a:buNone/>
            </a:pPr>
            <a:r>
              <a:rPr lang="fr-CA" sz="12800" b="1" dirty="0"/>
              <a:t>Les administrateurs</a:t>
            </a:r>
          </a:p>
          <a:p>
            <a:pPr>
              <a:lnSpc>
                <a:spcPct val="150000"/>
              </a:lnSpc>
            </a:pPr>
            <a:r>
              <a:rPr lang="fr-CA" sz="8000" b="1" dirty="0"/>
              <a:t>Les administrateurs composent le conseil d’administration;</a:t>
            </a:r>
          </a:p>
          <a:p>
            <a:pPr>
              <a:lnSpc>
                <a:spcPct val="150000"/>
              </a:lnSpc>
            </a:pPr>
            <a:r>
              <a:rPr lang="fr-CA" sz="8000" b="1" dirty="0"/>
              <a:t>Le conseil d’administration est formé exclusivement de personnes physiques;</a:t>
            </a:r>
          </a:p>
          <a:p>
            <a:pPr>
              <a:lnSpc>
                <a:spcPct val="150000"/>
              </a:lnSpc>
            </a:pPr>
            <a:r>
              <a:rPr lang="fr-CA" sz="8000" b="1" dirty="0"/>
              <a:t>Leur mandat est généralement d’une année renouvelable;</a:t>
            </a:r>
          </a:p>
          <a:p>
            <a:pPr>
              <a:lnSpc>
                <a:spcPct val="150000"/>
              </a:lnSpc>
            </a:pPr>
            <a:r>
              <a:rPr lang="fr-CA" sz="8000" b="1" dirty="0"/>
              <a:t>Pour être administrateur, il faut être âgé d’au moins 18 ans, ne pas être débiteur non libéré de la faillite;</a:t>
            </a:r>
          </a:p>
          <a:p>
            <a:pPr>
              <a:lnSpc>
                <a:spcPct val="150000"/>
              </a:lnSpc>
            </a:pPr>
            <a:r>
              <a:rPr lang="fr-CA" sz="8000" b="1" dirty="0"/>
              <a:t>Ils représentent les actionnaires dans la gestion de la société.</a:t>
            </a:r>
          </a:p>
          <a:p>
            <a:endParaRPr lang="fr-CA"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2926372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0" y="1948070"/>
            <a:ext cx="12192000" cy="4731026"/>
          </a:xfrm>
        </p:spPr>
        <p:txBody>
          <a:bodyPr>
            <a:normAutofit fontScale="25000" lnSpcReduction="20000"/>
          </a:bodyPr>
          <a:lstStyle/>
          <a:p>
            <a:endParaRPr lang="fr-CA" b="1" dirty="0"/>
          </a:p>
          <a:p>
            <a:pPr algn="ctr"/>
            <a:endParaRPr lang="fr-CA" sz="3600" b="1" dirty="0"/>
          </a:p>
          <a:p>
            <a:pPr algn="ctr"/>
            <a:endParaRPr lang="fr-CA" sz="3600" b="1" dirty="0"/>
          </a:p>
          <a:p>
            <a:pPr marL="0" indent="0" algn="ctr">
              <a:buNone/>
            </a:pPr>
            <a:endParaRPr lang="fr-CA" sz="12800" b="1" dirty="0"/>
          </a:p>
          <a:p>
            <a:pPr marL="0" indent="0" algn="ctr">
              <a:buNone/>
            </a:pPr>
            <a:r>
              <a:rPr lang="fr-CA" sz="12800" b="1" dirty="0"/>
              <a:t>Les administrateurs</a:t>
            </a:r>
          </a:p>
          <a:p>
            <a:pPr marL="0" indent="0" algn="ctr">
              <a:buNone/>
            </a:pPr>
            <a:endParaRPr lang="fr-CA" sz="12800" b="1" dirty="0"/>
          </a:p>
          <a:p>
            <a:pPr>
              <a:lnSpc>
                <a:spcPct val="170000"/>
              </a:lnSpc>
            </a:pPr>
            <a:r>
              <a:rPr lang="fr-CA" sz="8000" b="1" dirty="0"/>
              <a:t>Ils doivent agir dans l’intérêt exclusif de la société;</a:t>
            </a:r>
          </a:p>
          <a:p>
            <a:pPr>
              <a:lnSpc>
                <a:spcPct val="170000"/>
              </a:lnSpc>
            </a:pPr>
            <a:r>
              <a:rPr lang="fr-CA" sz="8000" b="1" dirty="0"/>
              <a:t>Ils ne doivent pas se classer dans une situation de conflit d’intérêt;</a:t>
            </a:r>
          </a:p>
          <a:p>
            <a:pPr>
              <a:lnSpc>
                <a:spcPct val="170000"/>
              </a:lnSpc>
            </a:pPr>
            <a:r>
              <a:rPr lang="fr-CA" sz="8000" b="1" dirty="0"/>
              <a:t>Ils peuvent être remplacés, destitués par les actionnaires pour les motifs prévus dans la loi;</a:t>
            </a:r>
          </a:p>
          <a:p>
            <a:pPr>
              <a:lnSpc>
                <a:spcPct val="170000"/>
              </a:lnSpc>
            </a:pPr>
            <a:r>
              <a:rPr lang="fr-CA" sz="8000" b="1" dirty="0"/>
              <a:t>Ils peuvent démissionner de leur fonction (un mode de remplacement est y prévu).</a:t>
            </a:r>
          </a:p>
          <a:p>
            <a:endParaRPr lang="fr-CA"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1442312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37322" y="2180496"/>
            <a:ext cx="11173485" cy="4677504"/>
          </a:xfrm>
        </p:spPr>
        <p:txBody>
          <a:bodyPr>
            <a:normAutofit fontScale="25000" lnSpcReduction="20000"/>
          </a:bodyPr>
          <a:lstStyle/>
          <a:p>
            <a:endParaRPr lang="fr-CA" b="1" dirty="0"/>
          </a:p>
          <a:p>
            <a:pPr marL="0" indent="0" algn="ctr">
              <a:buNone/>
            </a:pPr>
            <a:endParaRPr lang="fr-CA" sz="12800" b="1" dirty="0"/>
          </a:p>
          <a:p>
            <a:pPr marL="0" indent="0" algn="ctr">
              <a:buNone/>
            </a:pPr>
            <a:r>
              <a:rPr lang="fr-CA" sz="12800" b="1" dirty="0"/>
              <a:t>Les administrateurs</a:t>
            </a:r>
          </a:p>
          <a:p>
            <a:pPr marL="0" indent="0" algn="ctr">
              <a:buNone/>
            </a:pPr>
            <a:endParaRPr lang="fr-CA" sz="12800" b="1" dirty="0"/>
          </a:p>
          <a:p>
            <a:pPr>
              <a:lnSpc>
                <a:spcPct val="170000"/>
              </a:lnSpc>
            </a:pPr>
            <a:r>
              <a:rPr lang="fr-CA" sz="9600" b="1" dirty="0"/>
              <a:t>Ils doivent se réunir pour adopter des résolutions portant entre autres sur:</a:t>
            </a:r>
          </a:p>
          <a:p>
            <a:pPr>
              <a:lnSpc>
                <a:spcPct val="170000"/>
              </a:lnSpc>
            </a:pPr>
            <a:r>
              <a:rPr lang="fr-CA" sz="9600" b="1" dirty="0"/>
              <a:t>Les émoluments (jetons de présence) à verser aux administrateurs;</a:t>
            </a:r>
          </a:p>
          <a:p>
            <a:pPr>
              <a:lnSpc>
                <a:spcPct val="170000"/>
              </a:lnSpc>
            </a:pPr>
            <a:r>
              <a:rPr lang="fr-CA" sz="9600" b="1" dirty="0"/>
              <a:t>La déclaration et le versement de dividendes;</a:t>
            </a:r>
          </a:p>
          <a:p>
            <a:pPr>
              <a:lnSpc>
                <a:spcPct val="170000"/>
              </a:lnSpc>
            </a:pPr>
            <a:r>
              <a:rPr lang="fr-CA" sz="9600" b="1" dirty="0"/>
              <a:t>La nomination des dirigeants de la société (directeur général…)</a:t>
            </a:r>
          </a:p>
          <a:p>
            <a:pPr>
              <a:lnSpc>
                <a:spcPct val="170000"/>
              </a:lnSpc>
            </a:pPr>
            <a:r>
              <a:rPr lang="fr-CA" sz="9600" b="1" dirty="0"/>
              <a:t>Etc. </a:t>
            </a:r>
          </a:p>
          <a:p>
            <a:endParaRPr lang="fr-CA"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113103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37322" y="2180496"/>
            <a:ext cx="11173485" cy="4677504"/>
          </a:xfrm>
        </p:spPr>
        <p:txBody>
          <a:bodyPr>
            <a:normAutofit fontScale="25000" lnSpcReduction="20000"/>
          </a:bodyPr>
          <a:lstStyle/>
          <a:p>
            <a:endParaRPr lang="fr-CA" b="1" dirty="0"/>
          </a:p>
          <a:p>
            <a:pPr marL="0" indent="0" algn="ctr">
              <a:buNone/>
            </a:pPr>
            <a:endParaRPr lang="fr-CA" sz="12800" b="1" dirty="0"/>
          </a:p>
          <a:p>
            <a:pPr marL="0" indent="0" algn="ctr">
              <a:buNone/>
            </a:pPr>
            <a:r>
              <a:rPr lang="fr-CA" sz="12800" b="1" dirty="0"/>
              <a:t>Les administrateurs</a:t>
            </a:r>
          </a:p>
          <a:p>
            <a:pPr marL="0" indent="0" algn="ctr">
              <a:buNone/>
            </a:pPr>
            <a:endParaRPr lang="fr-CA" sz="12800" b="1" dirty="0"/>
          </a:p>
          <a:p>
            <a:pPr>
              <a:lnSpc>
                <a:spcPct val="170000"/>
              </a:lnSpc>
            </a:pPr>
            <a:r>
              <a:rPr lang="fr-CA" sz="9600" b="1" dirty="0"/>
              <a:t>Les décisions se prennent à la majorité des voix;</a:t>
            </a:r>
          </a:p>
          <a:p>
            <a:pPr>
              <a:lnSpc>
                <a:spcPct val="170000"/>
              </a:lnSpc>
            </a:pPr>
            <a:r>
              <a:rPr lang="fr-CA" sz="9600" b="1" dirty="0"/>
              <a:t>Pas de vote par procuration;</a:t>
            </a:r>
          </a:p>
          <a:p>
            <a:pPr>
              <a:lnSpc>
                <a:spcPct val="170000"/>
              </a:lnSpc>
            </a:pPr>
            <a:r>
              <a:rPr lang="fr-CA" sz="9600" b="1" dirty="0"/>
              <a:t>Le quorum est constitué de la majorité des administrateurs;</a:t>
            </a:r>
          </a:p>
          <a:p>
            <a:pPr>
              <a:lnSpc>
                <a:spcPct val="170000"/>
              </a:lnSpc>
            </a:pPr>
            <a:r>
              <a:rPr lang="fr-CA" sz="9600" b="1" dirty="0"/>
              <a:t>Les procès verbaux sont consignés dans les livres de la société</a:t>
            </a:r>
          </a:p>
          <a:p>
            <a:endParaRPr lang="fr-CA"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837121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8EBE78-E1A7-47F4-8FF3-98152EA371CF}"/>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PLAN DU COURS </a:t>
            </a:r>
          </a:p>
        </p:txBody>
      </p:sp>
      <p:sp>
        <p:nvSpPr>
          <p:cNvPr id="3" name="Espace réservé du contenu 2">
            <a:extLst>
              <a:ext uri="{FF2B5EF4-FFF2-40B4-BE49-F238E27FC236}">
                <a16:creationId xmlns:a16="http://schemas.microsoft.com/office/drawing/2014/main" id="{5D41CF4D-AF96-4897-A9FE-C9AD139EF2FF}"/>
              </a:ext>
            </a:extLst>
          </p:cNvPr>
          <p:cNvSpPr>
            <a:spLocks noGrp="1"/>
          </p:cNvSpPr>
          <p:nvPr>
            <p:ph idx="1"/>
          </p:nvPr>
        </p:nvSpPr>
        <p:spPr>
          <a:xfrm>
            <a:off x="581192" y="2180496"/>
            <a:ext cx="11029615" cy="4299817"/>
          </a:xfrm>
        </p:spPr>
        <p:txBody>
          <a:bodyPr>
            <a:normAutofit/>
          </a:bodyPr>
          <a:lstStyle/>
          <a:p>
            <a:pPr marL="0" indent="0">
              <a:lnSpc>
                <a:spcPct val="150000"/>
              </a:lnSpc>
              <a:buNone/>
            </a:pPr>
            <a:r>
              <a:rPr lang="fr-CA" sz="2400" b="1" dirty="0">
                <a:effectLst>
                  <a:outerShdw blurRad="38100" dist="38100" dir="2700000" algn="tl">
                    <a:srgbClr val="000000">
                      <a:alpha val="43137"/>
                    </a:srgbClr>
                  </a:outerShdw>
                </a:effectLst>
              </a:rPr>
              <a:t>LES SOCIÉTÉS PAR ACTIONS</a:t>
            </a:r>
          </a:p>
          <a:p>
            <a:pPr marL="0" indent="0">
              <a:lnSpc>
                <a:spcPct val="150000"/>
              </a:lnSpc>
              <a:buNone/>
            </a:pPr>
            <a:r>
              <a:rPr lang="fr-CA" sz="2400" dirty="0"/>
              <a:t>		Vocabulaire</a:t>
            </a:r>
          </a:p>
          <a:p>
            <a:pPr marL="0" indent="0">
              <a:lnSpc>
                <a:spcPct val="150000"/>
              </a:lnSpc>
              <a:buNone/>
            </a:pPr>
            <a:r>
              <a:rPr lang="fr-CA" sz="2400" dirty="0"/>
              <a:t>		Types de personnes morales</a:t>
            </a:r>
          </a:p>
          <a:p>
            <a:pPr marL="0" indent="0">
              <a:lnSpc>
                <a:spcPct val="150000"/>
              </a:lnSpc>
              <a:buNone/>
            </a:pPr>
            <a:r>
              <a:rPr lang="fr-CA" sz="2400" dirty="0"/>
              <a:t>		Création d’une société par actions</a:t>
            </a:r>
          </a:p>
          <a:p>
            <a:pPr marL="0" indent="0">
              <a:lnSpc>
                <a:spcPct val="150000"/>
              </a:lnSpc>
              <a:buNone/>
            </a:pPr>
            <a:r>
              <a:rPr lang="fr-CA" sz="2400" dirty="0"/>
              <a:t>		Fonctionnement d’une société par actions</a:t>
            </a:r>
          </a:p>
          <a:p>
            <a:pPr marL="0" indent="0">
              <a:lnSpc>
                <a:spcPct val="150000"/>
              </a:lnSpc>
              <a:buNone/>
            </a:pPr>
            <a:r>
              <a:rPr lang="fr-CA" sz="2400" b="1" dirty="0">
                <a:effectLst>
                  <a:outerShdw blurRad="38100" dist="38100" dir="2700000" algn="tl">
                    <a:srgbClr val="000000">
                      <a:alpha val="43137"/>
                    </a:srgbClr>
                  </a:outerShdw>
                </a:effectLst>
              </a:rPr>
              <a:t>LES COOPÉRATIVES</a:t>
            </a:r>
          </a:p>
        </p:txBody>
      </p:sp>
    </p:spTree>
    <p:extLst>
      <p:ext uri="{BB962C8B-B14F-4D97-AF65-F5344CB8AC3E}">
        <p14:creationId xmlns:p14="http://schemas.microsoft.com/office/powerpoint/2010/main" val="349975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37322" y="2180496"/>
            <a:ext cx="11173485" cy="4677504"/>
          </a:xfrm>
        </p:spPr>
        <p:txBody>
          <a:bodyPr>
            <a:normAutofit/>
          </a:bodyPr>
          <a:lstStyle/>
          <a:p>
            <a:endParaRPr lang="fr-CA" b="1" dirty="0"/>
          </a:p>
          <a:p>
            <a:pPr marL="0" indent="0" algn="ctr">
              <a:buNone/>
            </a:pPr>
            <a:r>
              <a:rPr lang="fr-CA" sz="4000" b="1" dirty="0"/>
              <a:t>Liquidation de la société par actions</a:t>
            </a:r>
          </a:p>
          <a:p>
            <a:pPr marL="0" indent="0" algn="ctr">
              <a:buNone/>
            </a:pPr>
            <a:endParaRPr lang="fr-CA" sz="3200" b="1" dirty="0"/>
          </a:p>
          <a:p>
            <a:pPr marL="0" indent="0" algn="ctr">
              <a:buNone/>
            </a:pPr>
            <a:r>
              <a:rPr lang="fr-CA" sz="3200" b="1" dirty="0"/>
              <a:t>	Dissolution volontaire</a:t>
            </a:r>
          </a:p>
          <a:p>
            <a:pPr marL="0" indent="0" algn="ctr">
              <a:buNone/>
            </a:pPr>
            <a:r>
              <a:rPr lang="fr-CA" sz="3200" b="1" dirty="0"/>
              <a:t>Dissolution forcée </a:t>
            </a:r>
          </a:p>
          <a:p>
            <a:endParaRPr lang="fr-CA" sz="3200"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4112281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37322" y="2180496"/>
            <a:ext cx="11173485" cy="4677504"/>
          </a:xfrm>
        </p:spPr>
        <p:txBody>
          <a:bodyPr>
            <a:normAutofit fontScale="85000" lnSpcReduction="10000"/>
          </a:bodyPr>
          <a:lstStyle/>
          <a:p>
            <a:endParaRPr lang="fr-CA" b="1" dirty="0"/>
          </a:p>
          <a:p>
            <a:pPr algn="ctr"/>
            <a:endParaRPr lang="fr-CA" sz="3800" b="1" dirty="0"/>
          </a:p>
          <a:p>
            <a:pPr algn="ctr"/>
            <a:r>
              <a:rPr lang="fr-CA" sz="3800" b="1" dirty="0"/>
              <a:t>Avantages</a:t>
            </a:r>
            <a:r>
              <a:rPr lang="fr-CA" sz="3800" dirty="0"/>
              <a:t> </a:t>
            </a:r>
          </a:p>
          <a:p>
            <a:pPr>
              <a:buFont typeface="+mj-lt"/>
              <a:buAutoNum type="arabicPeriod"/>
            </a:pPr>
            <a:r>
              <a:rPr lang="fr-CA" sz="3200" dirty="0"/>
              <a:t>Responsabilité limitée des actionnaires et des administrateurs</a:t>
            </a:r>
          </a:p>
          <a:p>
            <a:pPr>
              <a:buFont typeface="+mj-lt"/>
              <a:buAutoNum type="arabicPeriod"/>
            </a:pPr>
            <a:r>
              <a:rPr lang="fr-CA" sz="3200" dirty="0"/>
              <a:t>Permanence: pas de dissolution en cas de décès, de la faillite ou retrait</a:t>
            </a:r>
          </a:p>
          <a:p>
            <a:pPr>
              <a:buFont typeface="+mj-lt"/>
              <a:buAutoNum type="arabicPeriod"/>
            </a:pPr>
            <a:r>
              <a:rPr lang="fr-CA" sz="3200" dirty="0"/>
              <a:t>Simplicité de transfert: s’il veut se retirer, l’actionnaire cède simplement ses actions</a:t>
            </a:r>
          </a:p>
          <a:p>
            <a:pPr>
              <a:buFont typeface="+mj-lt"/>
              <a:buAutoNum type="arabicPeriod"/>
            </a:pPr>
            <a:r>
              <a:rPr lang="fr-CA" sz="3200" dirty="0"/>
              <a:t>Financement varié</a:t>
            </a:r>
          </a:p>
          <a:p>
            <a:pPr>
              <a:buFont typeface="+mj-lt"/>
              <a:buAutoNum type="arabicPeriod"/>
            </a:pPr>
            <a:r>
              <a:rPr lang="fr-CA" sz="3200" dirty="0"/>
              <a:t>Aspect fiscal plus avantageux que pour les particulier</a:t>
            </a:r>
          </a:p>
          <a:p>
            <a:endParaRPr lang="fr-CA" sz="3200"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15267630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106017" y="2180496"/>
            <a:ext cx="11754679" cy="4677504"/>
          </a:xfrm>
        </p:spPr>
        <p:txBody>
          <a:bodyPr>
            <a:normAutofit fontScale="25000" lnSpcReduction="20000"/>
          </a:bodyPr>
          <a:lstStyle/>
          <a:p>
            <a:endParaRPr lang="fr-CA" b="1" dirty="0"/>
          </a:p>
          <a:p>
            <a:pPr marL="0" indent="0" algn="ctr">
              <a:buNone/>
            </a:pPr>
            <a:endParaRPr lang="fr-CA" sz="3200" b="1" dirty="0"/>
          </a:p>
          <a:p>
            <a:pPr marL="0" indent="0" algn="ctr">
              <a:buNone/>
            </a:pPr>
            <a:endParaRPr lang="fr-CA" sz="3200" b="1" dirty="0"/>
          </a:p>
          <a:p>
            <a:pPr marL="0" indent="0" algn="ctr">
              <a:buNone/>
            </a:pPr>
            <a:endParaRPr lang="fr-CA" sz="3200" b="1" dirty="0"/>
          </a:p>
          <a:p>
            <a:pPr marL="0" indent="0" algn="ctr">
              <a:buNone/>
            </a:pPr>
            <a:endParaRPr lang="fr-CA" sz="3200" b="1" dirty="0"/>
          </a:p>
          <a:p>
            <a:pPr marL="0" indent="0" algn="ctr">
              <a:buNone/>
            </a:pPr>
            <a:r>
              <a:rPr lang="fr-CA" sz="12800" b="1" dirty="0"/>
              <a:t>Inconvénients</a:t>
            </a:r>
          </a:p>
          <a:p>
            <a:pPr algn="just">
              <a:lnSpc>
                <a:spcPct val="200000"/>
              </a:lnSpc>
              <a:buFont typeface="+mj-lt"/>
              <a:buAutoNum type="arabicPeriod"/>
            </a:pPr>
            <a:r>
              <a:rPr lang="fr-CA" sz="10400" dirty="0"/>
              <a:t>Frais de constitution élevés (frais d’avocat et comptable)</a:t>
            </a:r>
          </a:p>
          <a:p>
            <a:pPr algn="just">
              <a:lnSpc>
                <a:spcPct val="200000"/>
              </a:lnSpc>
              <a:buFont typeface="+mj-lt"/>
              <a:buAutoNum type="arabicPeriod"/>
            </a:pPr>
            <a:r>
              <a:rPr lang="fr-CA" sz="10400" dirty="0"/>
              <a:t>Administration complexe (C.A des administrateurs, des C.A. des actionnaires, etc.)</a:t>
            </a:r>
          </a:p>
          <a:p>
            <a:pPr algn="just">
              <a:lnSpc>
                <a:spcPct val="200000"/>
              </a:lnSpc>
              <a:buFont typeface="+mj-lt"/>
              <a:buAutoNum type="arabicPeriod"/>
            </a:pPr>
            <a:r>
              <a:rPr lang="fr-CA" sz="10400" dirty="0"/>
              <a:t>Impossibilité de recourir à la Cour des petites créances dix employés en même temps au cours de la dernière année.</a:t>
            </a:r>
            <a:r>
              <a:rPr lang="fr-CA" sz="11200" dirty="0"/>
              <a:t> </a:t>
            </a:r>
            <a:endParaRPr lang="fr-CA" sz="12800" b="1" dirty="0"/>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637654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COOPÉRATIVES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106017" y="2180496"/>
            <a:ext cx="11754679" cy="4677504"/>
          </a:xfrm>
        </p:spPr>
        <p:txBody>
          <a:bodyPr>
            <a:normAutofit fontScale="25000" lnSpcReduction="20000"/>
          </a:bodyPr>
          <a:lstStyle/>
          <a:p>
            <a:endParaRPr lang="fr-CA" b="1" dirty="0"/>
          </a:p>
          <a:p>
            <a:pPr marL="0" indent="0" algn="ctr">
              <a:buNone/>
            </a:pPr>
            <a:endParaRPr lang="fr-CA" sz="3200" b="1" dirty="0"/>
          </a:p>
          <a:p>
            <a:pPr marL="0" indent="0" algn="ctr">
              <a:buNone/>
            </a:pPr>
            <a:endParaRPr lang="fr-CA" sz="3200" b="1" dirty="0"/>
          </a:p>
          <a:p>
            <a:pPr marL="0" indent="0" algn="ctr">
              <a:buNone/>
            </a:pPr>
            <a:endParaRPr lang="fr-CA" sz="3200" b="1" dirty="0"/>
          </a:p>
          <a:p>
            <a:pPr marL="0" indent="0" algn="ctr">
              <a:buNone/>
            </a:pPr>
            <a:endParaRPr lang="fr-CA" sz="3600" b="1" dirty="0"/>
          </a:p>
          <a:p>
            <a:pPr marL="0" indent="0" algn="just">
              <a:lnSpc>
                <a:spcPct val="150000"/>
              </a:lnSpc>
              <a:buNone/>
            </a:pPr>
            <a:r>
              <a:rPr lang="fr-CA" sz="11200" dirty="0"/>
              <a:t>Personne morale regroupant des personnes qui ont des besoins économiques, sociaux ou culturels communs et qui, en vue d'y répondre, s'associent pour exploiter une entreprise conformément aux règles d'action coopérative. Il s’agit d’une personne morale distincte de ses membres. La responsabilité de ceux-ci est limitée à la valeur des parts qu'ils ont souscrites. </a:t>
            </a:r>
          </a:p>
          <a:p>
            <a:pPr marL="0" indent="0">
              <a:buNone/>
            </a:pPr>
            <a:endParaRPr lang="fr-CA" b="1" dirty="0"/>
          </a:p>
          <a:p>
            <a:endParaRPr lang="fr-CA" b="1" dirty="0"/>
          </a:p>
          <a:p>
            <a:endParaRPr lang="fr-CA" dirty="0"/>
          </a:p>
        </p:txBody>
      </p:sp>
    </p:spTree>
    <p:extLst>
      <p:ext uri="{BB962C8B-B14F-4D97-AF65-F5344CB8AC3E}">
        <p14:creationId xmlns:p14="http://schemas.microsoft.com/office/powerpoint/2010/main" val="2122732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55200-968A-4533-85DD-660D40C96A44}"/>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CCDDFC1F-ADDC-4B88-835E-105BB4867583}"/>
              </a:ext>
            </a:extLst>
          </p:cNvPr>
          <p:cNvSpPr>
            <a:spLocks noGrp="1"/>
          </p:cNvSpPr>
          <p:nvPr>
            <p:ph idx="1"/>
          </p:nvPr>
        </p:nvSpPr>
        <p:spPr>
          <a:xfrm>
            <a:off x="581192" y="2180496"/>
            <a:ext cx="11029615" cy="4366078"/>
          </a:xfrm>
        </p:spPr>
        <p:txBody>
          <a:bodyPr>
            <a:normAutofit/>
          </a:bodyPr>
          <a:lstStyle/>
          <a:p>
            <a:pPr marL="0" indent="0" algn="ctr">
              <a:buNone/>
            </a:pPr>
            <a:r>
              <a:rPr lang="fr-CA" sz="6600" b="1" dirty="0">
                <a:effectLst>
                  <a:outerShdw blurRad="38100" dist="38100" dir="2700000" algn="tl">
                    <a:srgbClr val="000000">
                      <a:alpha val="43137"/>
                    </a:srgbClr>
                  </a:outerShdw>
                </a:effectLst>
              </a:rPr>
              <a:t>MERCI</a:t>
            </a:r>
          </a:p>
          <a:p>
            <a:pPr marL="0" indent="0" algn="ctr">
              <a:buNone/>
            </a:pPr>
            <a:r>
              <a:rPr lang="fr-CA" sz="6600" b="1" dirty="0">
                <a:effectLst>
                  <a:outerShdw blurRad="38100" dist="38100" dir="2700000" algn="tl">
                    <a:srgbClr val="000000">
                      <a:alpha val="43137"/>
                    </a:srgbClr>
                  </a:outerShdw>
                </a:effectLst>
              </a:rPr>
              <a:t>ET</a:t>
            </a:r>
          </a:p>
          <a:p>
            <a:pPr marL="0" indent="0" algn="ctr">
              <a:buNone/>
            </a:pPr>
            <a:r>
              <a:rPr lang="fr-CA" sz="6600" b="1" dirty="0">
                <a:effectLst>
                  <a:outerShdw blurRad="38100" dist="38100" dir="2700000" algn="tl">
                    <a:srgbClr val="000000">
                      <a:alpha val="43137"/>
                    </a:srgbClr>
                  </a:outerShdw>
                </a:effectLst>
              </a:rPr>
              <a:t>BONNE JOURNÉE!</a:t>
            </a:r>
          </a:p>
        </p:txBody>
      </p:sp>
    </p:spTree>
    <p:extLst>
      <p:ext uri="{BB962C8B-B14F-4D97-AF65-F5344CB8AC3E}">
        <p14:creationId xmlns:p14="http://schemas.microsoft.com/office/powerpoint/2010/main" val="2130175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4" name="Espace réservé du texte 3">
            <a:extLst>
              <a:ext uri="{FF2B5EF4-FFF2-40B4-BE49-F238E27FC236}">
                <a16:creationId xmlns:a16="http://schemas.microsoft.com/office/drawing/2014/main" id="{EBB01720-D4B2-445A-A88E-3FEEEA177E64}"/>
              </a:ext>
            </a:extLst>
          </p:cNvPr>
          <p:cNvSpPr>
            <a:spLocks noGrp="1"/>
          </p:cNvSpPr>
          <p:nvPr>
            <p:ph type="body" idx="1"/>
          </p:nvPr>
        </p:nvSpPr>
        <p:spPr>
          <a:xfrm>
            <a:off x="734206" y="2250892"/>
            <a:ext cx="11029616" cy="536005"/>
          </a:xfrm>
        </p:spPr>
        <p:txBody>
          <a:bodyPr/>
          <a:lstStyle/>
          <a:p>
            <a:pPr algn="ctr"/>
            <a:r>
              <a:rPr lang="fr-CA" sz="2800" b="1" dirty="0">
                <a:solidFill>
                  <a:schemeClr val="tx1">
                    <a:lumMod val="85000"/>
                    <a:lumOff val="15000"/>
                  </a:schemeClr>
                </a:solidFill>
              </a:rPr>
              <a:t>VOCABULAIRE</a:t>
            </a:r>
          </a:p>
        </p:txBody>
      </p:sp>
      <p:sp>
        <p:nvSpPr>
          <p:cNvPr id="5" name="Espace réservé du contenu 4">
            <a:extLst>
              <a:ext uri="{FF2B5EF4-FFF2-40B4-BE49-F238E27FC236}">
                <a16:creationId xmlns:a16="http://schemas.microsoft.com/office/drawing/2014/main" id="{A1EF4DB7-BD33-4710-BB90-F5A298F6448A}"/>
              </a:ext>
            </a:extLst>
          </p:cNvPr>
          <p:cNvSpPr>
            <a:spLocks noGrp="1"/>
          </p:cNvSpPr>
          <p:nvPr>
            <p:ph sz="half" idx="2"/>
          </p:nvPr>
        </p:nvSpPr>
        <p:spPr>
          <a:xfrm>
            <a:off x="581194" y="2926052"/>
            <a:ext cx="5393100" cy="4097600"/>
          </a:xfrm>
        </p:spPr>
        <p:txBody>
          <a:bodyPr>
            <a:normAutofit lnSpcReduction="10000"/>
          </a:bodyPr>
          <a:lstStyle/>
          <a:p>
            <a:r>
              <a:rPr lang="fr-CA" sz="2400" dirty="0"/>
              <a:t>Action</a:t>
            </a:r>
          </a:p>
          <a:p>
            <a:r>
              <a:rPr lang="fr-CA" sz="2400" dirty="0"/>
              <a:t>Actionnaire</a:t>
            </a:r>
          </a:p>
          <a:p>
            <a:r>
              <a:rPr lang="fr-CA" sz="2400" dirty="0"/>
              <a:t>Administrateur</a:t>
            </a:r>
          </a:p>
          <a:p>
            <a:r>
              <a:rPr lang="fr-CA" sz="2400" dirty="0"/>
              <a:t>Autorité des marchés financiers</a:t>
            </a:r>
          </a:p>
          <a:p>
            <a:r>
              <a:rPr lang="fr-CA" sz="2400" dirty="0"/>
              <a:t>Capital-actions</a:t>
            </a:r>
          </a:p>
          <a:p>
            <a:r>
              <a:rPr lang="fr-CA" sz="2400" dirty="0"/>
              <a:t>Certificat d’action</a:t>
            </a:r>
          </a:p>
          <a:p>
            <a:r>
              <a:rPr lang="fr-CA" sz="2400" dirty="0"/>
              <a:t>Contrôle</a:t>
            </a:r>
          </a:p>
          <a:p>
            <a:r>
              <a:rPr lang="fr-CA" sz="2400" dirty="0"/>
              <a:t>Dividendes</a:t>
            </a:r>
          </a:p>
          <a:p>
            <a:endParaRPr lang="fr-CA" dirty="0"/>
          </a:p>
        </p:txBody>
      </p:sp>
      <p:sp>
        <p:nvSpPr>
          <p:cNvPr id="6" name="Espace réservé du texte 5">
            <a:extLst>
              <a:ext uri="{FF2B5EF4-FFF2-40B4-BE49-F238E27FC236}">
                <a16:creationId xmlns:a16="http://schemas.microsoft.com/office/drawing/2014/main" id="{29446CAA-05FC-425D-BF81-8553152ECE86}"/>
              </a:ext>
            </a:extLst>
          </p:cNvPr>
          <p:cNvSpPr>
            <a:spLocks noGrp="1"/>
          </p:cNvSpPr>
          <p:nvPr>
            <p:ph type="body" sz="quarter" idx="3"/>
          </p:nvPr>
        </p:nvSpPr>
        <p:spPr/>
        <p:txBody>
          <a:bodyPr/>
          <a:lstStyle/>
          <a:p>
            <a:endParaRPr lang="fr-CA"/>
          </a:p>
        </p:txBody>
      </p:sp>
      <p:sp>
        <p:nvSpPr>
          <p:cNvPr id="7" name="Espace réservé du contenu 6">
            <a:extLst>
              <a:ext uri="{FF2B5EF4-FFF2-40B4-BE49-F238E27FC236}">
                <a16:creationId xmlns:a16="http://schemas.microsoft.com/office/drawing/2014/main" id="{3E6CA63C-9216-4560-A7B4-680372202079}"/>
              </a:ext>
            </a:extLst>
          </p:cNvPr>
          <p:cNvSpPr>
            <a:spLocks noGrp="1"/>
          </p:cNvSpPr>
          <p:nvPr>
            <p:ph sz="quarter" idx="4"/>
          </p:nvPr>
        </p:nvSpPr>
        <p:spPr>
          <a:xfrm>
            <a:off x="6217709" y="2926052"/>
            <a:ext cx="5393100" cy="4256626"/>
          </a:xfrm>
        </p:spPr>
        <p:txBody>
          <a:bodyPr>
            <a:normAutofit lnSpcReduction="10000"/>
          </a:bodyPr>
          <a:lstStyle/>
          <a:p>
            <a:pPr>
              <a:lnSpc>
                <a:spcPct val="110000"/>
              </a:lnSpc>
            </a:pPr>
            <a:r>
              <a:rPr lang="fr-CA" sz="2400" dirty="0"/>
              <a:t>Droit de vote</a:t>
            </a:r>
          </a:p>
          <a:p>
            <a:pPr>
              <a:lnSpc>
                <a:spcPct val="110000"/>
              </a:lnSpc>
            </a:pPr>
            <a:r>
              <a:rPr lang="fr-CA" sz="2400" dirty="0"/>
              <a:t>Émetteur assujetti</a:t>
            </a:r>
          </a:p>
          <a:p>
            <a:pPr>
              <a:lnSpc>
                <a:spcPct val="110000"/>
              </a:lnSpc>
            </a:pPr>
            <a:r>
              <a:rPr lang="fr-CA" sz="2400" dirty="0"/>
              <a:t>Émetteur fermé</a:t>
            </a:r>
          </a:p>
          <a:p>
            <a:pPr>
              <a:lnSpc>
                <a:spcPct val="110000"/>
              </a:lnSpc>
            </a:pPr>
            <a:r>
              <a:rPr lang="fr-CA" sz="2400" dirty="0"/>
              <a:t>Fondateur</a:t>
            </a:r>
          </a:p>
          <a:p>
            <a:pPr>
              <a:lnSpc>
                <a:spcPct val="110000"/>
              </a:lnSpc>
            </a:pPr>
            <a:r>
              <a:rPr lang="fr-CA" sz="2400" dirty="0"/>
              <a:t>Loi sur les valeurs mobilières</a:t>
            </a:r>
          </a:p>
          <a:p>
            <a:pPr>
              <a:lnSpc>
                <a:spcPct val="110000"/>
              </a:lnSpc>
            </a:pPr>
            <a:r>
              <a:rPr lang="fr-CA" sz="2400" dirty="0"/>
              <a:t>Responsabilité</a:t>
            </a:r>
          </a:p>
          <a:p>
            <a:pPr>
              <a:lnSpc>
                <a:spcPct val="110000"/>
              </a:lnSpc>
            </a:pPr>
            <a:r>
              <a:rPr lang="fr-CA" sz="2400" dirty="0"/>
              <a:t>Siège social</a:t>
            </a:r>
          </a:p>
          <a:p>
            <a:pPr>
              <a:lnSpc>
                <a:spcPct val="110000"/>
              </a:lnSpc>
            </a:pPr>
            <a:r>
              <a:rPr lang="fr-CA" sz="2400" dirty="0"/>
              <a:t>Valeur mobilière</a:t>
            </a:r>
          </a:p>
          <a:p>
            <a:endParaRPr lang="fr-CA" dirty="0"/>
          </a:p>
        </p:txBody>
      </p:sp>
    </p:spTree>
    <p:extLst>
      <p:ext uri="{BB962C8B-B14F-4D97-AF65-F5344CB8AC3E}">
        <p14:creationId xmlns:p14="http://schemas.microsoft.com/office/powerpoint/2010/main" val="358223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10816" y="2180496"/>
            <a:ext cx="11396871" cy="4677504"/>
          </a:xfrm>
        </p:spPr>
        <p:txBody>
          <a:bodyPr>
            <a:normAutofit fontScale="92500" lnSpcReduction="10000"/>
          </a:bodyPr>
          <a:lstStyle/>
          <a:p>
            <a:pPr algn="ctr"/>
            <a:endParaRPr lang="fr-CA" sz="2800" b="1" dirty="0"/>
          </a:p>
          <a:p>
            <a:pPr marL="0" indent="0" algn="ctr">
              <a:buNone/>
            </a:pPr>
            <a:r>
              <a:rPr lang="fr-CA" sz="3500" b="1" dirty="0"/>
              <a:t>LES TYPES DE PERSONNES MORALES</a:t>
            </a:r>
          </a:p>
          <a:p>
            <a:pPr algn="just">
              <a:lnSpc>
                <a:spcPct val="150000"/>
              </a:lnSpc>
            </a:pPr>
            <a:r>
              <a:rPr lang="fr-CA" sz="2400" dirty="0"/>
              <a:t>Les société par actions (personne morale à but lucratif): génèrent des profits au bénéfice des actionnaires, possèdent un capital-actions;</a:t>
            </a:r>
          </a:p>
          <a:p>
            <a:pPr algn="just">
              <a:lnSpc>
                <a:spcPct val="150000"/>
              </a:lnSpc>
            </a:pPr>
            <a:r>
              <a:rPr lang="fr-CA" sz="2400" dirty="0"/>
              <a:t>Les personnes morales (ou organisme) sans but lucratif: créées à des fins caritatives; ne possèdent pas de capital-actions;</a:t>
            </a:r>
          </a:p>
          <a:p>
            <a:pPr algn="just">
              <a:lnSpc>
                <a:spcPct val="150000"/>
              </a:lnSpc>
            </a:pPr>
            <a:r>
              <a:rPr lang="fr-CA" sz="2400" dirty="0"/>
              <a:t>Les sociétés par actions étrangères (constituées en sous les lois d’autres pays);</a:t>
            </a:r>
          </a:p>
          <a:p>
            <a:pPr algn="just">
              <a:lnSpc>
                <a:spcPct val="150000"/>
              </a:lnSpc>
            </a:pPr>
            <a:r>
              <a:rPr lang="fr-CA" sz="2400" dirty="0"/>
              <a:t>Les sociétés d’État du pallier fédéral ou provincial: créées par une loi particulière.</a:t>
            </a:r>
          </a:p>
          <a:p>
            <a:endParaRPr lang="fr-CA" dirty="0"/>
          </a:p>
          <a:p>
            <a:endParaRPr lang="fr-CA" dirty="0"/>
          </a:p>
        </p:txBody>
      </p:sp>
    </p:spTree>
    <p:extLst>
      <p:ext uri="{BB962C8B-B14F-4D97-AF65-F5344CB8AC3E}">
        <p14:creationId xmlns:p14="http://schemas.microsoft.com/office/powerpoint/2010/main" val="941650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238540" y="2093844"/>
            <a:ext cx="11661912" cy="4664766"/>
          </a:xfrm>
        </p:spPr>
        <p:txBody>
          <a:bodyPr>
            <a:normAutofit fontScale="62500" lnSpcReduction="20000"/>
          </a:bodyPr>
          <a:lstStyle/>
          <a:p>
            <a:pPr marL="0" indent="0" algn="ctr">
              <a:buNone/>
            </a:pPr>
            <a:endParaRPr lang="fr-CA" sz="24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r>
              <a:rPr lang="fr-CA" sz="2800" b="1" dirty="0">
                <a:effectLst>
                  <a:outerShdw blurRad="38100" dist="38100" dir="2700000" algn="tl">
                    <a:srgbClr val="000000">
                      <a:alpha val="43137"/>
                    </a:srgbClr>
                  </a:outerShdw>
                </a:effectLst>
              </a:rPr>
              <a:t>CRÉATION D’UNE SOCIÉTÉ PAR ACTIONS</a:t>
            </a:r>
          </a:p>
          <a:p>
            <a:endParaRPr lang="fr-CA" dirty="0"/>
          </a:p>
          <a:p>
            <a:r>
              <a:rPr lang="fr-CA" sz="3400" dirty="0"/>
              <a:t>Une société peut être créée en vertu de la </a:t>
            </a:r>
            <a:r>
              <a:rPr lang="fr-CA" sz="3400" i="1" dirty="0"/>
              <a:t>Loi sur les sociétés par actions du Québec </a:t>
            </a:r>
            <a:r>
              <a:rPr lang="fr-CA" sz="3400" dirty="0"/>
              <a:t>(LSA) ou en vertu de la </a:t>
            </a:r>
            <a:r>
              <a:rPr lang="fr-CA" sz="3400" i="1" dirty="0"/>
              <a:t>Loi canadienne sur les sociétés par actions </a:t>
            </a:r>
            <a:r>
              <a:rPr lang="fr-CA" sz="3400" dirty="0"/>
              <a:t>(LCSA)</a:t>
            </a:r>
          </a:p>
          <a:p>
            <a:endParaRPr lang="fr-CA" sz="3400" dirty="0"/>
          </a:p>
          <a:p>
            <a:r>
              <a:rPr lang="fr-CA" sz="3400" dirty="0"/>
              <a:t>Deux questions préalables auxquelles les fondateurs devront répondre avant de formuler une demande d’incorporation:</a:t>
            </a:r>
          </a:p>
          <a:p>
            <a:endParaRPr lang="fr-CA" sz="3400" dirty="0"/>
          </a:p>
          <a:p>
            <a:pPr marL="1368000" lvl="4" indent="0">
              <a:buNone/>
            </a:pPr>
            <a:r>
              <a:rPr lang="fr-CA" sz="3400" dirty="0"/>
              <a:t>La société doit-elle être incorporée sous la charte fédérale ou provinciale?</a:t>
            </a:r>
          </a:p>
          <a:p>
            <a:pPr marL="1368000" lvl="4" indent="0">
              <a:buNone/>
            </a:pPr>
            <a:endParaRPr lang="fr-CA" sz="3400" dirty="0"/>
          </a:p>
          <a:p>
            <a:pPr marL="1368000" lvl="4" indent="0">
              <a:buNone/>
            </a:pPr>
            <a:r>
              <a:rPr lang="fr-CA" sz="3400" dirty="0"/>
              <a:t>Une société par actions devra-t-elle être considérée comme un émetteur assujetti ou fermé?</a:t>
            </a:r>
          </a:p>
          <a:p>
            <a:endParaRPr lang="fr-CA" dirty="0"/>
          </a:p>
          <a:p>
            <a:endParaRPr lang="fr-CA" dirty="0"/>
          </a:p>
          <a:p>
            <a:endParaRPr lang="fr-CA" dirty="0"/>
          </a:p>
          <a:p>
            <a:endParaRPr lang="fr-CA" dirty="0"/>
          </a:p>
          <a:p>
            <a:endParaRPr lang="fr-CA" dirty="0"/>
          </a:p>
        </p:txBody>
      </p:sp>
    </p:spTree>
    <p:extLst>
      <p:ext uri="{BB962C8B-B14F-4D97-AF65-F5344CB8AC3E}">
        <p14:creationId xmlns:p14="http://schemas.microsoft.com/office/powerpoint/2010/main" val="1514994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477079" y="2180496"/>
            <a:ext cx="11237844" cy="4498600"/>
          </a:xfrm>
        </p:spPr>
        <p:txBody>
          <a:bodyPr>
            <a:normAutofit fontScale="25000" lnSpcReduction="20000"/>
          </a:bodyPr>
          <a:lstStyle/>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endParaRPr lang="fr-CA" sz="2800" b="1" dirty="0">
              <a:effectLst>
                <a:outerShdw blurRad="38100" dist="38100" dir="2700000" algn="tl">
                  <a:srgbClr val="000000">
                    <a:alpha val="43137"/>
                  </a:srgbClr>
                </a:outerShdw>
              </a:effectLst>
            </a:endParaRPr>
          </a:p>
          <a:p>
            <a:pPr marL="0" indent="0" algn="ctr">
              <a:buNone/>
            </a:pPr>
            <a:r>
              <a:rPr lang="fr-CA" sz="8000" b="1" dirty="0">
                <a:effectLst>
                  <a:outerShdw blurRad="38100" dist="38100" dir="2700000" algn="tl">
                    <a:srgbClr val="000000">
                      <a:alpha val="43137"/>
                    </a:srgbClr>
                  </a:outerShdw>
                </a:effectLst>
              </a:rPr>
              <a:t>CRÉATION D’UNE SOCIÉTÉ PAR ACTIONS</a:t>
            </a:r>
          </a:p>
          <a:p>
            <a:pPr marL="0" indent="0">
              <a:buNone/>
            </a:pPr>
            <a:endParaRPr lang="fr-CA" sz="6400" b="1" u="sng" dirty="0">
              <a:effectLst>
                <a:outerShdw blurRad="38100" dist="38100" dir="2700000" algn="tl">
                  <a:srgbClr val="000000">
                    <a:alpha val="43137"/>
                  </a:srgbClr>
                </a:outerShdw>
              </a:effectLst>
            </a:endParaRPr>
          </a:p>
          <a:p>
            <a:pPr marL="0" indent="0" algn="just">
              <a:buNone/>
            </a:pPr>
            <a:r>
              <a:rPr lang="fr-CA" sz="6400" b="1" u="sng" dirty="0">
                <a:effectLst>
                  <a:outerShdw blurRad="38100" dist="38100" dir="2700000" algn="tl">
                    <a:srgbClr val="000000">
                      <a:alpha val="43137"/>
                    </a:srgbClr>
                  </a:outerShdw>
                </a:effectLst>
              </a:rPr>
              <a:t>CONTRATS PRÉCONSTITUTIFS</a:t>
            </a:r>
          </a:p>
          <a:p>
            <a:pPr algn="just">
              <a:lnSpc>
                <a:spcPct val="120000"/>
              </a:lnSpc>
              <a:buFont typeface="Wingdings" panose="05000000000000000000" pitchFamily="2" charset="2"/>
              <a:buChar char="q"/>
            </a:pPr>
            <a:r>
              <a:rPr lang="fr-CA" sz="8000" dirty="0"/>
              <a:t>Ce sont des contrats conclus par les fondateurs avant l’incorporation d’une société par actions;</a:t>
            </a:r>
          </a:p>
          <a:p>
            <a:pPr algn="just">
              <a:lnSpc>
                <a:spcPct val="120000"/>
              </a:lnSpc>
              <a:buFont typeface="Wingdings" panose="05000000000000000000" pitchFamily="2" charset="2"/>
              <a:buChar char="q"/>
            </a:pPr>
            <a:r>
              <a:rPr lang="fr-CA" sz="8000" dirty="0"/>
              <a:t>Ces contrats sont conclus au nom de la  société par actions à être créées;</a:t>
            </a:r>
          </a:p>
          <a:p>
            <a:pPr algn="just">
              <a:lnSpc>
                <a:spcPct val="120000"/>
              </a:lnSpc>
              <a:buFont typeface="Wingdings" panose="05000000000000000000" pitchFamily="2" charset="2"/>
              <a:buChar char="q"/>
            </a:pPr>
            <a:r>
              <a:rPr lang="fr-CA" sz="8000" dirty="0"/>
              <a:t>Ces contrats interviennent surtout quand il y a urgence;</a:t>
            </a:r>
          </a:p>
          <a:p>
            <a:pPr algn="just">
              <a:lnSpc>
                <a:spcPct val="120000"/>
              </a:lnSpc>
              <a:buFont typeface="Wingdings" panose="05000000000000000000" pitchFamily="2" charset="2"/>
              <a:buChar char="q"/>
            </a:pPr>
            <a:r>
              <a:rPr lang="fr-CA" sz="8000" dirty="0"/>
              <a:t>Tant la LSA (Québec) que la LCSA (fédéral) autorisent la conclusion d’un contrat préconstitutif;</a:t>
            </a:r>
          </a:p>
          <a:p>
            <a:pPr algn="just">
              <a:lnSpc>
                <a:spcPct val="120000"/>
              </a:lnSpc>
              <a:buFont typeface="Wingdings" panose="05000000000000000000" pitchFamily="2" charset="2"/>
              <a:buChar char="q"/>
            </a:pPr>
            <a:r>
              <a:rPr lang="fr-CA" sz="8000" dirty="0"/>
              <a:t>La société par actions est liée par tout contrat conclu dans son intérêt si elle le ratifie dans les 90 jours (LSA) ou dans un délai raisonnable (LCSA);</a:t>
            </a:r>
          </a:p>
          <a:p>
            <a:pPr algn="just">
              <a:lnSpc>
                <a:spcPct val="120000"/>
              </a:lnSpc>
              <a:buFont typeface="Wingdings" panose="05000000000000000000" pitchFamily="2" charset="2"/>
              <a:buChar char="q"/>
            </a:pPr>
            <a:r>
              <a:rPr lang="fr-CA" sz="8000" dirty="0"/>
              <a:t>Le fondateur qui signe un tel contrat engage sa responsabilité personnelle, sauf s’il y est prévu une clause limitant sa responsabilité.</a:t>
            </a:r>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a:p>
            <a:pPr marL="0" indent="0">
              <a:buNone/>
            </a:pPr>
            <a:endParaRPr lang="fr-CA" dirty="0"/>
          </a:p>
        </p:txBody>
      </p:sp>
    </p:spTree>
    <p:extLst>
      <p:ext uri="{BB962C8B-B14F-4D97-AF65-F5344CB8AC3E}">
        <p14:creationId xmlns:p14="http://schemas.microsoft.com/office/powerpoint/2010/main" val="3616592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581192" y="2180496"/>
            <a:ext cx="11029615" cy="4677504"/>
          </a:xfrm>
        </p:spPr>
        <p:txBody>
          <a:bodyPr>
            <a:normAutofit fontScale="47500" lnSpcReduction="20000"/>
          </a:bodyPr>
          <a:lstStyle/>
          <a:p>
            <a:pPr marL="0" indent="0" algn="ctr">
              <a:buNone/>
            </a:pPr>
            <a:endParaRPr lang="fr-CA" b="1" dirty="0">
              <a:effectLst>
                <a:outerShdw blurRad="38100" dist="38100" dir="2700000" algn="tl">
                  <a:srgbClr val="000000">
                    <a:alpha val="43137"/>
                  </a:srgbClr>
                </a:outerShdw>
              </a:effectLst>
            </a:endParaRPr>
          </a:p>
          <a:p>
            <a:pPr marL="0" indent="0" algn="ctr">
              <a:buNone/>
            </a:pPr>
            <a:r>
              <a:rPr lang="fr-CA" sz="6000" b="1" dirty="0">
                <a:effectLst>
                  <a:outerShdw blurRad="38100" dist="38100" dir="2700000" algn="tl">
                    <a:srgbClr val="000000">
                      <a:alpha val="43137"/>
                    </a:srgbClr>
                  </a:outerShdw>
                </a:effectLst>
              </a:rPr>
              <a:t>CRÉATION D’UNE SOCIÉTÉ PAR ACTIONS</a:t>
            </a:r>
            <a:endParaRPr lang="fr-CA" sz="6000" dirty="0"/>
          </a:p>
          <a:p>
            <a:pPr>
              <a:lnSpc>
                <a:spcPct val="150000"/>
              </a:lnSpc>
            </a:pPr>
            <a:r>
              <a:rPr lang="fr-CA" sz="4500" b="1" dirty="0"/>
              <a:t>Une dénomination sociale (nom) doit être choisie, à moins que le fondateur veuille choisir une société par actions avec désignation numérique</a:t>
            </a:r>
          </a:p>
          <a:p>
            <a:pPr>
              <a:lnSpc>
                <a:spcPct val="150000"/>
              </a:lnSpc>
            </a:pPr>
            <a:r>
              <a:rPr lang="fr-CA" sz="4500" b="1" dirty="0"/>
              <a:t>Une société par actions avec un NOM</a:t>
            </a:r>
          </a:p>
          <a:p>
            <a:pPr marL="0" indent="0">
              <a:lnSpc>
                <a:spcPct val="150000"/>
              </a:lnSpc>
              <a:buNone/>
            </a:pPr>
            <a:r>
              <a:rPr lang="fr-CA" sz="4500" b="1" dirty="0"/>
              <a:t>		Contient un élément générique, un élément spécifique et un élément légal 			(Exemple: </a:t>
            </a:r>
            <a:r>
              <a:rPr lang="fr-CA" sz="4500" b="1" dirty="0">
                <a:solidFill>
                  <a:srgbClr val="7030A0"/>
                </a:solidFill>
              </a:rPr>
              <a:t>Le centre </a:t>
            </a:r>
            <a:r>
              <a:rPr lang="fr-CA" sz="4500" b="1" dirty="0">
                <a:solidFill>
                  <a:srgbClr val="FF0000"/>
                </a:solidFill>
              </a:rPr>
              <a:t>du camping </a:t>
            </a:r>
            <a:r>
              <a:rPr lang="fr-CA" sz="4500" b="1" dirty="0" err="1">
                <a:solidFill>
                  <a:srgbClr val="0070C0"/>
                </a:solidFill>
              </a:rPr>
              <a:t>inc.</a:t>
            </a:r>
            <a:r>
              <a:rPr lang="fr-CA" sz="4500" b="1" dirty="0">
                <a:solidFill>
                  <a:schemeClr val="tx1"/>
                </a:solidFill>
              </a:rPr>
              <a:t>)</a:t>
            </a:r>
          </a:p>
          <a:p>
            <a:pPr marL="0" indent="0">
              <a:lnSpc>
                <a:spcPct val="150000"/>
              </a:lnSpc>
              <a:buNone/>
            </a:pPr>
            <a:r>
              <a:rPr lang="fr-CA" sz="4500" b="1" dirty="0">
                <a:solidFill>
                  <a:schemeClr val="tx1">
                    <a:lumMod val="75000"/>
                    <a:lumOff val="25000"/>
                  </a:schemeClr>
                </a:solidFill>
              </a:rPr>
              <a:t>		Réservation de nom possible </a:t>
            </a:r>
            <a:endParaRPr lang="fr-CA" sz="4500" b="1" dirty="0"/>
          </a:p>
          <a:p>
            <a:pPr>
              <a:lnSpc>
                <a:spcPct val="150000"/>
              </a:lnSpc>
            </a:pPr>
            <a:r>
              <a:rPr lang="fr-CA" sz="4500" b="1" dirty="0"/>
              <a:t>Une société par actions avec une désignation NUMÉRIQUE</a:t>
            </a:r>
          </a:p>
          <a:p>
            <a:pPr marL="0" indent="0">
              <a:buNone/>
            </a:pPr>
            <a:r>
              <a:rPr lang="fr-CA" dirty="0"/>
              <a:t>		</a:t>
            </a:r>
          </a:p>
          <a:p>
            <a:endParaRPr lang="fr-CA" dirty="0"/>
          </a:p>
        </p:txBody>
      </p:sp>
    </p:spTree>
    <p:extLst>
      <p:ext uri="{BB962C8B-B14F-4D97-AF65-F5344CB8AC3E}">
        <p14:creationId xmlns:p14="http://schemas.microsoft.com/office/powerpoint/2010/main" val="344331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145774" y="2186608"/>
            <a:ext cx="11900452" cy="4320209"/>
          </a:xfrm>
        </p:spPr>
        <p:txBody>
          <a:bodyPr>
            <a:normAutofit fontScale="25000" lnSpcReduction="20000"/>
          </a:bodyPr>
          <a:lstStyle/>
          <a:p>
            <a:pPr marL="0" indent="0" algn="ctr">
              <a:buNone/>
            </a:pPr>
            <a:endParaRPr lang="fr-CA" sz="3200" b="1" dirty="0">
              <a:effectLst>
                <a:outerShdw blurRad="38100" dist="38100" dir="2700000" algn="tl">
                  <a:srgbClr val="000000">
                    <a:alpha val="43137"/>
                  </a:srgbClr>
                </a:outerShdw>
              </a:effectLst>
            </a:endParaRPr>
          </a:p>
          <a:p>
            <a:pPr marL="0" indent="0" algn="ctr">
              <a:buNone/>
            </a:pPr>
            <a:endParaRPr lang="fr-CA" sz="3200" b="1" dirty="0">
              <a:effectLst>
                <a:outerShdw blurRad="38100" dist="38100" dir="2700000" algn="tl">
                  <a:srgbClr val="000000">
                    <a:alpha val="43137"/>
                  </a:srgbClr>
                </a:outerShdw>
              </a:effectLst>
            </a:endParaRPr>
          </a:p>
          <a:p>
            <a:pPr marL="0" indent="0" algn="ctr">
              <a:buNone/>
            </a:pPr>
            <a:endParaRPr lang="fr-CA" sz="8000" b="1" dirty="0">
              <a:effectLst>
                <a:outerShdw blurRad="38100" dist="38100" dir="2700000" algn="tl">
                  <a:srgbClr val="000000">
                    <a:alpha val="43137"/>
                  </a:srgbClr>
                </a:outerShdw>
              </a:effectLst>
            </a:endParaRPr>
          </a:p>
          <a:p>
            <a:pPr marL="0" indent="0" algn="ctr">
              <a:buNone/>
            </a:pPr>
            <a:r>
              <a:rPr lang="fr-CA" sz="8000" b="1" dirty="0">
                <a:effectLst>
                  <a:outerShdw blurRad="38100" dist="38100" dir="2700000" algn="tl">
                    <a:srgbClr val="000000">
                      <a:alpha val="43137"/>
                    </a:srgbClr>
                  </a:outerShdw>
                </a:effectLst>
              </a:rPr>
              <a:t>CRÉATION D’UNE SOCIÉTÉ PAR ACTIONS</a:t>
            </a:r>
            <a:endParaRPr lang="fr-CA" sz="8000" dirty="0"/>
          </a:p>
          <a:p>
            <a:endParaRPr lang="fr-CA" sz="4000" dirty="0"/>
          </a:p>
          <a:p>
            <a:r>
              <a:rPr lang="fr-CA" sz="7200" dirty="0"/>
              <a:t>Le nom ou la désignation numérique choisie, le fondateur doit compléter les FORMULAIRES à soumettre au Registraire des entreprises (Québec) ou Directeur (fédéral)</a:t>
            </a:r>
          </a:p>
          <a:p>
            <a:pPr marL="0" indent="0">
              <a:buNone/>
            </a:pPr>
            <a:endParaRPr lang="fr-CA" sz="5600" b="1" u="sng" dirty="0"/>
          </a:p>
          <a:p>
            <a:pPr marL="0" indent="0">
              <a:buNone/>
            </a:pPr>
            <a:endParaRPr lang="fr-CA" sz="7200" b="1" u="sng" dirty="0"/>
          </a:p>
          <a:p>
            <a:pPr marL="0" indent="0">
              <a:buNone/>
            </a:pPr>
            <a:r>
              <a:rPr lang="fr-CA" sz="7200" b="1" u="sng" dirty="0"/>
              <a:t>Les renseignements suivants seront consignés dans lesdits FORMULAIRES:</a:t>
            </a:r>
          </a:p>
          <a:p>
            <a:pPr marL="342900" indent="-342900">
              <a:buFont typeface="+mj-lt"/>
              <a:buAutoNum type="arabicPeriod"/>
            </a:pPr>
            <a:endParaRPr lang="fr-CA" sz="5600" b="1" dirty="0"/>
          </a:p>
          <a:p>
            <a:pPr marL="342900" indent="-342900">
              <a:buFont typeface="+mj-lt"/>
              <a:buAutoNum type="arabicPeriod"/>
            </a:pPr>
            <a:r>
              <a:rPr lang="fr-CA" sz="5600" b="1" dirty="0"/>
              <a:t> </a:t>
            </a:r>
            <a:r>
              <a:rPr lang="fr-CA" sz="7200" b="1" dirty="0"/>
              <a:t>Le nom: </a:t>
            </a:r>
            <a:r>
              <a:rPr lang="fr-CA" sz="7200" dirty="0"/>
              <a:t>(voir la section précédente)</a:t>
            </a:r>
          </a:p>
          <a:p>
            <a:pPr marL="342900" indent="-342900">
              <a:buFont typeface="+mj-lt"/>
              <a:buAutoNum type="arabicPeriod"/>
            </a:pPr>
            <a:r>
              <a:rPr lang="fr-CA" sz="7200" b="1" dirty="0"/>
              <a:t>Le siège social:  </a:t>
            </a:r>
            <a:r>
              <a:rPr lang="fr-CA" sz="7200" dirty="0"/>
              <a:t>le fondateur doit préciser le district judiciaire dans lequel se trouve la société (dans le cas de la LSA); s’il s’agit d’une société sous la LCSA, le district judiciaire n’a pas être situé au Canada;</a:t>
            </a:r>
          </a:p>
          <a:p>
            <a:pPr marL="342900" indent="-342900">
              <a:buFont typeface="+mj-lt"/>
              <a:buAutoNum type="arabicPeriod"/>
            </a:pPr>
            <a:r>
              <a:rPr lang="fr-CA" sz="7200" b="1" dirty="0"/>
              <a:t>Liste des administrateurs</a:t>
            </a:r>
            <a:r>
              <a:rPr lang="fr-CA" sz="7200" dirty="0"/>
              <a:t>:  elle doit faire partie des documents de la constitution d’une société par actions, il est possible d’avoir ou de prévoir un seul administrateur);</a:t>
            </a:r>
          </a:p>
          <a:p>
            <a:pPr marL="342900" indent="-342900">
              <a:buFont typeface="+mj-lt"/>
              <a:buAutoNum type="arabicPeriod"/>
            </a:pPr>
            <a:r>
              <a:rPr lang="fr-CA" sz="7200" b="1" dirty="0"/>
              <a:t>La description du capital-actions: </a:t>
            </a:r>
            <a:r>
              <a:rPr lang="fr-CA" sz="7200" dirty="0"/>
              <a:t>(généralement composée d’un nombre illimité d’actions sans valeur nominale);</a:t>
            </a:r>
          </a:p>
          <a:p>
            <a:pPr marL="342900" indent="-342900">
              <a:buFont typeface="+mj-lt"/>
              <a:buAutoNum type="arabicPeriod"/>
            </a:pPr>
            <a:r>
              <a:rPr lang="fr-CA" sz="7200" b="1" dirty="0"/>
              <a:t>Les restrictions sur le transfert des actions:  </a:t>
            </a:r>
            <a:r>
              <a:rPr lang="fr-CA" sz="7200" dirty="0"/>
              <a:t>nécessaires si la société désire être un émetteur fermé.</a:t>
            </a:r>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p:txBody>
      </p:sp>
    </p:spTree>
    <p:extLst>
      <p:ext uri="{BB962C8B-B14F-4D97-AF65-F5344CB8AC3E}">
        <p14:creationId xmlns:p14="http://schemas.microsoft.com/office/powerpoint/2010/main" val="1400498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60474-AD5F-4366-8E7A-4442D671D6B6}"/>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LES SOCIÉTÉS PAR  ACTIONS</a:t>
            </a:r>
          </a:p>
        </p:txBody>
      </p:sp>
      <p:sp>
        <p:nvSpPr>
          <p:cNvPr id="3" name="Espace réservé du contenu 2">
            <a:extLst>
              <a:ext uri="{FF2B5EF4-FFF2-40B4-BE49-F238E27FC236}">
                <a16:creationId xmlns:a16="http://schemas.microsoft.com/office/drawing/2014/main" id="{49697ADA-F01E-42D7-BCC9-082A4FE7EBAB}"/>
              </a:ext>
            </a:extLst>
          </p:cNvPr>
          <p:cNvSpPr>
            <a:spLocks noGrp="1"/>
          </p:cNvSpPr>
          <p:nvPr>
            <p:ph idx="1"/>
          </p:nvPr>
        </p:nvSpPr>
        <p:spPr>
          <a:xfrm>
            <a:off x="581192" y="2146852"/>
            <a:ext cx="11029615" cy="4359965"/>
          </a:xfrm>
        </p:spPr>
        <p:txBody>
          <a:bodyPr/>
          <a:lstStyle/>
          <a:p>
            <a:pPr marL="0" indent="0" algn="ctr">
              <a:buNone/>
            </a:pPr>
            <a:r>
              <a:rPr lang="fr-CA" sz="2400" b="1" dirty="0"/>
              <a:t>FONCTIONNEMENT D’UNE SOCIÉTÉ PAR ACTIONS</a:t>
            </a:r>
          </a:p>
          <a:p>
            <a:pPr marL="0" indent="0" algn="ctr">
              <a:buNone/>
            </a:pPr>
            <a:endParaRPr lang="fr-CA" sz="2400" b="1" dirty="0"/>
          </a:p>
          <a:p>
            <a:pPr marL="0" indent="0" algn="ctr">
              <a:buNone/>
            </a:pPr>
            <a:endParaRPr lang="fr-CA" dirty="0"/>
          </a:p>
          <a:p>
            <a:r>
              <a:rPr lang="fr-CA" sz="2400" dirty="0"/>
              <a:t>Une société par actions est composée de deux protagonistes:</a:t>
            </a:r>
          </a:p>
          <a:p>
            <a:pPr marL="0" indent="0">
              <a:buNone/>
            </a:pPr>
            <a:r>
              <a:rPr lang="fr-CA" sz="2400" dirty="0"/>
              <a:t>				</a:t>
            </a:r>
            <a:r>
              <a:rPr lang="fr-CA" sz="2400" dirty="0">
                <a:solidFill>
                  <a:srgbClr val="002060"/>
                </a:solidFill>
              </a:rPr>
              <a:t>	1. Les actionnaires</a:t>
            </a:r>
          </a:p>
          <a:p>
            <a:pPr marL="0" indent="0">
              <a:buNone/>
            </a:pPr>
            <a:r>
              <a:rPr lang="fr-CA" sz="2400" dirty="0">
                <a:solidFill>
                  <a:srgbClr val="002060"/>
                </a:solidFill>
              </a:rPr>
              <a:t>					2. Les administrateurs</a:t>
            </a:r>
          </a:p>
          <a:p>
            <a:pPr marL="0" indent="0">
              <a:buNone/>
            </a:pPr>
            <a:endParaRPr lang="fr-CA" sz="2400" dirty="0">
              <a:solidFill>
                <a:srgbClr val="FF0000"/>
              </a:solidFill>
            </a:endParaRPr>
          </a:p>
          <a:p>
            <a:r>
              <a:rPr lang="fr-CA" sz="2400" dirty="0"/>
              <a:t>Il est possible d’être actionnaire et administrateur d’une même société par actions</a:t>
            </a:r>
          </a:p>
        </p:txBody>
      </p:sp>
    </p:spTree>
    <p:extLst>
      <p:ext uri="{BB962C8B-B14F-4D97-AF65-F5344CB8AC3E}">
        <p14:creationId xmlns:p14="http://schemas.microsoft.com/office/powerpoint/2010/main" val="1035188362"/>
      </p:ext>
    </p:extLst>
  </p:cSld>
  <p:clrMapOvr>
    <a:masterClrMapping/>
  </p:clrMapOvr>
</p:sld>
</file>

<file path=ppt/theme/theme1.xml><?xml version="1.0" encoding="utf-8"?>
<a:theme xmlns:a="http://schemas.openxmlformats.org/drawingml/2006/main" name="Dividende">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TM03457464[[fn=Dividende]]</Template>
  <TotalTime>1073</TotalTime>
  <Words>1607</Words>
  <Application>Microsoft Office PowerPoint</Application>
  <PresentationFormat>Grand écran</PresentationFormat>
  <Paragraphs>288</Paragraphs>
  <Slides>24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24</vt:i4>
      </vt:variant>
    </vt:vector>
  </HeadingPairs>
  <TitlesOfParts>
    <vt:vector size="28" baseType="lpstr">
      <vt:lpstr>Gill Sans MT</vt:lpstr>
      <vt:lpstr>Wingdings</vt:lpstr>
      <vt:lpstr>Wingdings 2</vt:lpstr>
      <vt:lpstr>Dividende</vt:lpstr>
      <vt:lpstr>FORMES JURIDIQUES D’ENTREPRISE</vt:lpstr>
      <vt:lpstr>PLAN DU COURS </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SOCIÉTÉS PAR  ACTIONS</vt:lpstr>
      <vt:lpstr>LES COOPÉRATIVES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FORMES JURIDIQUES D’ENTREPRISE</dc:title>
  <dc:creator>ASMC FASO KANU</dc:creator>
  <cp:lastModifiedBy>Aboubacar Toure</cp:lastModifiedBy>
  <cp:revision>22</cp:revision>
  <dcterms:created xsi:type="dcterms:W3CDTF">2017-11-12T17:01:57Z</dcterms:created>
  <dcterms:modified xsi:type="dcterms:W3CDTF">2020-11-13T02:37:39Z</dcterms:modified>
</cp:coreProperties>
</file>