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5" r:id="rId13"/>
    <p:sldId id="276" r:id="rId14"/>
    <p:sldId id="267" r:id="rId15"/>
    <p:sldId id="268" r:id="rId16"/>
    <p:sldId id="269" r:id="rId17"/>
    <p:sldId id="273" r:id="rId18"/>
    <p:sldId id="270" r:id="rId19"/>
    <p:sldId id="274" r:id="rId20"/>
    <p:sldId id="277" r:id="rId21"/>
    <p:sldId id="271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11/24/2020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4AF00A-B9BC-4916-B190-EF4AD7012D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6836" y="1987826"/>
            <a:ext cx="9713842" cy="2107096"/>
          </a:xfrm>
        </p:spPr>
        <p:txBody>
          <a:bodyPr/>
          <a:lstStyle/>
          <a:p>
            <a:pPr algn="ctr"/>
            <a:r>
              <a:rPr lang="fr-CA" b="1" dirty="0">
                <a:solidFill>
                  <a:schemeClr val="tx2"/>
                </a:solidFill>
              </a:rPr>
              <a:t>FORMES JURIDIQUES D’ENTREPRISE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5E59979-E272-4B5F-AAA2-3B6B87ED06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5327374"/>
            <a:ext cx="7766936" cy="569842"/>
          </a:xfrm>
        </p:spPr>
        <p:txBody>
          <a:bodyPr/>
          <a:lstStyle/>
          <a:p>
            <a:r>
              <a:rPr lang="fr-CA" dirty="0">
                <a:solidFill>
                  <a:schemeClr val="tx2"/>
                </a:solidFill>
              </a:rPr>
              <a:t>Enseignant: Aboubacar Touré</a:t>
            </a:r>
          </a:p>
        </p:txBody>
      </p:sp>
    </p:spTree>
    <p:extLst>
      <p:ext uri="{BB962C8B-B14F-4D97-AF65-F5344CB8AC3E}">
        <p14:creationId xmlns:p14="http://schemas.microsoft.com/office/powerpoint/2010/main" val="38703910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272827-D7B8-4EDA-A0D7-F2580218F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87896"/>
          </a:xfrm>
        </p:spPr>
        <p:txBody>
          <a:bodyPr/>
          <a:lstStyle/>
          <a:p>
            <a:pPr algn="ctr"/>
            <a:r>
              <a:rPr lang="fr-CA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ENTREPRISES NON INCORPORÉES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4BCB00B-81A4-4092-BB36-3C02EC0648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574" y="1709530"/>
            <a:ext cx="10204174" cy="5148469"/>
          </a:xfrm>
        </p:spPr>
        <p:txBody>
          <a:bodyPr>
            <a:normAutofit lnSpcReduction="10000"/>
          </a:bodyPr>
          <a:lstStyle/>
          <a:p>
            <a:pPr algn="ctr"/>
            <a:r>
              <a:rPr lang="fr-CA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ENTREPRISES INDIVIDUELLES</a:t>
            </a:r>
          </a:p>
          <a:p>
            <a:endParaRPr lang="fr-CA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fr-CA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INCONVÉNIENTS</a:t>
            </a:r>
          </a:p>
          <a:p>
            <a:pPr algn="just">
              <a:lnSpc>
                <a:spcPct val="170000"/>
              </a:lnSpc>
              <a:buFont typeface="+mj-lt"/>
              <a:buAutoNum type="arabicPeriod"/>
            </a:pPr>
            <a:r>
              <a:rPr lang="fr-CA" dirty="0"/>
              <a:t>Responsabilité personnelle illimitée du propriétaire;</a:t>
            </a:r>
          </a:p>
          <a:p>
            <a:pPr algn="just">
              <a:lnSpc>
                <a:spcPct val="170000"/>
              </a:lnSpc>
              <a:buFont typeface="+mj-lt"/>
              <a:buAutoNum type="arabicPeriod"/>
            </a:pPr>
            <a:r>
              <a:rPr lang="fr-CA" dirty="0"/>
              <a:t>Responsabilité personnelle pour les fautes commises par ses employés;</a:t>
            </a:r>
          </a:p>
          <a:p>
            <a:pPr algn="just">
              <a:lnSpc>
                <a:spcPct val="170000"/>
              </a:lnSpc>
              <a:buFont typeface="+mj-lt"/>
              <a:buAutoNum type="arabicPeriod"/>
            </a:pPr>
            <a:r>
              <a:rPr lang="fr-CA" dirty="0"/>
              <a:t>Financement limité (subordonné aux économies et aux biens personnels du propriétaire; les seules ressources du propriétaire sont insuffisantes pour intéresser les prêteurs);</a:t>
            </a:r>
          </a:p>
          <a:p>
            <a:pPr algn="just">
              <a:lnSpc>
                <a:spcPct val="170000"/>
              </a:lnSpc>
              <a:buFont typeface="+mj-lt"/>
              <a:buAutoNum type="arabicPeriod"/>
            </a:pPr>
            <a:r>
              <a:rPr lang="fr-CA" dirty="0"/>
              <a:t>Aspect fiscal (les revenus de l’entreprise sont ajoutés à ceux du propriétaire);</a:t>
            </a:r>
          </a:p>
          <a:p>
            <a:pPr algn="just">
              <a:lnSpc>
                <a:spcPct val="170000"/>
              </a:lnSpc>
              <a:buFont typeface="+mj-lt"/>
              <a:buAutoNum type="arabicPeriod"/>
            </a:pPr>
            <a:r>
              <a:rPr lang="fr-CA" dirty="0"/>
              <a:t>Précarité de l’entreprise:  pas d’identité juridique; donc disparaît avec le décès du propriétaire.</a:t>
            </a:r>
          </a:p>
          <a:p>
            <a:pPr marL="0" indent="0">
              <a:buNone/>
            </a:pPr>
            <a:endParaRPr lang="fr-C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997622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5F0C14-D1CC-4F47-978E-1F7706269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34887"/>
          </a:xfrm>
        </p:spPr>
        <p:txBody>
          <a:bodyPr/>
          <a:lstStyle/>
          <a:p>
            <a:pPr algn="ctr"/>
            <a:r>
              <a:rPr lang="fr-CA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ENTREPRISES NON INCORPORÉES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879D5AC-7547-4F72-8F6A-9B6B69505F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305" y="1669774"/>
            <a:ext cx="10588486" cy="5088835"/>
          </a:xfrm>
        </p:spPr>
        <p:txBody>
          <a:bodyPr>
            <a:normAutofit/>
          </a:bodyPr>
          <a:lstStyle/>
          <a:p>
            <a:pPr algn="ctr"/>
            <a:r>
              <a:rPr lang="fr-C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LES </a:t>
            </a:r>
            <a:r>
              <a:rPr lang="fr-CA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SOCIÉTÉS DE PERSONNES</a:t>
            </a:r>
          </a:p>
          <a:p>
            <a:endParaRPr lang="fr-CA" sz="800" dirty="0"/>
          </a:p>
          <a:p>
            <a:r>
              <a:rPr lang="fr-CA" dirty="0"/>
              <a:t>Elles sont la propriété de plusieurs personnes « associés »;</a:t>
            </a:r>
          </a:p>
          <a:p>
            <a:endParaRPr lang="fr-CA" dirty="0"/>
          </a:p>
          <a:p>
            <a:r>
              <a:rPr lang="fr-CA" dirty="0"/>
              <a:t>Les associés mettent en commun des ressources financières et autres afin de générer des profits;</a:t>
            </a:r>
          </a:p>
          <a:p>
            <a:endParaRPr lang="fr-CA" dirty="0"/>
          </a:p>
          <a:p>
            <a:r>
              <a:rPr lang="fr-CA" dirty="0"/>
              <a:t>Soumises au Code civil du Québec ainsi qu’à la Loi sur la publicité légale des entreprises;</a:t>
            </a:r>
          </a:p>
          <a:p>
            <a:endParaRPr lang="fr-CA" dirty="0"/>
          </a:p>
          <a:p>
            <a:r>
              <a:rPr lang="fr-CA" dirty="0"/>
              <a:t>Une société est créée par contrat « contrat de société »;</a:t>
            </a:r>
          </a:p>
          <a:p>
            <a:r>
              <a:rPr lang="fr-CA" dirty="0"/>
              <a:t>La société  n’éteint pas le décès, la faillite ou l’ouverture d’un régime de protection à son égard;</a:t>
            </a:r>
          </a:p>
          <a:p>
            <a:endParaRPr lang="fr-CA" dirty="0"/>
          </a:p>
          <a:p>
            <a:r>
              <a:rPr lang="fr-CA" dirty="0"/>
              <a:t>Possibilité pour un associé de céder sa part dans une société;</a:t>
            </a:r>
          </a:p>
          <a:p>
            <a:endParaRPr lang="fr-CA" dirty="0"/>
          </a:p>
          <a:p>
            <a:endParaRPr lang="fr-CA" dirty="0"/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2023795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5F0C14-D1CC-4F47-978E-1F7706269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34887"/>
          </a:xfrm>
        </p:spPr>
        <p:txBody>
          <a:bodyPr/>
          <a:lstStyle/>
          <a:p>
            <a:pPr algn="ctr"/>
            <a:r>
              <a:rPr lang="fr-CA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ENTREPRISES NON INCORPORÉES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879D5AC-7547-4F72-8F6A-9B6B69505F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305" y="1669774"/>
            <a:ext cx="10588486" cy="5088835"/>
          </a:xfrm>
        </p:spPr>
        <p:txBody>
          <a:bodyPr>
            <a:normAutofit/>
          </a:bodyPr>
          <a:lstStyle/>
          <a:p>
            <a:pPr algn="ctr"/>
            <a:r>
              <a:rPr lang="fr-C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LES </a:t>
            </a:r>
            <a:r>
              <a:rPr lang="fr-CA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SOCIÉTÉS DE PERSONNES</a:t>
            </a:r>
          </a:p>
          <a:p>
            <a:pPr algn="ctr"/>
            <a:endParaRPr lang="fr-CA" sz="2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fr-CA" sz="800" dirty="0"/>
          </a:p>
          <a:p>
            <a:pPr>
              <a:lnSpc>
                <a:spcPct val="160000"/>
              </a:lnSpc>
            </a:pPr>
            <a:r>
              <a:rPr lang="fr-CA" sz="2000" dirty="0"/>
              <a:t>Une société de personne peut être dissoute pour les motifs suivants:</a:t>
            </a:r>
          </a:p>
          <a:p>
            <a:pPr marL="1257300" lvl="2" indent="-342900">
              <a:lnSpc>
                <a:spcPct val="160000"/>
              </a:lnSpc>
              <a:buFont typeface="+mj-lt"/>
              <a:buAutoNum type="arabicPeriod"/>
            </a:pPr>
            <a:r>
              <a:rPr lang="fr-CA" sz="2000" dirty="0"/>
              <a:t>La société a entièrement accompli de l’objet pour lequel elle a été créée;</a:t>
            </a:r>
          </a:p>
          <a:p>
            <a:pPr marL="1257300" lvl="2" indent="-342900">
              <a:lnSpc>
                <a:spcPct val="160000"/>
              </a:lnSpc>
              <a:buFont typeface="+mj-lt"/>
              <a:buAutoNum type="arabicPeriod"/>
            </a:pPr>
            <a:r>
              <a:rPr lang="fr-CA" sz="2000" dirty="0"/>
              <a:t>La société est dans l’impossibilité d’accomplir l’objet lequel elle a été créée;</a:t>
            </a:r>
          </a:p>
          <a:p>
            <a:pPr marL="1257300" lvl="2" indent="-342900">
              <a:lnSpc>
                <a:spcPct val="160000"/>
              </a:lnSpc>
              <a:buFont typeface="+mj-lt"/>
              <a:buAutoNum type="arabicPeriod"/>
            </a:pPr>
            <a:r>
              <a:rPr lang="fr-CA" sz="2000" dirty="0"/>
              <a:t>La société est dissoute par le tribunal pour une cause légitime;</a:t>
            </a:r>
          </a:p>
          <a:p>
            <a:pPr marL="1257300" lvl="2" indent="-342900">
              <a:lnSpc>
                <a:spcPct val="160000"/>
              </a:lnSpc>
              <a:buFont typeface="+mj-lt"/>
              <a:buAutoNum type="arabicPeriod"/>
            </a:pPr>
            <a:r>
              <a:rPr lang="fr-CA" sz="2000" dirty="0"/>
              <a:t>La société déclare faillite;</a:t>
            </a:r>
          </a:p>
          <a:p>
            <a:pPr marL="1257300" lvl="2" indent="-342900">
              <a:lnSpc>
                <a:spcPct val="160000"/>
              </a:lnSpc>
              <a:buFont typeface="+mj-lt"/>
              <a:buAutoNum type="arabicPeriod"/>
            </a:pPr>
            <a:r>
              <a:rPr lang="fr-CA" sz="2000" dirty="0"/>
              <a:t>Les associés décident de dissoudre la société d’un commun accord.</a:t>
            </a:r>
          </a:p>
          <a:p>
            <a:endParaRPr lang="fr-CA" dirty="0"/>
          </a:p>
          <a:p>
            <a:endParaRPr lang="fr-CA" dirty="0"/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6315279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5F0C14-D1CC-4F47-978E-1F7706269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34887"/>
          </a:xfrm>
        </p:spPr>
        <p:txBody>
          <a:bodyPr/>
          <a:lstStyle/>
          <a:p>
            <a:pPr algn="ctr"/>
            <a:r>
              <a:rPr lang="fr-CA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ENTREPRISES NON INCORPORÉES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879D5AC-7547-4F72-8F6A-9B6B69505F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305" y="1669774"/>
            <a:ext cx="10588486" cy="5088835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fr-C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LA </a:t>
            </a:r>
            <a:r>
              <a:rPr lang="fr-CA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SOCIÉTÉ DE PERSONNES</a:t>
            </a:r>
          </a:p>
          <a:p>
            <a:pPr algn="ctr"/>
            <a:endParaRPr lang="fr-CA" sz="2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fr-CA" sz="800" dirty="0"/>
          </a:p>
          <a:p>
            <a:endParaRPr lang="fr-CA" sz="800" dirty="0"/>
          </a:p>
          <a:p>
            <a:r>
              <a:rPr lang="fr-CA" sz="2400" u="sng" dirty="0"/>
              <a:t>Trois types de société de personnes:</a:t>
            </a:r>
          </a:p>
          <a:p>
            <a:pPr marL="0" indent="0">
              <a:buNone/>
            </a:pPr>
            <a:endParaRPr lang="fr-CA" sz="2400" u="sng" dirty="0"/>
          </a:p>
          <a:p>
            <a:pPr marL="4114800" lvl="8" indent="-457200">
              <a:buAutoNum type="arabicPeriod"/>
            </a:pPr>
            <a:r>
              <a:rPr lang="fr-CA" sz="2400" dirty="0"/>
              <a:t>Société en nom collectif (S.E.N.C.)</a:t>
            </a:r>
          </a:p>
          <a:p>
            <a:pPr marL="3657600" lvl="8" indent="0">
              <a:buNone/>
            </a:pPr>
            <a:endParaRPr lang="fr-CA" sz="2400" dirty="0"/>
          </a:p>
          <a:p>
            <a:pPr marL="3657600" lvl="8" indent="0">
              <a:buNone/>
            </a:pPr>
            <a:r>
              <a:rPr lang="fr-CA" sz="2400" dirty="0"/>
              <a:t>2. Société en nom collectif à responsabilité limitée (S.E.N.C.R.L.)</a:t>
            </a:r>
          </a:p>
          <a:p>
            <a:pPr marL="3657600" lvl="8" indent="0">
              <a:lnSpc>
                <a:spcPct val="250000"/>
              </a:lnSpc>
              <a:buNone/>
            </a:pPr>
            <a:r>
              <a:rPr lang="fr-CA" sz="2400" dirty="0"/>
              <a:t>3. Société en commandite (S.E.C.)</a:t>
            </a:r>
          </a:p>
          <a:p>
            <a:pPr marL="3657600" lvl="8" indent="0">
              <a:lnSpc>
                <a:spcPct val="250000"/>
              </a:lnSpc>
              <a:buNone/>
            </a:pPr>
            <a:r>
              <a:rPr lang="fr-CA" sz="2400" dirty="0"/>
              <a:t>4. Société en participation (S.E.P.)</a:t>
            </a:r>
          </a:p>
          <a:p>
            <a:endParaRPr lang="fr-CA" dirty="0"/>
          </a:p>
          <a:p>
            <a:endParaRPr lang="fr-CA" dirty="0"/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27452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FBCBF0-4403-4108-A0EF-BC0202019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222040" cy="1113183"/>
          </a:xfrm>
        </p:spPr>
        <p:txBody>
          <a:bodyPr/>
          <a:lstStyle/>
          <a:p>
            <a:pPr algn="ctr"/>
            <a:r>
              <a:rPr lang="fr-CA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ENTREPRISES NON INCORPORÉES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72251D5-11BB-433D-9654-B40EF2534B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287" y="2160589"/>
            <a:ext cx="9833113" cy="484981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fr-CA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2.1.  Société en nom collectif (S.E.N.C.)</a:t>
            </a:r>
          </a:p>
          <a:p>
            <a:endParaRPr lang="fr-CA" b="1" dirty="0"/>
          </a:p>
          <a:p>
            <a:r>
              <a:rPr lang="fr-CA" sz="2000" b="1" u="sng" dirty="0"/>
              <a:t>Avantages</a:t>
            </a:r>
            <a:r>
              <a:rPr lang="fr-CA" b="1" dirty="0"/>
              <a:t> </a:t>
            </a:r>
          </a:p>
          <a:p>
            <a:pPr>
              <a:buFont typeface="+mj-lt"/>
              <a:buAutoNum type="arabicPeriod"/>
            </a:pPr>
            <a:r>
              <a:rPr lang="fr-CA" dirty="0"/>
              <a:t>La création et le maintien moins coûteux puisqu’il y a moins d’obligations d’assemblée annuelle, de tenue de livres, etc.;</a:t>
            </a:r>
          </a:p>
          <a:p>
            <a:pPr>
              <a:buFont typeface="+mj-lt"/>
              <a:buAutoNum type="arabicPeriod"/>
            </a:pPr>
            <a:endParaRPr lang="fr-CA" dirty="0"/>
          </a:p>
          <a:p>
            <a:pPr>
              <a:buFont typeface="+mj-lt"/>
              <a:buAutoNum type="arabicPeriod"/>
            </a:pPr>
            <a:r>
              <a:rPr lang="fr-CA" dirty="0"/>
              <a:t>Les associés peuvent bénéficier de certains avantages fiscaux qui sont habituellement réservés aux particuliers;</a:t>
            </a:r>
          </a:p>
          <a:p>
            <a:pPr>
              <a:buFont typeface="+mj-lt"/>
              <a:buAutoNum type="arabicPeriod"/>
            </a:pPr>
            <a:endParaRPr lang="fr-CA" dirty="0"/>
          </a:p>
          <a:p>
            <a:pPr>
              <a:buFont typeface="+mj-lt"/>
              <a:buAutoNum type="arabicPeriod"/>
            </a:pPr>
            <a:r>
              <a:rPr lang="fr-CA" dirty="0"/>
              <a:t>Les associés peuvent utiliser les dépenses de la société pour réduire leurs impôts personnels;</a:t>
            </a:r>
          </a:p>
          <a:p>
            <a:pPr>
              <a:buFont typeface="+mj-lt"/>
              <a:buAutoNum type="arabicPeriod"/>
            </a:pPr>
            <a:endParaRPr lang="fr-CA" dirty="0"/>
          </a:p>
          <a:p>
            <a:pPr>
              <a:buFont typeface="+mj-lt"/>
              <a:buAutoNum type="arabicPeriod"/>
            </a:pPr>
            <a:r>
              <a:rPr lang="fr-CA" dirty="0"/>
              <a:t>Partages des ressources entre associés.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1575549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9B7546-3848-44D2-BEF0-A878DC82F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5130"/>
          </a:xfrm>
        </p:spPr>
        <p:txBody>
          <a:bodyPr/>
          <a:lstStyle/>
          <a:p>
            <a:pPr algn="ctr"/>
            <a:r>
              <a:rPr lang="fr-CA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ENTREPRISES NON INCORPORÉES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597695C-FBE5-499E-9D56-9132A98C0C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313" y="1736034"/>
            <a:ext cx="10018644" cy="5121965"/>
          </a:xfrm>
        </p:spPr>
        <p:txBody>
          <a:bodyPr>
            <a:normAutofit/>
          </a:bodyPr>
          <a:lstStyle/>
          <a:p>
            <a:pPr algn="ctr"/>
            <a:r>
              <a:rPr lang="fr-CA" sz="2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2.1. Société en nom collectif (S.E.N.C.)</a:t>
            </a:r>
          </a:p>
          <a:p>
            <a:endParaRPr lang="fr-CA" b="1" dirty="0"/>
          </a:p>
          <a:p>
            <a:endParaRPr lang="fr-CA" b="1" dirty="0"/>
          </a:p>
          <a:p>
            <a:r>
              <a:rPr lang="fr-CA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Inconvénients</a:t>
            </a:r>
          </a:p>
          <a:p>
            <a:pPr marL="0" indent="0">
              <a:buNone/>
            </a:pPr>
            <a:endParaRPr lang="fr-CA" sz="2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+mj-lt"/>
              <a:buAutoNum type="arabicPeriod"/>
            </a:pPr>
            <a:r>
              <a:rPr lang="fr-CA" dirty="0"/>
              <a:t>Contrat de société requis: but commun, partages de bénéfices et de pertes, responsabilité personnelles;</a:t>
            </a:r>
          </a:p>
          <a:p>
            <a:pPr>
              <a:buFont typeface="+mj-lt"/>
              <a:buAutoNum type="arabicPeriod"/>
            </a:pPr>
            <a:r>
              <a:rPr lang="fr-CA" dirty="0"/>
              <a:t>Pas d’identité juridique distincte de celle des associés (responsabilité personnelle de façon illimitée);</a:t>
            </a:r>
          </a:p>
          <a:p>
            <a:pPr>
              <a:buFont typeface="+mj-lt"/>
              <a:buAutoNum type="arabicPeriod"/>
            </a:pPr>
            <a:r>
              <a:rPr lang="fr-CA" dirty="0"/>
              <a:t>Un associé peut être obligé de payer individuellement toutes les dettes de la société en nom collectif;</a:t>
            </a:r>
          </a:p>
          <a:p>
            <a:pPr>
              <a:buFont typeface="+mj-lt"/>
              <a:buAutoNum type="arabicPeriod"/>
            </a:pPr>
            <a:r>
              <a:rPr lang="fr-CA" dirty="0"/>
              <a:t> Si les revenus de la société sont élevés, les associés auront à payer des impôts plus élevés;</a:t>
            </a:r>
          </a:p>
          <a:p>
            <a:pPr>
              <a:buFont typeface="+mj-lt"/>
              <a:buAutoNum type="arabicPeriod"/>
            </a:pPr>
            <a:r>
              <a:rPr lang="fr-CA" dirty="0"/>
              <a:t>Obligation de s’immatriculer.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7246546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CFFD82-F165-4FE8-9807-253BD76F9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ENTREPRISES NON INCORPORÉES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4070E89-DB52-4BFB-8A50-D7D421E5B7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48" y="1537252"/>
            <a:ext cx="11223117" cy="54864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fr-CA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Société en commandites (S.E.C.)</a:t>
            </a:r>
          </a:p>
          <a:p>
            <a:pPr>
              <a:lnSpc>
                <a:spcPct val="110000"/>
              </a:lnSpc>
            </a:pPr>
            <a:endParaRPr lang="fr-CA" sz="9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fr-CA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Avantages</a:t>
            </a:r>
            <a:r>
              <a:rPr lang="fr-CA" b="1" dirty="0"/>
              <a:t> </a:t>
            </a:r>
          </a:p>
          <a:p>
            <a:pPr algn="just">
              <a:lnSpc>
                <a:spcPct val="170000"/>
              </a:lnSpc>
              <a:buFont typeface="+mj-lt"/>
              <a:buAutoNum type="arabicPeriod"/>
            </a:pPr>
            <a:r>
              <a:rPr lang="fr-CA" dirty="0"/>
              <a:t>Les associés commanditaires sont essentiellement des investisseurs passifs;</a:t>
            </a:r>
          </a:p>
          <a:p>
            <a:pPr algn="just">
              <a:lnSpc>
                <a:spcPct val="170000"/>
              </a:lnSpc>
              <a:buFont typeface="+mj-lt"/>
              <a:buAutoNum type="arabicPeriod"/>
            </a:pPr>
            <a:r>
              <a:rPr lang="fr-CA" dirty="0"/>
              <a:t> La responsabilité des associés commanditaires est limitée à leur contribution;</a:t>
            </a:r>
          </a:p>
          <a:p>
            <a:pPr algn="just">
              <a:lnSpc>
                <a:spcPct val="120000"/>
              </a:lnSpc>
              <a:buFont typeface="+mj-lt"/>
              <a:buAutoNum type="arabicPeriod"/>
            </a:pPr>
            <a:endParaRPr lang="fr-CA" sz="900" dirty="0"/>
          </a:p>
          <a:p>
            <a:pPr algn="just">
              <a:buFont typeface="+mj-lt"/>
              <a:buAutoNum type="arabicPeriod"/>
            </a:pPr>
            <a:r>
              <a:rPr lang="fr-CA" dirty="0"/>
              <a:t>L’organisation et le maintien moins compliqués car moins d’obligations d’assemblée annuelle, de tenue de livres, etc.;</a:t>
            </a:r>
          </a:p>
          <a:p>
            <a:pPr algn="just">
              <a:buFont typeface="+mj-lt"/>
              <a:buAutoNum type="arabicPeriod"/>
            </a:pPr>
            <a:endParaRPr lang="fr-CA" sz="800" dirty="0"/>
          </a:p>
          <a:p>
            <a:pPr algn="just">
              <a:buFont typeface="+mj-lt"/>
              <a:buAutoNum type="arabicPeriod"/>
            </a:pPr>
            <a:r>
              <a:rPr lang="fr-CA" dirty="0"/>
              <a:t>Les commandités peuvent bénéficier de certains avantages fiscaux qui sont réservés aux particuliers;</a:t>
            </a:r>
          </a:p>
          <a:p>
            <a:pPr algn="just">
              <a:lnSpc>
                <a:spcPct val="110000"/>
              </a:lnSpc>
              <a:buFont typeface="+mj-lt"/>
              <a:buAutoNum type="arabicPeriod"/>
            </a:pPr>
            <a:endParaRPr lang="fr-CA" dirty="0"/>
          </a:p>
          <a:p>
            <a:pPr algn="just">
              <a:buFont typeface="+mj-lt"/>
              <a:buAutoNum type="arabicPeriod"/>
            </a:pPr>
            <a:r>
              <a:rPr lang="fr-CA" dirty="0"/>
              <a:t>Les commandités peuvent utiliser les dépenses de l’entreprise pour réduire leur impôt personnel;</a:t>
            </a:r>
          </a:p>
          <a:p>
            <a:pPr algn="just">
              <a:lnSpc>
                <a:spcPct val="110000"/>
              </a:lnSpc>
              <a:buFont typeface="+mj-lt"/>
              <a:buAutoNum type="arabicPeriod"/>
            </a:pPr>
            <a:endParaRPr lang="fr-CA" dirty="0"/>
          </a:p>
          <a:p>
            <a:pPr algn="just">
              <a:buFont typeface="+mj-lt"/>
              <a:buAutoNum type="arabicPeriod"/>
            </a:pPr>
            <a:r>
              <a:rPr lang="fr-CA" dirty="0"/>
              <a:t>Possibilité pour un commandité d’appliquer les pertes contre les autres revenus.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9168878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CFFD82-F165-4FE8-9807-253BD76F9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ENTREPRISES NON INCORPORÉES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4070E89-DB52-4BFB-8A50-D7D421E5B7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49" y="1537252"/>
            <a:ext cx="10760764" cy="5486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CA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Société en commandites (S.E.C.)</a:t>
            </a:r>
          </a:p>
          <a:p>
            <a:pPr marL="0" indent="0">
              <a:buNone/>
            </a:pPr>
            <a:r>
              <a:rPr lang="fr-CA" b="1" dirty="0"/>
              <a:t> </a:t>
            </a:r>
          </a:p>
          <a:p>
            <a:r>
              <a:rPr lang="fr-CA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Inconvénients</a:t>
            </a:r>
          </a:p>
          <a:p>
            <a:pPr marL="0" indent="0">
              <a:buNone/>
            </a:pPr>
            <a:endParaRPr lang="fr-CA" sz="2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+mj-lt"/>
              <a:buAutoNum type="arabicPeriod"/>
            </a:pPr>
            <a:r>
              <a:rPr lang="fr-CA" dirty="0"/>
              <a:t>Responsabilité solidaire et personnelle illimitée des commandités;</a:t>
            </a:r>
          </a:p>
          <a:p>
            <a:pPr>
              <a:buFont typeface="+mj-lt"/>
              <a:buAutoNum type="arabicPeriod"/>
            </a:pPr>
            <a:endParaRPr lang="fr-CA" dirty="0"/>
          </a:p>
          <a:p>
            <a:pPr>
              <a:buFont typeface="+mj-lt"/>
              <a:buAutoNum type="arabicPeriod"/>
            </a:pPr>
            <a:r>
              <a:rPr lang="fr-CA" dirty="0"/>
              <a:t>Responsabilité limitée des commanditaires;</a:t>
            </a:r>
          </a:p>
          <a:p>
            <a:pPr>
              <a:buFont typeface="+mj-lt"/>
              <a:buAutoNum type="arabicPeriod"/>
            </a:pPr>
            <a:endParaRPr lang="fr-CA" dirty="0"/>
          </a:p>
          <a:p>
            <a:pPr>
              <a:buFont typeface="+mj-lt"/>
              <a:buAutoNum type="arabicPeriod"/>
            </a:pPr>
            <a:r>
              <a:rPr lang="fr-CA" dirty="0"/>
              <a:t> Si les revenus de la société sont élevés, les commandités auront à payer des impôts plus élevés;</a:t>
            </a:r>
          </a:p>
          <a:p>
            <a:pPr>
              <a:buFont typeface="+mj-lt"/>
              <a:buAutoNum type="arabicPeriod"/>
            </a:pPr>
            <a:r>
              <a:rPr lang="fr-CA" dirty="0"/>
              <a:t> </a:t>
            </a:r>
          </a:p>
          <a:p>
            <a:pPr>
              <a:buFont typeface="+mj-lt"/>
              <a:buAutoNum type="arabicPeriod"/>
            </a:pPr>
            <a:r>
              <a:rPr lang="fr-CA" dirty="0"/>
              <a:t>Obligation de s’immatriculer.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4446178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99F378-DF35-418A-A173-4B4ED552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ENTREPRISES NON INCORPORÉES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A741F47-2390-4FEB-B173-A9CCFD294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7565" y="1749287"/>
            <a:ext cx="9872869" cy="510871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fr-CA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Société en participation (S.E.P.)</a:t>
            </a:r>
          </a:p>
          <a:p>
            <a:endParaRPr lang="fr-CA" sz="2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fr-CA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Avantages</a:t>
            </a:r>
          </a:p>
          <a:p>
            <a:pPr>
              <a:buFont typeface="+mj-lt"/>
              <a:buAutoNum type="arabicPeriod"/>
            </a:pPr>
            <a:r>
              <a:rPr lang="fr-CA" dirty="0"/>
              <a:t>Créée par contrat verbal ou écrit ou par comportement ou des faits qui indiquent une intention de s’associer;</a:t>
            </a:r>
          </a:p>
          <a:p>
            <a:pPr>
              <a:buFont typeface="+mj-lt"/>
              <a:buAutoNum type="arabicPeriod"/>
            </a:pPr>
            <a:endParaRPr lang="fr-CA" dirty="0"/>
          </a:p>
          <a:p>
            <a:pPr>
              <a:buFont typeface="+mj-lt"/>
              <a:buAutoNum type="arabicPeriod"/>
            </a:pPr>
            <a:r>
              <a:rPr lang="fr-CA" dirty="0"/>
              <a:t>Les associés, vis-à-vis des tiers, demeurent propriétaires des biens qui constituent leur apport à la société;</a:t>
            </a:r>
          </a:p>
          <a:p>
            <a:pPr>
              <a:buFont typeface="+mj-lt"/>
              <a:buAutoNum type="arabicPeriod"/>
            </a:pPr>
            <a:endParaRPr lang="fr-CA" dirty="0"/>
          </a:p>
          <a:p>
            <a:pPr>
              <a:buFont typeface="+mj-lt"/>
              <a:buAutoNum type="arabicPeriod"/>
            </a:pPr>
            <a:r>
              <a:rPr lang="fr-CA" dirty="0"/>
              <a:t>Les associés qui contractent en leur nom personnel et non la S.E.P.;</a:t>
            </a:r>
          </a:p>
          <a:p>
            <a:pPr>
              <a:buFont typeface="+mj-lt"/>
              <a:buAutoNum type="arabicPeriod"/>
            </a:pPr>
            <a:endParaRPr lang="fr-CA" dirty="0"/>
          </a:p>
          <a:p>
            <a:pPr>
              <a:buFont typeface="+mj-lt"/>
              <a:buAutoNum type="arabicPeriod"/>
            </a:pPr>
            <a:r>
              <a:rPr lang="fr-CA" dirty="0"/>
              <a:t>Responsabilité conjointe de toutes les dettes de la société, et ce, en parts égales, peu importe la proportion de leur participation et solidaire si la dette a été contractée pour le service et l’exploitation d’une entreprise commune aux associés;</a:t>
            </a:r>
          </a:p>
        </p:txBody>
      </p:sp>
    </p:spTree>
    <p:extLst>
      <p:ext uri="{BB962C8B-B14F-4D97-AF65-F5344CB8AC3E}">
        <p14:creationId xmlns:p14="http://schemas.microsoft.com/office/powerpoint/2010/main" val="37474493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99F378-DF35-418A-A173-4B4ED552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ENTREPRISES NON INCORPORÉES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A741F47-2390-4FEB-B173-A9CCFD294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7565" y="1749287"/>
            <a:ext cx="9872869" cy="510871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CA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Société en participation (S.E.P.)</a:t>
            </a:r>
          </a:p>
          <a:p>
            <a:endParaRPr lang="fr-CA" sz="2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fr-CA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Inconvénients</a:t>
            </a:r>
          </a:p>
          <a:p>
            <a:endParaRPr lang="fr-CA" sz="2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+mj-lt"/>
              <a:buAutoNum type="arabicPeriod"/>
            </a:pPr>
            <a:r>
              <a:rPr lang="fr-CA" sz="2000" dirty="0"/>
              <a:t>La S.E.P. ne peut pas être poursuivie comme telle individuellement en justice (poursuivre l’un ou l’autre ou tous les associés nommément);</a:t>
            </a:r>
          </a:p>
          <a:p>
            <a:pPr>
              <a:buFont typeface="+mj-lt"/>
              <a:buAutoNum type="arabicPeriod"/>
            </a:pPr>
            <a:endParaRPr lang="fr-CA" sz="2000" dirty="0"/>
          </a:p>
          <a:p>
            <a:pPr>
              <a:buFont typeface="+mj-lt"/>
              <a:buAutoNum type="arabicPeriod"/>
            </a:pPr>
            <a:r>
              <a:rPr lang="fr-CA" sz="2000" dirty="0"/>
              <a:t> Les associés de la S.E.P. ne peuvent se prévaloir du bénéfice de « discussion des biens de la société » avant de se voir obligés de payer les dettes vis-à-vis des tiers sur leurs propres biens;</a:t>
            </a:r>
          </a:p>
          <a:p>
            <a:pPr>
              <a:buFont typeface="+mj-lt"/>
              <a:buAutoNum type="arabicPeriod"/>
            </a:pPr>
            <a:endParaRPr lang="fr-CA" sz="2000" dirty="0"/>
          </a:p>
          <a:p>
            <a:pPr>
              <a:buFont typeface="+mj-lt"/>
              <a:buAutoNum type="arabicPeriod"/>
            </a:pPr>
            <a:r>
              <a:rPr lang="fr-CA" sz="2000" dirty="0"/>
              <a:t>Pas de patrimoine propre car pas d’existence juridique.</a:t>
            </a:r>
          </a:p>
          <a:p>
            <a:pPr marL="0" indent="0">
              <a:buNone/>
            </a:pPr>
            <a:endParaRPr lang="fr-CA" sz="2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fr-CA" sz="2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65434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CF3A42-6D37-48F6-88EF-59C29B286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b="1" dirty="0">
                <a:solidFill>
                  <a:schemeClr val="tx2"/>
                </a:solidFill>
              </a:rPr>
              <a:t>PLAN DU COURS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DABE926-778F-4C66-8A20-58449AC4D8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77009"/>
            <a:ext cx="8596668" cy="5102087"/>
          </a:xfrm>
        </p:spPr>
        <p:txBody>
          <a:bodyPr>
            <a:normAutofit/>
          </a:bodyPr>
          <a:lstStyle/>
          <a:p>
            <a:pPr marL="400050" indent="-400050">
              <a:lnSpc>
                <a:spcPct val="200000"/>
              </a:lnSpc>
              <a:buFont typeface="+mj-lt"/>
              <a:buAutoNum type="romanUcPeriod"/>
            </a:pPr>
            <a:endParaRPr lang="fr-CA" dirty="0">
              <a:solidFill>
                <a:schemeClr val="tx1"/>
              </a:solidFill>
            </a:endParaRPr>
          </a:p>
          <a:p>
            <a:pPr marL="400050" indent="-400050">
              <a:lnSpc>
                <a:spcPct val="200000"/>
              </a:lnSpc>
              <a:buFont typeface="+mj-lt"/>
              <a:buAutoNum type="romanUcPeriod"/>
            </a:pPr>
            <a:r>
              <a:rPr lang="fr-CA" sz="2400" dirty="0">
                <a:solidFill>
                  <a:schemeClr val="tx1"/>
                </a:solidFill>
              </a:rPr>
              <a:t>Publicité légale des entreprises</a:t>
            </a:r>
          </a:p>
          <a:p>
            <a:pPr marL="400050" indent="-400050">
              <a:lnSpc>
                <a:spcPct val="200000"/>
              </a:lnSpc>
              <a:buFont typeface="+mj-lt"/>
              <a:buAutoNum type="romanUcPeriod"/>
            </a:pPr>
            <a:r>
              <a:rPr lang="fr-CA" sz="2400" dirty="0">
                <a:solidFill>
                  <a:schemeClr val="tx1"/>
                </a:solidFill>
              </a:rPr>
              <a:t>Obtention des permis obligatoires et inscriptions obligatoires</a:t>
            </a:r>
          </a:p>
          <a:p>
            <a:pPr marL="400050" indent="-400050">
              <a:lnSpc>
                <a:spcPct val="200000"/>
              </a:lnSpc>
              <a:buFont typeface="+mj-lt"/>
              <a:buAutoNum type="romanUcPeriod"/>
            </a:pPr>
            <a:r>
              <a:rPr lang="fr-CA" sz="2400" dirty="0">
                <a:solidFill>
                  <a:schemeClr val="tx1"/>
                </a:solidFill>
              </a:rPr>
              <a:t>Entreprises non incorporées</a:t>
            </a:r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9197573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99F378-DF35-418A-A173-4B4ED552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ENTREPRISES NON INCORPORÉES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A741F47-2390-4FEB-B173-A9CCFD294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7565" y="1749287"/>
            <a:ext cx="10442713" cy="510871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CA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LES ASSOCIATIONS</a:t>
            </a:r>
          </a:p>
          <a:p>
            <a:pPr marL="0" indent="0">
              <a:buNone/>
            </a:pPr>
            <a:endParaRPr lang="fr-CA" sz="2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endParaRPr lang="fr-CA" sz="2000" dirty="0"/>
          </a:p>
          <a:p>
            <a:pPr marL="0" indent="0" algn="just">
              <a:buNone/>
            </a:pPr>
            <a:r>
              <a:rPr lang="fr-CA" sz="2000" dirty="0"/>
              <a:t>Régi par le Code civil du Québec</a:t>
            </a:r>
          </a:p>
          <a:p>
            <a:pPr marL="0" indent="0" algn="just">
              <a:buNone/>
            </a:pPr>
            <a:endParaRPr lang="fr-CA" sz="2000" dirty="0"/>
          </a:p>
          <a:p>
            <a:pPr marL="0" indent="0" algn="just">
              <a:buNone/>
            </a:pPr>
            <a:r>
              <a:rPr lang="fr-CA" sz="2000" dirty="0"/>
              <a:t>Groupe de personnes réunies dans un intérêt commun, autre que la réalisation de profits à partager entre les membres, dont les activités visent à promouvoir l'étude, la défense et le développement des intérêts économiques, sociaux ou moraux de ses membres. </a:t>
            </a:r>
          </a:p>
          <a:p>
            <a:pPr marL="0" indent="0" algn="just">
              <a:buNone/>
            </a:pPr>
            <a:endParaRPr lang="fr-CA" sz="2000" dirty="0"/>
          </a:p>
          <a:p>
            <a:pPr marL="0" indent="0" algn="just">
              <a:buNone/>
            </a:pPr>
            <a:r>
              <a:rPr lang="fr-CA" sz="2000" dirty="0"/>
              <a:t>Administrateurs d’une association peuvent engager leurs responsabilités</a:t>
            </a:r>
          </a:p>
          <a:p>
            <a:pPr marL="0" indent="0">
              <a:buNone/>
            </a:pPr>
            <a:endParaRPr lang="fr-CA" sz="2000" dirty="0"/>
          </a:p>
          <a:p>
            <a:pPr marL="0" indent="0">
              <a:buNone/>
            </a:pPr>
            <a:endParaRPr lang="fr-CA" sz="2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fr-CA" sz="2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856875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79C253-2578-4A2D-A69A-5A4BD2F6F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F1B6BFA-9559-4530-981C-BECEA45613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22783"/>
            <a:ext cx="10837332" cy="4318579"/>
          </a:xfrm>
        </p:spPr>
        <p:txBody>
          <a:bodyPr/>
          <a:lstStyle/>
          <a:p>
            <a:endParaRPr lang="fr-CA" dirty="0"/>
          </a:p>
          <a:p>
            <a:endParaRPr lang="fr-CA" dirty="0"/>
          </a:p>
          <a:p>
            <a:pPr marL="0" indent="0" algn="ctr">
              <a:buNone/>
            </a:pPr>
            <a:r>
              <a:rPr lang="fr-CA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MERCI </a:t>
            </a:r>
          </a:p>
          <a:p>
            <a:pPr marL="0" indent="0" algn="ctr">
              <a:buNone/>
            </a:pPr>
            <a:r>
              <a:rPr lang="fr-CA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</a:t>
            </a:r>
          </a:p>
          <a:p>
            <a:pPr marL="0" indent="0" algn="ctr">
              <a:buNone/>
            </a:pPr>
            <a:r>
              <a:rPr lang="fr-CA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BONNE JOURNÉE!</a:t>
            </a:r>
          </a:p>
        </p:txBody>
      </p:sp>
    </p:spTree>
    <p:extLst>
      <p:ext uri="{BB962C8B-B14F-4D97-AF65-F5344CB8AC3E}">
        <p14:creationId xmlns:p14="http://schemas.microsoft.com/office/powerpoint/2010/main" val="3230251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C5C60A-EE85-4981-88EE-83D69E72B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07165"/>
          </a:xfrm>
        </p:spPr>
        <p:txBody>
          <a:bodyPr/>
          <a:lstStyle/>
          <a:p>
            <a:pPr algn="ctr"/>
            <a:r>
              <a:rPr lang="fr-CA" b="1" dirty="0">
                <a:solidFill>
                  <a:schemeClr val="tx2"/>
                </a:solidFill>
              </a:rPr>
              <a:t>PUBLICITÉ LÉGALE DES ENTREPRISES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81A4AAE-0E5F-436E-8EDE-5B7226E205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60" y="1616764"/>
            <a:ext cx="10164417" cy="52412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CA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DÉCLARATION D’IMMATRICULATION </a:t>
            </a:r>
            <a:endParaRPr lang="fr-CA" dirty="0"/>
          </a:p>
          <a:p>
            <a:r>
              <a:rPr lang="fr-CA" dirty="0">
                <a:latin typeface="+mj-lt"/>
              </a:rPr>
              <a:t>Obligatoire pour toutes les entreprises qui exploitent au Québec, sauf exception.</a:t>
            </a:r>
          </a:p>
          <a:p>
            <a:pPr marL="0" indent="0">
              <a:buNone/>
            </a:pPr>
            <a:endParaRPr lang="fr-CA" dirty="0">
              <a:latin typeface="+mj-lt"/>
            </a:endParaRPr>
          </a:p>
          <a:p>
            <a:r>
              <a:rPr lang="fr-CA" dirty="0">
                <a:latin typeface="+mj-lt"/>
              </a:rPr>
              <a:t>Les Exceptions:</a:t>
            </a:r>
          </a:p>
          <a:p>
            <a:pPr marL="0" indent="0">
              <a:buNone/>
            </a:pPr>
            <a:r>
              <a:rPr lang="fr-CA" dirty="0">
                <a:latin typeface="+mj-lt"/>
              </a:rPr>
              <a:t>				Une personne physique exploitant une entreprise sous un nom comprenant 					son nom de famille et son prénom (exemple: avocat pratiquant seul);</a:t>
            </a:r>
          </a:p>
          <a:p>
            <a:pPr marL="0" indent="0">
              <a:buNone/>
            </a:pPr>
            <a:r>
              <a:rPr lang="fr-CA" dirty="0">
                <a:latin typeface="+mj-lt"/>
              </a:rPr>
              <a:t>				Une association sans but lucratif</a:t>
            </a:r>
          </a:p>
          <a:p>
            <a:pPr marL="0" indent="0">
              <a:buNone/>
            </a:pPr>
            <a:r>
              <a:rPr lang="fr-CA" dirty="0">
                <a:latin typeface="+mj-lt"/>
              </a:rPr>
              <a:t>				Une personne morale de droit public (exemple: Hydro Québec)</a:t>
            </a:r>
          </a:p>
          <a:p>
            <a:endParaRPr lang="fr-CA" dirty="0"/>
          </a:p>
          <a:p>
            <a:r>
              <a:rPr lang="fr-CA" dirty="0"/>
              <a:t>Les entreprises non soumises à l’immatriculation peuvent demander d’être immatriculée.</a:t>
            </a:r>
          </a:p>
          <a:p>
            <a:endParaRPr lang="fr-CA" dirty="0"/>
          </a:p>
          <a:p>
            <a:r>
              <a:rPr lang="fr-CA" dirty="0"/>
              <a:t>La déclaration d’immatriculation doit être produite auprès du Registraire des entreprises  dans les 60 jours du début de l’exploitation de l’entreprise, et contient des informations prévues dans la loi.</a:t>
            </a:r>
          </a:p>
          <a:p>
            <a:endParaRPr lang="fr-CA" dirty="0"/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181896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D3130B-BB14-4A05-9404-40F959353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b="1" dirty="0">
                <a:solidFill>
                  <a:schemeClr val="tx2"/>
                </a:solidFill>
              </a:rPr>
              <a:t>PUBLICITÉ LÉGALE DES ENTREPRISES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058EC6C-924E-45E6-BDEB-B84F2EFC9F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7565" y="1930400"/>
            <a:ext cx="9409043" cy="49275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CA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CHOIX D’UN NOM</a:t>
            </a:r>
          </a:p>
          <a:p>
            <a:pPr marL="0" indent="0">
              <a:buNone/>
            </a:pPr>
            <a:endParaRPr lang="fr-C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lnSpc>
                <a:spcPct val="200000"/>
              </a:lnSpc>
              <a:buNone/>
            </a:pPr>
            <a:r>
              <a:rPr lang="fr-CA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Élément essentiel à l’exploitation de l’entreprise;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fr-CA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Possibilité d’utiliser plusieurs noms, pourvu que le Registraire en soit avisé;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fr-CA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Tous les noms sont accessibles sur Internet sans frais;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fr-CA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nom est choisi par la personne qui désire exploiter une entreprise;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fr-CA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nom doit être conformes aux exigences établies par la loi.</a:t>
            </a:r>
          </a:p>
          <a:p>
            <a:pPr marL="0" indent="0">
              <a:buNone/>
            </a:pPr>
            <a:endParaRPr lang="fr-CA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696354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4305D5-0878-4B3F-9E2F-E1F73B43C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73427"/>
          </a:xfrm>
        </p:spPr>
        <p:txBody>
          <a:bodyPr/>
          <a:lstStyle/>
          <a:p>
            <a:pPr algn="ctr"/>
            <a:r>
              <a:rPr lang="fr-CA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PUBLICITÉ LÉGALE DES ENTREPRISES</a:t>
            </a:r>
            <a:endParaRPr lang="fr-C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79B3E38-0BBA-43DD-89B2-3A1ECBD4F4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683027"/>
            <a:ext cx="8996753" cy="477078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fr-CA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AUTRES DÉCLARATIONS</a:t>
            </a:r>
          </a:p>
          <a:p>
            <a:pPr marL="0" indent="0">
              <a:buNone/>
            </a:pPr>
            <a:endParaRPr lang="fr-CA" dirty="0"/>
          </a:p>
          <a:p>
            <a:pPr marL="0" indent="0">
              <a:lnSpc>
                <a:spcPct val="200000"/>
              </a:lnSpc>
              <a:buNone/>
            </a:pPr>
            <a:r>
              <a:rPr lang="fr-CA" sz="2000" dirty="0"/>
              <a:t>Outre la déclaration initiale (première déclaration), l’assujetti doit produire:</a:t>
            </a:r>
          </a:p>
          <a:p>
            <a:pPr lvl="1">
              <a:lnSpc>
                <a:spcPct val="200000"/>
              </a:lnSpc>
              <a:buAutoNum type="arabicPeriod"/>
            </a:pPr>
            <a:r>
              <a:rPr lang="fr-CA" sz="2000" dirty="0"/>
              <a:t>La déclaration annuelle, jumelée à la déclaration annuelle de revenus envoyée au Revenu Québec;</a:t>
            </a:r>
          </a:p>
          <a:p>
            <a:pPr lvl="1">
              <a:lnSpc>
                <a:spcPct val="200000"/>
              </a:lnSpc>
              <a:buAutoNum type="arabicPeriod"/>
            </a:pPr>
            <a:r>
              <a:rPr lang="fr-CA" sz="2000" dirty="0"/>
              <a:t> La déclaration modificative, en cas changements apportés aux fonctionnement de l’entreprise</a:t>
            </a:r>
          </a:p>
        </p:txBody>
      </p:sp>
    </p:spTree>
    <p:extLst>
      <p:ext uri="{BB962C8B-B14F-4D97-AF65-F5344CB8AC3E}">
        <p14:creationId xmlns:p14="http://schemas.microsoft.com/office/powerpoint/2010/main" val="759955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4970FA-3F6D-471B-BAA9-E40901DCA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21635"/>
          </a:xfrm>
        </p:spPr>
        <p:txBody>
          <a:bodyPr/>
          <a:lstStyle/>
          <a:p>
            <a:r>
              <a:rPr lang="fr-CA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PUBLICITÉ LÉGALE DES ENTREPRISES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C863942-2DAF-4D64-999E-8FC7F369F0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322" y="1630017"/>
            <a:ext cx="9819861" cy="503582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fr-CA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DISSOLUTION ET RADIATION DE L’ENTREPRISE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fr-C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fr-C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déclaration de radiation est produite lors qu’une entreprise cesse ses activités;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fr-C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fr-C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Sur production de la déclaration de radiation, l’immatriculation est radiée;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fr-C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fr-C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Registraire des entreprises peut, après avoir avisé l’assujetti, radier d’office son immatriculation si celui-ci est en défaut de produire, à l’égard de deux années consécutives, ses déclarations de mises à jour;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fr-C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fr-C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 recours administratifs, civils et pénaux sont prévus en cas de non-conformité aux dispositions de la </a:t>
            </a:r>
            <a:r>
              <a:rPr lang="fr-C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Loi sur la publicité légale des entreprises.</a:t>
            </a:r>
          </a:p>
        </p:txBody>
      </p:sp>
    </p:spTree>
    <p:extLst>
      <p:ext uri="{BB962C8B-B14F-4D97-AF65-F5344CB8AC3E}">
        <p14:creationId xmlns:p14="http://schemas.microsoft.com/office/powerpoint/2010/main" val="32702688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639DB6-4466-4D35-A009-7A26287F9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271" y="609600"/>
            <a:ext cx="9154731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fr-CA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Obtention des permis obligatoires et inscriptions obligatoires</a:t>
            </a:r>
            <a:br>
              <a:rPr lang="fr-CA" dirty="0">
                <a:solidFill>
                  <a:schemeClr val="tx1"/>
                </a:solidFill>
              </a:rPr>
            </a:b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86A8CA9-851A-4159-8BDB-717D3E9469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248544" cy="3880773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fr-CA" sz="2000" dirty="0"/>
              <a:t>Il essentiel d’obtenir les permis nécessaires et de procéder aux inscriptions obligatoires auprès de certains organismes gouvernementaux;</a:t>
            </a:r>
          </a:p>
          <a:p>
            <a:pPr>
              <a:lnSpc>
                <a:spcPct val="200000"/>
              </a:lnSpc>
            </a:pPr>
            <a:endParaRPr lang="fr-CA" sz="2000" dirty="0"/>
          </a:p>
          <a:p>
            <a:pPr>
              <a:lnSpc>
                <a:spcPct val="200000"/>
              </a:lnSpc>
            </a:pPr>
            <a:r>
              <a:rPr lang="fr-CA" sz="2000" dirty="0"/>
              <a:t>Les permis sont exercés par plusieurs municipalités pour exploiter un commerce</a:t>
            </a:r>
            <a:r>
              <a:rPr lang="fr-CA" dirty="0"/>
              <a:t>.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6767426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48C72F-E0A2-45CB-8F1B-76E286A79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34887"/>
          </a:xfrm>
        </p:spPr>
        <p:txBody>
          <a:bodyPr/>
          <a:lstStyle/>
          <a:p>
            <a:pPr algn="ctr"/>
            <a:r>
              <a:rPr lang="fr-CA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ENTREPRISES NON INCORPORÉES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0A7361-E2CD-437E-BA41-51DF8412C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539" y="1444488"/>
            <a:ext cx="10310191" cy="5413512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fr-CA" dirty="0"/>
              <a:t> </a:t>
            </a:r>
            <a:r>
              <a:rPr lang="fr-CA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ENTREPRISES INDIVIDUELLES</a:t>
            </a:r>
          </a:p>
          <a:p>
            <a:pPr marL="0" indent="0" algn="ctr">
              <a:buNone/>
            </a:pPr>
            <a:endParaRPr lang="fr-CA" sz="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fr-CA" dirty="0"/>
              <a:t>Elle consiste en une personne physique qui est en propriétaire et qui l’exploite seul (travailleur automne);</a:t>
            </a:r>
          </a:p>
          <a:p>
            <a:pPr algn="just"/>
            <a:endParaRPr lang="fr-CA" dirty="0"/>
          </a:p>
          <a:p>
            <a:pPr algn="just"/>
            <a:r>
              <a:rPr lang="fr-CA" dirty="0"/>
              <a:t>Il s’agit de la forme la plus usitée (courante) au Québec;</a:t>
            </a:r>
          </a:p>
          <a:p>
            <a:pPr algn="just"/>
            <a:endParaRPr lang="fr-CA" dirty="0"/>
          </a:p>
          <a:p>
            <a:pPr algn="just"/>
            <a:r>
              <a:rPr lang="fr-CA" dirty="0"/>
              <a:t>Elle attire généralement les nouveaux entrepreneurs, car moins couteuse à créer;</a:t>
            </a:r>
          </a:p>
          <a:p>
            <a:pPr algn="just"/>
            <a:endParaRPr lang="fr-CA" dirty="0"/>
          </a:p>
          <a:p>
            <a:pPr algn="just"/>
            <a:r>
              <a:rPr lang="fr-CA" dirty="0"/>
              <a:t>Elle est gouvernée par les dispositions du Code civil du Québec;</a:t>
            </a:r>
          </a:p>
          <a:p>
            <a:pPr algn="just"/>
            <a:endParaRPr lang="fr-CA" dirty="0"/>
          </a:p>
          <a:p>
            <a:pPr algn="just"/>
            <a:r>
              <a:rPr lang="fr-CA" dirty="0"/>
              <a:t>Important de souscrire à des assurances responsabilité civile, car responsabilité du propriétaire pour ses fautes et celles commises par ses employés;</a:t>
            </a:r>
          </a:p>
          <a:p>
            <a:pPr algn="just"/>
            <a:endParaRPr lang="fr-CA" dirty="0"/>
          </a:p>
          <a:p>
            <a:pPr algn="just"/>
            <a:r>
              <a:rPr lang="fr-CA" dirty="0"/>
              <a:t>Les créanciers impayés peuvent saisir les biens du propriétaires si l’entreprise est insolvable.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3078723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363066-B9D9-4960-B3AF-3A1B2993D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1"/>
            <a:ext cx="8596668" cy="781878"/>
          </a:xfrm>
        </p:spPr>
        <p:txBody>
          <a:bodyPr/>
          <a:lstStyle/>
          <a:p>
            <a:pPr algn="ctr"/>
            <a:r>
              <a:rPr lang="fr-CA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ENTREPRISES NON INCORPORÉES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D6C96A-6864-4FF4-A937-7EA88EA094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765" y="1828800"/>
            <a:ext cx="10469218" cy="50292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fr-CA" sz="2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ENTREPRISES INDIVIDUELLES</a:t>
            </a:r>
          </a:p>
          <a:p>
            <a:pPr marL="0" indent="0" algn="just">
              <a:buNone/>
            </a:pPr>
            <a:r>
              <a:rPr lang="fr-CA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AVANTAGES</a:t>
            </a:r>
          </a:p>
          <a:p>
            <a:pPr algn="just">
              <a:buFont typeface="+mj-lt"/>
              <a:buAutoNum type="arabicPeriod"/>
            </a:pPr>
            <a:r>
              <a:rPr lang="fr-CA" dirty="0"/>
              <a:t>Simplicité: les formalités relatives à la constitution et à la dissolution se limitent  aux déclarations à déposer auprès du Registraire des entreprises. D’ailleurs, ces formalités peuvent être évitées en utilisant le nom et le prénom du propriétaire dans le nom utilisé pour désigner l’entreprise;</a:t>
            </a:r>
          </a:p>
          <a:p>
            <a:pPr algn="just">
              <a:buFont typeface="+mj-lt"/>
              <a:buAutoNum type="arabicPeriod"/>
            </a:pPr>
            <a:endParaRPr lang="fr-CA" dirty="0"/>
          </a:p>
          <a:p>
            <a:pPr algn="just">
              <a:buFont typeface="+mj-lt"/>
              <a:buAutoNum type="arabicPeriod"/>
            </a:pPr>
            <a:r>
              <a:rPr lang="fr-CA" dirty="0"/>
              <a:t>Souplesse: le propriété a le contrôle effectif de la direction (administration peu compliquée);</a:t>
            </a:r>
          </a:p>
          <a:p>
            <a:pPr algn="just">
              <a:buFont typeface="+mj-lt"/>
              <a:buAutoNum type="arabicPeriod"/>
            </a:pPr>
            <a:endParaRPr lang="fr-CA" dirty="0"/>
          </a:p>
          <a:p>
            <a:pPr algn="just">
              <a:buFont typeface="+mj-lt"/>
              <a:buAutoNum type="arabicPeriod"/>
            </a:pPr>
            <a:r>
              <a:rPr lang="fr-CA" dirty="0"/>
              <a:t>Aucun partage de profits:  le propriétaire conserve tous les profits;</a:t>
            </a:r>
          </a:p>
          <a:p>
            <a:pPr algn="just">
              <a:buFont typeface="+mj-lt"/>
              <a:buAutoNum type="arabicPeriod"/>
            </a:pPr>
            <a:endParaRPr lang="fr-CA" dirty="0"/>
          </a:p>
          <a:p>
            <a:pPr algn="just">
              <a:buFont typeface="+mj-lt"/>
              <a:buAutoNum type="arabicPeriod"/>
            </a:pPr>
            <a:r>
              <a:rPr lang="fr-CA" dirty="0"/>
              <a:t>Pas d’existence fiscal propre à l’entreprise, ainsi les pertes fiscales sont déductibles des revenus du propriétaire;</a:t>
            </a:r>
          </a:p>
          <a:p>
            <a:pPr algn="just">
              <a:buFont typeface="+mj-lt"/>
              <a:buAutoNum type="arabicPeriod"/>
            </a:pPr>
            <a:endParaRPr lang="fr-CA" dirty="0"/>
          </a:p>
          <a:p>
            <a:pPr algn="just">
              <a:buFont typeface="+mj-lt"/>
              <a:buAutoNum type="arabicPeriod"/>
            </a:pPr>
            <a:r>
              <a:rPr lang="fr-CA" dirty="0"/>
              <a:t>Peut recourir à la Cour des petites créances, si 15 000 $ au moins;</a:t>
            </a:r>
          </a:p>
          <a:p>
            <a:pPr algn="just">
              <a:buFont typeface="+mj-lt"/>
              <a:buAutoNum type="arabicPeriod"/>
            </a:pPr>
            <a:endParaRPr lang="fr-CA" dirty="0"/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24340465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770</TotalTime>
  <Words>1542</Words>
  <Application>Microsoft Office PowerPoint</Application>
  <PresentationFormat>Grand écran</PresentationFormat>
  <Paragraphs>204</Paragraphs>
  <Slides>21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5" baseType="lpstr">
      <vt:lpstr>Arial</vt:lpstr>
      <vt:lpstr>Trebuchet MS</vt:lpstr>
      <vt:lpstr>Wingdings 3</vt:lpstr>
      <vt:lpstr>Facette</vt:lpstr>
      <vt:lpstr>FORMES JURIDIQUES D’ENTREPRISE</vt:lpstr>
      <vt:lpstr>PLAN DU COURS</vt:lpstr>
      <vt:lpstr>PUBLICITÉ LÉGALE DES ENTREPRISES</vt:lpstr>
      <vt:lpstr>PUBLICITÉ LÉGALE DES ENTREPRISES</vt:lpstr>
      <vt:lpstr>PUBLICITÉ LÉGALE DES ENTREPRISES</vt:lpstr>
      <vt:lpstr>PUBLICITÉ LÉGALE DES ENTREPRISES</vt:lpstr>
      <vt:lpstr>Obtention des permis obligatoires et inscriptions obligatoires </vt:lpstr>
      <vt:lpstr>LES ENTREPRISES NON INCORPORÉES</vt:lpstr>
      <vt:lpstr>LES ENTREPRISES NON INCORPORÉES</vt:lpstr>
      <vt:lpstr>LES ENTREPRISES NON INCORPORÉES</vt:lpstr>
      <vt:lpstr>LES ENTREPRISES NON INCORPORÉES</vt:lpstr>
      <vt:lpstr>LES ENTREPRISES NON INCORPORÉES</vt:lpstr>
      <vt:lpstr>LES ENTREPRISES NON INCORPORÉES</vt:lpstr>
      <vt:lpstr>LES ENTREPRISES NON INCORPORÉES</vt:lpstr>
      <vt:lpstr>LES ENTREPRISES NON INCORPORÉES</vt:lpstr>
      <vt:lpstr>LES ENTREPRISES NON INCORPORÉES</vt:lpstr>
      <vt:lpstr>LES ENTREPRISES NON INCORPORÉES</vt:lpstr>
      <vt:lpstr>LES ENTREPRISES NON INCORPORÉES</vt:lpstr>
      <vt:lpstr>LES ENTREPRISES NON INCORPORÉES</vt:lpstr>
      <vt:lpstr>LES ENTREPRISES NON INCORPORÉES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FORMES JURIDIQUES D’ENTREPRISE</dc:title>
  <dc:creator>ASMC FASO KANU</dc:creator>
  <cp:lastModifiedBy>Aboubacar Toure</cp:lastModifiedBy>
  <cp:revision>22</cp:revision>
  <dcterms:created xsi:type="dcterms:W3CDTF">2017-11-09T00:08:47Z</dcterms:created>
  <dcterms:modified xsi:type="dcterms:W3CDTF">2020-11-24T15:16:05Z</dcterms:modified>
</cp:coreProperties>
</file>