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5EC12E-E744-4318-8B18-94F9486AAD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9443" y="1351722"/>
            <a:ext cx="9793357" cy="322027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C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NOTIONS DE DROIT </a:t>
            </a:r>
            <a:br>
              <a:rPr lang="fr-C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fr-C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PORTANT SUR LES DONATIONS ET SUR LES SUCCESSIONS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882B8E7-B417-45BD-80DA-16D44E5446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5128591"/>
            <a:ext cx="6831673" cy="437322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fr-CA" dirty="0"/>
              <a:t>Enseignant: Aboubacar Touré</a:t>
            </a:r>
          </a:p>
        </p:txBody>
      </p:sp>
    </p:spTree>
    <p:extLst>
      <p:ext uri="{BB962C8B-B14F-4D97-AF65-F5344CB8AC3E}">
        <p14:creationId xmlns:p14="http://schemas.microsoft.com/office/powerpoint/2010/main" val="16994517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903743-20BD-45EF-BAB3-0B269B5F3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8200"/>
          </a:xfrm>
        </p:spPr>
        <p:txBody>
          <a:bodyPr/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LA DONATION 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61FE45-D9D3-4088-B329-9209B559D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7" y="1802295"/>
            <a:ext cx="11065564" cy="5055705"/>
          </a:xfrm>
        </p:spPr>
        <p:txBody>
          <a:bodyPr>
            <a:normAutofit lnSpcReduction="10000"/>
          </a:bodyPr>
          <a:lstStyle/>
          <a:p>
            <a:pPr algn="ctr"/>
            <a:r>
              <a:rPr lang="fr-CA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1.5. LES DONATION PAR CONTRAT DE MARIAGE OU UNION CIVILE</a:t>
            </a:r>
          </a:p>
          <a:p>
            <a:pPr marL="0" indent="0">
              <a:buNone/>
            </a:pPr>
            <a:endParaRPr lang="fr-CA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Article 1839 du Code civil du Québec:</a:t>
            </a:r>
          </a:p>
          <a:p>
            <a:pPr marL="0" indent="0">
              <a:buNone/>
            </a:pPr>
            <a:r>
              <a:rPr lang="fr-CA" sz="2400" dirty="0"/>
              <a:t>	« Les donations consenties dans un contrat de mariage ou d’un union civile 	  peuvent être entre vifs ou à cause de mort.</a:t>
            </a:r>
          </a:p>
          <a:p>
            <a:pPr marL="0" indent="0">
              <a:buNone/>
            </a:pPr>
            <a:r>
              <a:rPr lang="fr-CA" sz="2400" dirty="0"/>
              <a:t>	  Elles ne sont valides que si le contrat prend lui-même effet »</a:t>
            </a:r>
          </a:p>
          <a:p>
            <a:pPr marL="0" indent="0">
              <a:buNone/>
            </a:pPr>
            <a:endParaRPr lang="fr-CA" sz="2400" dirty="0"/>
          </a:p>
          <a:p>
            <a:pPr marL="0" indent="0">
              <a:buNone/>
            </a:pPr>
            <a:r>
              <a:rPr lang="fr-CA" sz="2400" b="1" dirty="0"/>
              <a:t>Lire l’article 1840 du Code civil du Québec </a:t>
            </a:r>
            <a:r>
              <a:rPr lang="fr-CA" sz="2400" dirty="0"/>
              <a:t>pour la donation entre vifs par contrat de mariage ou d’union civile</a:t>
            </a:r>
          </a:p>
          <a:p>
            <a:pPr marL="0" indent="0">
              <a:buNone/>
            </a:pPr>
            <a:endParaRPr lang="fr-CA" sz="2400" dirty="0"/>
          </a:p>
          <a:p>
            <a:pPr marL="0" indent="0">
              <a:buNone/>
            </a:pPr>
            <a:r>
              <a:rPr lang="fr-CA" sz="2400" b="1" dirty="0"/>
              <a:t>Lire l’article 1841 du Code civil du Québec </a:t>
            </a:r>
            <a:r>
              <a:rPr lang="fr-CA" sz="2400" dirty="0"/>
              <a:t>pour la donation à cause de mort par contrat de mariage ou d’union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150796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657E5D-213E-4314-AFA5-F0EA57D184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3"/>
            <a:ext cx="8361229" cy="2001669"/>
          </a:xfrm>
        </p:spPr>
        <p:txBody>
          <a:bodyPr/>
          <a:lstStyle/>
          <a:p>
            <a:r>
              <a:rPr lang="fr-CA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SUCCESSIONS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C928F52-2169-4C21-8544-57BC3E844A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2679906" y="5042516"/>
            <a:ext cx="6831673" cy="46319"/>
          </a:xfrm>
        </p:spPr>
        <p:txBody>
          <a:bodyPr>
            <a:normAutofit fontScale="25000" lnSpcReduction="20000"/>
          </a:bodyPr>
          <a:lstStyle/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62777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85CCB-F8D3-4548-BC5D-0E17C93DE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8200"/>
          </a:xfrm>
        </p:spPr>
        <p:txBody>
          <a:bodyPr/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LES SUCCESSIONS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22EBE7-36A1-48D1-BCFA-3DCFB345F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635" y="1789043"/>
            <a:ext cx="11078817" cy="477078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endParaRPr lang="fr-CA" dirty="0"/>
          </a:p>
          <a:p>
            <a:pPr algn="just">
              <a:lnSpc>
                <a:spcPct val="200000"/>
              </a:lnSpc>
            </a:pPr>
            <a:r>
              <a:rPr lang="fr-CA" sz="2400" dirty="0"/>
              <a:t>La succession d’une personne s’ouvre par son décès, au lieu de son dernier domicile;</a:t>
            </a:r>
          </a:p>
          <a:p>
            <a:pPr algn="just">
              <a:lnSpc>
                <a:spcPct val="200000"/>
              </a:lnSpc>
            </a:pPr>
            <a:r>
              <a:rPr lang="fr-CA" sz="2400" dirty="0"/>
              <a:t>Elle est de nature testamentaire si le décès a été précédé d’un testament valide;</a:t>
            </a:r>
          </a:p>
          <a:p>
            <a:pPr algn="just">
              <a:lnSpc>
                <a:spcPct val="200000"/>
              </a:lnSpc>
            </a:pPr>
            <a:r>
              <a:rPr lang="fr-CA" sz="2400" dirty="0"/>
              <a:t>Elle est légale s’il n’y a pas de testament ou si le testament n’est pas valide;</a:t>
            </a:r>
          </a:p>
          <a:p>
            <a:pPr algn="just">
              <a:lnSpc>
                <a:spcPct val="200000"/>
              </a:lnSpc>
            </a:pPr>
            <a:r>
              <a:rPr lang="fr-CA" sz="2400" dirty="0"/>
              <a:t>La loi ne considère ni l’origine ni la nature des biens pour en régler la succession;</a:t>
            </a:r>
          </a:p>
          <a:p>
            <a:pPr algn="just">
              <a:lnSpc>
                <a:spcPct val="200000"/>
              </a:lnSpc>
            </a:pPr>
            <a:r>
              <a:rPr lang="fr-CA" sz="2400" dirty="0"/>
              <a:t>Tous ensemble, les biens de la succession ne forment qu’un seul patrimoine.</a:t>
            </a:r>
          </a:p>
        </p:txBody>
      </p:sp>
    </p:spTree>
    <p:extLst>
      <p:ext uri="{BB962C8B-B14F-4D97-AF65-F5344CB8AC3E}">
        <p14:creationId xmlns:p14="http://schemas.microsoft.com/office/powerpoint/2010/main" val="1916789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229219-6CCF-4ACA-9265-1F10B2DED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8200"/>
          </a:xfrm>
        </p:spPr>
        <p:txBody>
          <a:bodyPr/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LES SUCCESSIONS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962EED-275C-4D13-8280-E4943A8B3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49286"/>
            <a:ext cx="9601200" cy="5108713"/>
          </a:xfrm>
        </p:spPr>
        <p:txBody>
          <a:bodyPr>
            <a:normAutofit fontScale="92500"/>
          </a:bodyPr>
          <a:lstStyle/>
          <a:p>
            <a:pPr algn="ctr"/>
            <a:r>
              <a:rPr lang="fr-CA" sz="2800" b="1" u="sng" dirty="0"/>
              <a:t>2.1</a:t>
            </a:r>
            <a:r>
              <a:rPr lang="fr-CA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LES DÉFINITIONS</a:t>
            </a:r>
          </a:p>
          <a:p>
            <a:pPr>
              <a:lnSpc>
                <a:spcPct val="150000"/>
              </a:lnSpc>
            </a:pPr>
            <a:r>
              <a:rPr lang="fr-CA" sz="2400" dirty="0"/>
              <a:t>Héritier</a:t>
            </a:r>
          </a:p>
          <a:p>
            <a:pPr>
              <a:lnSpc>
                <a:spcPct val="150000"/>
              </a:lnSpc>
            </a:pPr>
            <a:r>
              <a:rPr lang="fr-CA" sz="2400" dirty="0"/>
              <a:t>Légataire particulier</a:t>
            </a:r>
          </a:p>
          <a:p>
            <a:pPr>
              <a:lnSpc>
                <a:spcPct val="150000"/>
              </a:lnSpc>
            </a:pPr>
            <a:r>
              <a:rPr lang="fr-CA" sz="2400" dirty="0"/>
              <a:t>Legs</a:t>
            </a:r>
          </a:p>
          <a:p>
            <a:pPr>
              <a:lnSpc>
                <a:spcPct val="150000"/>
              </a:lnSpc>
            </a:pPr>
            <a:r>
              <a:rPr lang="fr-CA" sz="2400" dirty="0"/>
              <a:t>Legs particulier</a:t>
            </a:r>
          </a:p>
          <a:p>
            <a:pPr>
              <a:lnSpc>
                <a:spcPct val="150000"/>
              </a:lnSpc>
            </a:pPr>
            <a:r>
              <a:rPr lang="fr-CA" sz="2400" dirty="0"/>
              <a:t>Legs universel</a:t>
            </a:r>
          </a:p>
          <a:p>
            <a:pPr>
              <a:lnSpc>
                <a:spcPct val="150000"/>
              </a:lnSpc>
            </a:pPr>
            <a:r>
              <a:rPr lang="fr-CA" sz="2400" dirty="0"/>
              <a:t>Legs à titre universel</a:t>
            </a:r>
          </a:p>
          <a:p>
            <a:pPr>
              <a:lnSpc>
                <a:spcPct val="150000"/>
              </a:lnSpc>
            </a:pPr>
            <a:r>
              <a:rPr lang="fr-CA" sz="2400" dirty="0"/>
              <a:t>Successible</a:t>
            </a:r>
          </a:p>
          <a:p>
            <a:pPr marL="0" indent="0">
              <a:buNone/>
            </a:pPr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15981190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D64143-340C-40E3-81DF-0D0FF424D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77957"/>
          </a:xfrm>
        </p:spPr>
        <p:txBody>
          <a:bodyPr/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LES SUCCESSIONS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A54EAC-9B31-4F76-BD7B-95C8717E6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0661" y="1736034"/>
            <a:ext cx="10787269" cy="4916557"/>
          </a:xfrm>
        </p:spPr>
        <p:txBody>
          <a:bodyPr>
            <a:normAutofit/>
          </a:bodyPr>
          <a:lstStyle/>
          <a:p>
            <a:pPr algn="ctr"/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2.2</a:t>
            </a:r>
            <a:r>
              <a:rPr lang="fr-CA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LES QUALITÉS REQUISES POUR SUCCÉDER</a:t>
            </a:r>
          </a:p>
          <a:p>
            <a:endParaRPr lang="fr-CA" dirty="0"/>
          </a:p>
          <a:p>
            <a:pPr marL="0" indent="0">
              <a:buNone/>
            </a:pPr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DEUX QUALITÉS:</a:t>
            </a:r>
            <a:endParaRPr lang="fr-CA" dirty="0"/>
          </a:p>
          <a:p>
            <a:pPr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fr-CA" sz="2400" dirty="0"/>
              <a:t>Toute personne physique, appelée à succéder, doit exister au moment de l’ouverture de la succession;</a:t>
            </a:r>
          </a:p>
          <a:p>
            <a:pPr>
              <a:lnSpc>
                <a:spcPct val="200000"/>
              </a:lnSpc>
              <a:buFont typeface="Courier New" panose="02070309020205020404" pitchFamily="49" charset="0"/>
              <a:buChar char="o"/>
            </a:pPr>
            <a:r>
              <a:rPr lang="fr-CA" sz="2400" dirty="0"/>
              <a:t>La personne, appelée à succéder, ne pas doit avoir été déclarée indigne de succession aux termes des dispositions pertinentes du Code civil du Québec.</a:t>
            </a:r>
          </a:p>
        </p:txBody>
      </p:sp>
    </p:spTree>
    <p:extLst>
      <p:ext uri="{BB962C8B-B14F-4D97-AF65-F5344CB8AC3E}">
        <p14:creationId xmlns:p14="http://schemas.microsoft.com/office/powerpoint/2010/main" val="37550633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F285A2-0B46-4AF4-8B7C-7D41F635C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63487"/>
          </a:xfrm>
        </p:spPr>
        <p:txBody>
          <a:bodyPr/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LES SUCCESSIONS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A63FF7-75BD-415B-B9A6-B3D54D013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49287"/>
            <a:ext cx="10356574" cy="4916556"/>
          </a:xfrm>
        </p:spPr>
        <p:txBody>
          <a:bodyPr/>
          <a:lstStyle/>
          <a:p>
            <a:pPr algn="ctr"/>
            <a:r>
              <a:rPr lang="fr-CA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2.3. LA SAISINE</a:t>
            </a:r>
          </a:p>
          <a:p>
            <a:pPr marL="0" indent="0">
              <a:buNone/>
            </a:pPr>
            <a:endParaRPr lang="fr-CA" sz="2400" b="1" dirty="0"/>
          </a:p>
          <a:p>
            <a:pPr marL="0" indent="0">
              <a:buNone/>
            </a:pPr>
            <a:r>
              <a:rPr lang="fr-CA" sz="2400" b="1" dirty="0"/>
              <a:t>Article 625 du Code civil du Québec: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CA" sz="2400" dirty="0"/>
              <a:t>« Les héritiers sont, par le décès du défunt ou par l’événement qui donne effet à un legs, saisis du patrimoine du défunt… »</a:t>
            </a:r>
          </a:p>
        </p:txBody>
      </p:sp>
    </p:spTree>
    <p:extLst>
      <p:ext uri="{BB962C8B-B14F-4D97-AF65-F5344CB8AC3E}">
        <p14:creationId xmlns:p14="http://schemas.microsoft.com/office/powerpoint/2010/main" val="3446445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711696-3ADE-4DE9-966A-756780519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76739"/>
          </a:xfrm>
        </p:spPr>
        <p:txBody>
          <a:bodyPr/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LES SUCCESSIONS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5C99BB-278B-4439-957C-DFB7BC74A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30016"/>
            <a:ext cx="11277600" cy="5227983"/>
          </a:xfrm>
        </p:spPr>
        <p:txBody>
          <a:bodyPr>
            <a:normAutofit/>
          </a:bodyPr>
          <a:lstStyle/>
          <a:p>
            <a:pPr algn="ctr"/>
            <a:r>
              <a:rPr lang="fr-CA" sz="3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2.4. LE DROIT D’OPTION</a:t>
            </a:r>
            <a:endParaRPr lang="fr-CA" sz="2400" dirty="0"/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CA" sz="2400" dirty="0"/>
              <a:t>Tout successible a le droit d’accepter la succession ou d’y renoncer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CA" sz="2400" dirty="0"/>
              <a:t>Le successible ne peut pas accepter une partie et renoncer à une partie de la succession;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CA" sz="2400" dirty="0"/>
              <a:t>Nul peut exercer l’option sur une succession non ouverte;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CA" sz="2400" dirty="0"/>
              <a:t>Généralement, le successible a </a:t>
            </a:r>
            <a:r>
              <a:rPr lang="fr-CA" sz="2400" u="sng" dirty="0"/>
              <a:t>six mois, à compter du jour où la succession est ouverte</a:t>
            </a:r>
            <a:r>
              <a:rPr lang="fr-CA" sz="2400" dirty="0"/>
              <a:t> pour exercer son droit d’option;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fr-CA" sz="2400" dirty="0"/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38989940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7DA689-0BA0-4903-BB5A-EE30859A3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57470"/>
          </a:xfrm>
        </p:spPr>
        <p:txBody>
          <a:bodyPr/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LES SUCCESSIONS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84C179-7217-46E7-9C77-F1C76AFDC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643269"/>
            <a:ext cx="10595113" cy="492980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CA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2.4. LE DROIT D’OPTION</a:t>
            </a:r>
            <a:endParaRPr lang="fr-CA" sz="2800" dirty="0"/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CA" sz="2400" dirty="0"/>
              <a:t>Dès que le successible accepte la succession, </a:t>
            </a:r>
            <a:r>
              <a:rPr lang="fr-CA" sz="2400" u="sng" dirty="0"/>
              <a:t>il devient héritier et sa décision est irrévocable</a:t>
            </a:r>
            <a:r>
              <a:rPr lang="fr-CA" sz="2400" dirty="0"/>
              <a:t>;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CA" sz="2400" dirty="0"/>
              <a:t>S’il n’exerce pas son droit d’option ou s’il ne renonce pas dans le délai prescrit, </a:t>
            </a:r>
            <a:r>
              <a:rPr lang="fr-CA" sz="2400" u="sng" dirty="0"/>
              <a:t>il est présumé avoir accepté</a:t>
            </a:r>
            <a:r>
              <a:rPr lang="fr-CA" sz="2400" dirty="0"/>
              <a:t>, sauf exception;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CA" sz="2400" dirty="0"/>
              <a:t>Le successible acquitte les dettes de la succession</a:t>
            </a:r>
            <a:r>
              <a:rPr lang="fr-CA" sz="2400" u="sng" dirty="0"/>
              <a:t>, jusqu’à concurrence de la valeur de biens qu’il recueille de la succession</a:t>
            </a:r>
            <a:r>
              <a:rPr lang="fr-CA" sz="2400" dirty="0"/>
              <a:t>;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CA" sz="2400" dirty="0"/>
              <a:t>Si le successible renonce, il doit le faire par </a:t>
            </a:r>
            <a:r>
              <a:rPr lang="fr-CA" sz="2400" u="sng" dirty="0"/>
              <a:t>acte notarié</a:t>
            </a:r>
            <a:r>
              <a:rPr lang="fr-CA" sz="2400" dirty="0"/>
              <a:t>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5927389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390596-AD71-4F13-BE59-080FDF8B4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2183"/>
          </a:xfrm>
        </p:spPr>
        <p:txBody>
          <a:bodyPr/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LES SUCCESSIONS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E61880-0963-485D-8310-86078AC8D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3756"/>
            <a:ext cx="10290314" cy="4982817"/>
          </a:xfrm>
        </p:spPr>
        <p:txBody>
          <a:bodyPr>
            <a:normAutofit/>
          </a:bodyPr>
          <a:lstStyle/>
          <a:p>
            <a:pPr algn="ctr"/>
            <a:r>
              <a:rPr lang="fr-CA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2.5. LA SUCCESSION LÉGALE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CA" sz="2400" dirty="0"/>
              <a:t>La succession légale s’ouvre lorsque le défunt n’a pas laissé de testament;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CA" sz="2400" dirty="0"/>
              <a:t>Sa liquidation est faite selon les règles du Code civil du Québec;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CA" sz="2400" dirty="0"/>
              <a:t>Le Code civil du Québec détermine les ordres de succession;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CA" sz="2400" dirty="0"/>
              <a:t>La succession est alors permise jusqu’au 8</a:t>
            </a:r>
            <a:r>
              <a:rPr lang="fr-CA" sz="2400" baseline="30000" dirty="0"/>
              <a:t>e</a:t>
            </a:r>
            <a:r>
              <a:rPr lang="fr-CA" sz="2400" dirty="0"/>
              <a:t> degré; par la suite, l’État est désigné bénéficiaire de la succession.</a:t>
            </a:r>
          </a:p>
          <a:p>
            <a:pPr marL="0" indent="0">
              <a:buNone/>
            </a:pPr>
            <a:endParaRPr lang="fr-CA" sz="2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234079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83D215-982F-4B7A-ACB1-474E8ECCC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24948"/>
          </a:xfrm>
        </p:spPr>
        <p:txBody>
          <a:bodyPr/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LES SUCCESSIONS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9D3D19-7827-400B-84A9-4133C108C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165" y="1709529"/>
            <a:ext cx="10866783" cy="4943061"/>
          </a:xfrm>
        </p:spPr>
        <p:txBody>
          <a:bodyPr>
            <a:normAutofit lnSpcReduction="10000"/>
          </a:bodyPr>
          <a:lstStyle/>
          <a:p>
            <a:pPr algn="ctr"/>
            <a:r>
              <a:rPr lang="fr-CA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2.6. LA SUCCESSION TESTAMENTAIRE</a:t>
            </a:r>
          </a:p>
          <a:p>
            <a:pPr marL="0" indent="0" algn="ctr">
              <a:buNone/>
            </a:pPr>
            <a:endParaRPr lang="fr-CA" sz="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lnSpc>
                <a:spcPct val="150000"/>
              </a:lnSpc>
            </a:pPr>
            <a:r>
              <a:rPr lang="fr-CA" sz="2400" dirty="0"/>
              <a:t>Toute personne ayant la capacité requise peut, par testament, régler la dévolution à sa mort de tout ou partie de ses biens;</a:t>
            </a:r>
          </a:p>
          <a:p>
            <a:pPr algn="just">
              <a:lnSpc>
                <a:spcPct val="150000"/>
              </a:lnSpc>
            </a:pPr>
            <a:r>
              <a:rPr lang="fr-CA" sz="2400" dirty="0"/>
              <a:t>Le testament est </a:t>
            </a:r>
            <a:r>
              <a:rPr lang="fr-CA" sz="2400" u="sng" dirty="0"/>
              <a:t>un acte juridique</a:t>
            </a:r>
            <a:r>
              <a:rPr lang="fr-CA" sz="2400" dirty="0"/>
              <a:t>, </a:t>
            </a:r>
            <a:r>
              <a:rPr lang="fr-CA" sz="2400" u="sng" dirty="0"/>
              <a:t>unilatéral</a:t>
            </a:r>
            <a:r>
              <a:rPr lang="fr-CA" sz="2400" dirty="0"/>
              <a:t>, </a:t>
            </a:r>
            <a:r>
              <a:rPr lang="fr-CA" sz="2400" u="sng" dirty="0"/>
              <a:t>révocable</a:t>
            </a:r>
            <a:r>
              <a:rPr lang="fr-CA" sz="2400" dirty="0"/>
              <a:t>, établi dans une des  forme prévues par la loi, par lequel le testateur dispose, par libéralités, de tout ou en partie de ses biens, pour n’avoir d’effet qu’à son décès;</a:t>
            </a:r>
          </a:p>
          <a:p>
            <a:pPr algn="just">
              <a:lnSpc>
                <a:spcPct val="150000"/>
              </a:lnSpc>
            </a:pPr>
            <a:r>
              <a:rPr lang="fr-CA" sz="2400" dirty="0"/>
              <a:t>Le  testament peut être modifié ou annulé par son auteur;</a:t>
            </a:r>
          </a:p>
          <a:p>
            <a:pPr algn="just">
              <a:lnSpc>
                <a:spcPct val="150000"/>
              </a:lnSpc>
            </a:pPr>
            <a:r>
              <a:rPr lang="fr-CA" sz="2400" dirty="0"/>
              <a:t> Le dernier testament valide est celui qui aura effet.</a:t>
            </a:r>
          </a:p>
          <a:p>
            <a:pPr algn="just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81776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4F6C67-0978-46F2-8AF6-4BF159CE2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63487"/>
          </a:xfrm>
        </p:spPr>
        <p:txBody>
          <a:bodyPr>
            <a:normAutofit/>
          </a:bodyPr>
          <a:lstStyle/>
          <a:p>
            <a:pPr algn="ctr"/>
            <a:r>
              <a:rPr lang="fr-C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PLAN DU COURS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9EFC04-17B1-48FE-99C5-FA9A1707B1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9113" y="1404730"/>
            <a:ext cx="5671930" cy="5453270"/>
          </a:xfrm>
        </p:spPr>
        <p:txBody>
          <a:bodyPr>
            <a:normAutofit lnSpcReduction="10000"/>
          </a:bodyPr>
          <a:lstStyle/>
          <a:p>
            <a:endParaRPr lang="fr-CA" dirty="0"/>
          </a:p>
          <a:p>
            <a:pPr algn="ctr"/>
            <a:r>
              <a:rPr lang="fr-CA" sz="2400" b="1" dirty="0"/>
              <a:t>1. LA DONATION</a:t>
            </a:r>
          </a:p>
          <a:p>
            <a:pPr marL="530352" lvl="1" indent="0">
              <a:lnSpc>
                <a:spcPct val="200000"/>
              </a:lnSpc>
              <a:buNone/>
            </a:pPr>
            <a:r>
              <a:rPr lang="fr-CA" i="0" dirty="0"/>
              <a:t>1.1. Les caractéristiques de donation</a:t>
            </a:r>
          </a:p>
          <a:p>
            <a:pPr marL="530352" lvl="1" indent="0">
              <a:lnSpc>
                <a:spcPct val="200000"/>
              </a:lnSpc>
              <a:buNone/>
            </a:pPr>
            <a:r>
              <a:rPr lang="fr-CA" i="0" dirty="0"/>
              <a:t>1.2. Les conditions de donation</a:t>
            </a:r>
          </a:p>
          <a:p>
            <a:pPr marL="530352" lvl="1" indent="0">
              <a:lnSpc>
                <a:spcPct val="200000"/>
              </a:lnSpc>
              <a:buNone/>
            </a:pPr>
            <a:r>
              <a:rPr lang="fr-CA" i="0" dirty="0"/>
              <a:t>1.3. Les types de donation</a:t>
            </a:r>
          </a:p>
          <a:p>
            <a:pPr marL="530352" lvl="1" indent="0">
              <a:lnSpc>
                <a:spcPct val="200000"/>
              </a:lnSpc>
              <a:buNone/>
            </a:pPr>
            <a:r>
              <a:rPr lang="fr-CA" i="0" dirty="0"/>
              <a:t>1.4. La révocation pour cause d’ingratitude</a:t>
            </a:r>
          </a:p>
          <a:p>
            <a:pPr marL="530352" lvl="1" indent="0">
              <a:lnSpc>
                <a:spcPct val="200000"/>
              </a:lnSpc>
              <a:buNone/>
            </a:pPr>
            <a:r>
              <a:rPr lang="fr-CA" i="0" dirty="0"/>
              <a:t>1.5. La donation par contrat de mariage</a:t>
            </a:r>
          </a:p>
          <a:p>
            <a:endParaRPr lang="fr-CA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5809255-94FD-4FE8-9B38-4C3A11AF7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71860" y="1855303"/>
            <a:ext cx="5420139" cy="5002697"/>
          </a:xfrm>
        </p:spPr>
        <p:txBody>
          <a:bodyPr>
            <a:normAutofit lnSpcReduction="10000"/>
          </a:bodyPr>
          <a:lstStyle/>
          <a:p>
            <a:pPr algn="ctr"/>
            <a:r>
              <a:rPr lang="fr-CA" sz="2400" b="1" dirty="0"/>
              <a:t>2</a:t>
            </a:r>
            <a:r>
              <a:rPr lang="fr-CA" b="1" dirty="0"/>
              <a:t>. </a:t>
            </a:r>
            <a:r>
              <a:rPr lang="fr-CA" sz="2400" b="1" dirty="0"/>
              <a:t>LES SUCCESSIONS</a:t>
            </a:r>
          </a:p>
          <a:p>
            <a:pPr marL="530352" lvl="1" indent="0">
              <a:lnSpc>
                <a:spcPct val="160000"/>
              </a:lnSpc>
              <a:buNone/>
            </a:pPr>
            <a:r>
              <a:rPr lang="fr-CA" i="0" dirty="0"/>
              <a:t>2.1. Les définitions</a:t>
            </a:r>
          </a:p>
          <a:p>
            <a:pPr marL="530352" lvl="1" indent="0">
              <a:lnSpc>
                <a:spcPct val="160000"/>
              </a:lnSpc>
              <a:buNone/>
            </a:pPr>
            <a:r>
              <a:rPr lang="fr-CA" i="0" dirty="0"/>
              <a:t>2.2. les qualités requises pour succéder</a:t>
            </a:r>
          </a:p>
          <a:p>
            <a:pPr marL="530352" lvl="1" indent="0">
              <a:lnSpc>
                <a:spcPct val="160000"/>
              </a:lnSpc>
              <a:buNone/>
            </a:pPr>
            <a:r>
              <a:rPr lang="fr-CA" i="0" dirty="0"/>
              <a:t>2.3. La saisine</a:t>
            </a:r>
          </a:p>
          <a:p>
            <a:pPr marL="530352" lvl="1" indent="0">
              <a:lnSpc>
                <a:spcPct val="160000"/>
              </a:lnSpc>
              <a:buNone/>
            </a:pPr>
            <a:r>
              <a:rPr lang="fr-CA" i="0" dirty="0"/>
              <a:t>2.4. Le droit d’option</a:t>
            </a:r>
          </a:p>
          <a:p>
            <a:pPr marL="530352" lvl="1" indent="0">
              <a:lnSpc>
                <a:spcPct val="160000"/>
              </a:lnSpc>
              <a:buNone/>
            </a:pPr>
            <a:r>
              <a:rPr lang="fr-CA" i="0" dirty="0"/>
              <a:t>2.5.La succession légale</a:t>
            </a:r>
          </a:p>
          <a:p>
            <a:pPr marL="530352" lvl="1" indent="0">
              <a:lnSpc>
                <a:spcPct val="160000"/>
              </a:lnSpc>
              <a:buNone/>
            </a:pPr>
            <a:r>
              <a:rPr lang="fr-CA" i="0" dirty="0"/>
              <a:t>2.6. La succession testamentaire</a:t>
            </a:r>
          </a:p>
          <a:p>
            <a:pPr marL="530352" lvl="1" indent="0">
              <a:lnSpc>
                <a:spcPct val="160000"/>
              </a:lnSpc>
              <a:buNone/>
            </a:pPr>
            <a:r>
              <a:rPr lang="fr-CA" i="0" dirty="0"/>
              <a:t>2.7. La liquidation de la succession </a:t>
            </a:r>
          </a:p>
          <a:p>
            <a:pPr marL="530352" lvl="1" indent="0">
              <a:lnSpc>
                <a:spcPct val="160000"/>
              </a:lnSpc>
              <a:buNone/>
            </a:pPr>
            <a:r>
              <a:rPr lang="fr-CA" i="0" dirty="0"/>
              <a:t>2.8. Le partage des biens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5803665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BE07A7-D873-43FC-B665-7D9C56C15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30965"/>
          </a:xfrm>
        </p:spPr>
        <p:txBody>
          <a:bodyPr/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LES SUCCESSIONS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249843-4316-4A13-9422-F5DF475B4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15548"/>
            <a:ext cx="10489096" cy="4744278"/>
          </a:xfrm>
        </p:spPr>
        <p:txBody>
          <a:bodyPr>
            <a:normAutofit/>
          </a:bodyPr>
          <a:lstStyle/>
          <a:p>
            <a:pPr algn="ctr"/>
            <a:r>
              <a:rPr lang="fr-C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2.7. LES FORMES DE TESTAMENTS</a:t>
            </a:r>
          </a:p>
          <a:p>
            <a:pPr>
              <a:lnSpc>
                <a:spcPct val="150000"/>
              </a:lnSpc>
            </a:pPr>
            <a:r>
              <a:rPr lang="fr-CA" sz="2400" dirty="0"/>
              <a:t>Les formalités auxquelles divers testaments sont assujettis doivent être observées, à peine de nullité.</a:t>
            </a:r>
          </a:p>
          <a:p>
            <a:pPr>
              <a:lnSpc>
                <a:spcPct val="150000"/>
              </a:lnSpc>
            </a:pPr>
            <a:r>
              <a:rPr lang="fr-CA" sz="2400" dirty="0"/>
              <a:t>Trois formes de testament:</a:t>
            </a:r>
          </a:p>
          <a:p>
            <a:pPr marL="1501902" lvl="2" indent="-514350">
              <a:lnSpc>
                <a:spcPct val="150000"/>
              </a:lnSpc>
              <a:buFont typeface="+mj-lt"/>
              <a:buAutoNum type="romanUcPeriod"/>
            </a:pPr>
            <a:r>
              <a:rPr lang="fr-CA" sz="2400" dirty="0"/>
              <a:t>Testament notarié</a:t>
            </a:r>
          </a:p>
          <a:p>
            <a:pPr marL="1501902" lvl="2" indent="-514350">
              <a:lnSpc>
                <a:spcPct val="150000"/>
              </a:lnSpc>
              <a:buFont typeface="+mj-lt"/>
              <a:buAutoNum type="romanUcPeriod"/>
            </a:pPr>
            <a:r>
              <a:rPr lang="fr-CA" sz="2400" dirty="0"/>
              <a:t>Testament olographe</a:t>
            </a:r>
          </a:p>
          <a:p>
            <a:pPr marL="1501902" lvl="2" indent="-514350">
              <a:lnSpc>
                <a:spcPct val="150000"/>
              </a:lnSpc>
              <a:buFont typeface="+mj-lt"/>
              <a:buAutoNum type="romanUcPeriod"/>
            </a:pPr>
            <a:r>
              <a:rPr lang="fr-CA" sz="2400" dirty="0"/>
              <a:t>Testament devant témoins</a:t>
            </a:r>
          </a:p>
        </p:txBody>
      </p:sp>
    </p:spTree>
    <p:extLst>
      <p:ext uri="{BB962C8B-B14F-4D97-AF65-F5344CB8AC3E}">
        <p14:creationId xmlns:p14="http://schemas.microsoft.com/office/powerpoint/2010/main" val="28281141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D07577-DE1D-4786-9001-85EFA5720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LES SUCCESSIONS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853D40-4C8A-42E4-A6D8-54FC1D2B9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635" y="1815547"/>
            <a:ext cx="11078817" cy="4943061"/>
          </a:xfrm>
        </p:spPr>
        <p:txBody>
          <a:bodyPr>
            <a:normAutofit lnSpcReduction="10000"/>
          </a:bodyPr>
          <a:lstStyle/>
          <a:p>
            <a:pPr algn="ctr"/>
            <a:r>
              <a:rPr lang="fr-CA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2.7. LA LIQUIDATION DE LA SUCCESSION</a:t>
            </a:r>
          </a:p>
          <a:p>
            <a:endParaRPr lang="fr-CA" sz="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CA" dirty="0"/>
              <a:t>Le liquidateur exécute la succession suivant les prescriptions du Code civil du Québec s’il s’agit d’une succession; et suivant la volonté du testateur s’il s’agit d’une succession testamentaire;</a:t>
            </a:r>
          </a:p>
          <a:p>
            <a:pPr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CA" dirty="0"/>
              <a:t>Dans le cas d’une succession légale, il appartient à tous les héritiers d’assumer la charge de  liquidateur;</a:t>
            </a:r>
          </a:p>
          <a:p>
            <a:pPr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CA" dirty="0"/>
              <a:t>Dans le cas d’un testament, la charge de liquidateur est assumé par celui aura été désigné; si pas de personne désignée, elle est assumée par tous les héritiers;</a:t>
            </a:r>
          </a:p>
          <a:p>
            <a:pPr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CA" dirty="0"/>
              <a:t>Le liquidateur peut prendre tout le temps nécessaire pour exécuter la succession;</a:t>
            </a:r>
          </a:p>
          <a:p>
            <a:pPr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CA" dirty="0"/>
              <a:t>Il le fait à titre gratuit à moins qu’il ne soit pas héritier.</a:t>
            </a:r>
          </a:p>
          <a:p>
            <a:pPr algn="just"/>
            <a:endParaRPr lang="fr-CA" dirty="0"/>
          </a:p>
          <a:p>
            <a:endParaRPr lang="fr-CA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0311152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E10BE0-CD89-4A63-95D7-85D3F649C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8200"/>
          </a:xfrm>
        </p:spPr>
        <p:txBody>
          <a:bodyPr/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LES SUCCESSIONS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BDD3B3-8E3A-4D71-9DAE-E101AA60B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656522"/>
            <a:ext cx="10608365" cy="5075582"/>
          </a:xfrm>
        </p:spPr>
        <p:txBody>
          <a:bodyPr/>
          <a:lstStyle/>
          <a:p>
            <a:pPr algn="ctr"/>
            <a:r>
              <a:rPr lang="fr-CA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2.7. LA LIQUIDATION DE LA SUCCESSION</a:t>
            </a:r>
          </a:p>
          <a:p>
            <a:pPr algn="ctr"/>
            <a:endParaRPr lang="fr-CA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CA" sz="2400" dirty="0"/>
              <a:t>Le liquidateur fait l’inventaire de l’actif et du passif de la succession;</a:t>
            </a:r>
          </a:p>
          <a:p>
            <a:r>
              <a:rPr lang="fr-CA" sz="2400" dirty="0"/>
              <a:t>Il acquitte les dettes de la succession et exécute les legs particulier;</a:t>
            </a:r>
          </a:p>
          <a:p>
            <a:r>
              <a:rPr lang="fr-CA" sz="2400" dirty="0"/>
              <a:t>Ensuite, il remet le résidu (le reste) aux héritiers universels ou à titre universel;</a:t>
            </a:r>
          </a:p>
          <a:p>
            <a:r>
              <a:rPr lang="fr-CA" sz="2400" dirty="0"/>
              <a:t>Avant de payer les dettes, trois situations peuvent se présenter:</a:t>
            </a:r>
          </a:p>
          <a:p>
            <a:pPr marL="1044702" lvl="1" indent="-514350">
              <a:buFont typeface="+mj-lt"/>
              <a:buAutoNum type="romanUcPeriod"/>
            </a:pPr>
            <a:r>
              <a:rPr lang="fr-CA" sz="2400" i="0" dirty="0"/>
              <a:t>La succession est solvable</a:t>
            </a:r>
          </a:p>
          <a:p>
            <a:pPr marL="1044702" lvl="1" indent="-514350">
              <a:buFont typeface="+mj-lt"/>
              <a:buAutoNum type="romanUcPeriod"/>
            </a:pPr>
            <a:r>
              <a:rPr lang="fr-CA" sz="2400" i="0" dirty="0"/>
              <a:t>Le liquidateur ignore si la succession est solvable</a:t>
            </a:r>
          </a:p>
          <a:p>
            <a:pPr marL="1044702" lvl="1" indent="-514350">
              <a:buFont typeface="+mj-lt"/>
              <a:buAutoNum type="romanUcPeriod"/>
            </a:pPr>
            <a:r>
              <a:rPr lang="fr-CA" sz="2400" i="0" dirty="0"/>
              <a:t>La succession est insolvable</a:t>
            </a:r>
          </a:p>
        </p:txBody>
      </p:sp>
    </p:spTree>
    <p:extLst>
      <p:ext uri="{BB962C8B-B14F-4D97-AF65-F5344CB8AC3E}">
        <p14:creationId xmlns:p14="http://schemas.microsoft.com/office/powerpoint/2010/main" val="11250239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393929-D6B6-450C-A6E9-E167B9C09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LES SUCCESSIONS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C3ADF4-537D-4A5A-83F0-13C52966DD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683026"/>
            <a:ext cx="10303565" cy="4876800"/>
          </a:xfrm>
        </p:spPr>
        <p:txBody>
          <a:bodyPr>
            <a:normAutofit/>
          </a:bodyPr>
          <a:lstStyle/>
          <a:p>
            <a:pPr algn="ctr"/>
            <a:r>
              <a:rPr lang="fr-CA" sz="2800" b="1" u="sng" dirty="0"/>
              <a:t>2.8. PARTAGE DES BIENS</a:t>
            </a:r>
          </a:p>
          <a:p>
            <a:pPr marL="0" indent="0">
              <a:buNone/>
            </a:pPr>
            <a:endParaRPr lang="fr-CA" sz="2800" dirty="0"/>
          </a:p>
          <a:p>
            <a:pPr marL="0" indent="0">
              <a:buNone/>
            </a:pPr>
            <a:r>
              <a:rPr lang="fr-CA" sz="2400" dirty="0"/>
              <a:t>Avant de faire partage des biens de la succession, le liquidateur doit:</a:t>
            </a:r>
          </a:p>
          <a:p>
            <a:pPr marL="0" indent="0">
              <a:buNone/>
            </a:pPr>
            <a:endParaRPr lang="fr-CA" sz="2400" dirty="0"/>
          </a:p>
          <a:p>
            <a:pPr marL="1559052" lvl="2" indent="-571500">
              <a:buFont typeface="+mj-lt"/>
              <a:buAutoNum type="romanUcPeriod"/>
            </a:pPr>
            <a:r>
              <a:rPr lang="fr-CA" sz="2400" dirty="0"/>
              <a:t>Produire un compte définitif auprès des héritiers, ainsi ils pourront recevoir ce qui leur est dû avant d’avoir approuvé ce compte;</a:t>
            </a:r>
          </a:p>
          <a:p>
            <a:pPr marL="1559052" lvl="2" indent="-571500">
              <a:buFont typeface="+mj-lt"/>
              <a:buAutoNum type="romanUcPeriod"/>
            </a:pPr>
            <a:endParaRPr lang="fr-CA" sz="2400" dirty="0"/>
          </a:p>
          <a:p>
            <a:pPr marL="1559052" lvl="2" indent="-571500">
              <a:buFont typeface="+mj-lt"/>
              <a:buAutoNum type="romanUcPeriod"/>
            </a:pPr>
            <a:r>
              <a:rPr lang="fr-CA" sz="2400" dirty="0"/>
              <a:t>Obtenir l’autorisation des autorités fiscales fédérale et provinciale.</a:t>
            </a:r>
            <a:endParaRPr lang="fr-CA" sz="2400" b="1" u="sng" dirty="0"/>
          </a:p>
        </p:txBody>
      </p:sp>
    </p:spTree>
    <p:extLst>
      <p:ext uri="{BB962C8B-B14F-4D97-AF65-F5344CB8AC3E}">
        <p14:creationId xmlns:p14="http://schemas.microsoft.com/office/powerpoint/2010/main" val="37085551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D9777F-58A1-4AB4-A27F-97A39AF56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2826"/>
          </a:xfrm>
        </p:spPr>
        <p:txBody>
          <a:bodyPr>
            <a:normAutofit fontScale="90000"/>
          </a:bodyPr>
          <a:lstStyle/>
          <a:p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5B3458-344C-4CB4-899B-1F883D3FB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444487"/>
            <a:ext cx="10595113" cy="51948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CA" sz="6600" b="1" dirty="0"/>
          </a:p>
          <a:p>
            <a:pPr marL="0" indent="0" algn="ctr">
              <a:buNone/>
            </a:pPr>
            <a:r>
              <a:rPr lang="fr-CA" sz="6600" b="1" dirty="0">
                <a:latin typeface="Arial Black" panose="020B0A04020102020204" pitchFamily="34" charset="0"/>
              </a:rPr>
              <a:t>MERCI </a:t>
            </a:r>
          </a:p>
          <a:p>
            <a:pPr marL="0" indent="0" algn="ctr">
              <a:buNone/>
            </a:pPr>
            <a:r>
              <a:rPr lang="fr-CA" sz="6600" b="1" dirty="0">
                <a:latin typeface="Arial Black" panose="020B0A04020102020204" pitchFamily="34" charset="0"/>
              </a:rPr>
              <a:t>ET </a:t>
            </a:r>
          </a:p>
          <a:p>
            <a:pPr marL="0" indent="0" algn="ctr">
              <a:buNone/>
            </a:pPr>
            <a:r>
              <a:rPr lang="fr-CA" sz="6600" b="1" dirty="0">
                <a:latin typeface="Arial Black" panose="020B0A04020102020204" pitchFamily="34" charset="0"/>
              </a:rPr>
              <a:t>BONNE JOURNÉE!</a:t>
            </a:r>
          </a:p>
        </p:txBody>
      </p:sp>
    </p:spTree>
    <p:extLst>
      <p:ext uri="{BB962C8B-B14F-4D97-AF65-F5344CB8AC3E}">
        <p14:creationId xmlns:p14="http://schemas.microsoft.com/office/powerpoint/2010/main" val="1122136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093AFD-2E2B-4A1C-9500-F1750C8EF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76739"/>
          </a:xfrm>
        </p:spPr>
        <p:txBody>
          <a:bodyPr/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LA DONATION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0070C3-390E-4DF9-A2C7-A75969FA5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855304"/>
            <a:ext cx="10986052" cy="4850296"/>
          </a:xfrm>
        </p:spPr>
        <p:txBody>
          <a:bodyPr>
            <a:normAutofit lnSpcReduction="10000"/>
          </a:bodyPr>
          <a:lstStyle/>
          <a:p>
            <a:pPr algn="ctr"/>
            <a:r>
              <a:rPr lang="fr-CA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1.1. LES CARACTÉRISTIQUES DE LA DONATION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sz="2400" b="1" dirty="0"/>
              <a:t>L’article 1806 du Code civil du Québec: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fr-CA" sz="2800" dirty="0"/>
              <a:t>«  La donation est le </a:t>
            </a:r>
            <a:r>
              <a:rPr lang="fr-CA" sz="2800" u="sng" dirty="0">
                <a:solidFill>
                  <a:schemeClr val="accent6">
                    <a:lumMod val="75000"/>
                  </a:schemeClr>
                </a:solidFill>
              </a:rPr>
              <a:t>contrat</a:t>
            </a:r>
            <a:r>
              <a:rPr lang="fr-CA" sz="2800" dirty="0"/>
              <a:t> par lequel une personne, </a:t>
            </a:r>
            <a:r>
              <a:rPr lang="fr-CA" sz="2800" u="sng" dirty="0">
                <a:solidFill>
                  <a:schemeClr val="accent6">
                    <a:lumMod val="75000"/>
                  </a:schemeClr>
                </a:solidFill>
              </a:rPr>
              <a:t>le donateur</a:t>
            </a:r>
            <a:r>
              <a:rPr lang="fr-CA" sz="2800" dirty="0"/>
              <a:t>, </a:t>
            </a:r>
            <a:r>
              <a:rPr lang="fr-CA" sz="2800" u="sng" dirty="0">
                <a:solidFill>
                  <a:schemeClr val="accent6">
                    <a:lumMod val="75000"/>
                  </a:schemeClr>
                </a:solidFill>
              </a:rPr>
              <a:t>transfère la propriété </a:t>
            </a:r>
            <a:r>
              <a:rPr lang="fr-CA" sz="2800" dirty="0"/>
              <a:t>d’</a:t>
            </a:r>
            <a:r>
              <a:rPr lang="fr-CA" sz="2800" u="sng" dirty="0">
                <a:solidFill>
                  <a:schemeClr val="accent6">
                    <a:lumMod val="75000"/>
                  </a:schemeClr>
                </a:solidFill>
              </a:rPr>
              <a:t>un bien à titre gratuit </a:t>
            </a:r>
            <a:r>
              <a:rPr lang="fr-CA" sz="2800" dirty="0"/>
              <a:t>à une autre personne, </a:t>
            </a:r>
            <a:r>
              <a:rPr lang="fr-CA" sz="2800" u="sng" dirty="0">
                <a:solidFill>
                  <a:schemeClr val="accent6">
                    <a:lumMod val="75000"/>
                  </a:schemeClr>
                </a:solidFill>
              </a:rPr>
              <a:t>le donataire</a:t>
            </a:r>
            <a:r>
              <a:rPr lang="fr-CA" sz="2800" dirty="0"/>
              <a:t>; le transfère peut aussi porter sur un </a:t>
            </a:r>
            <a:r>
              <a:rPr lang="fr-CA" sz="2800" u="sng" dirty="0">
                <a:solidFill>
                  <a:schemeClr val="accent6">
                    <a:lumMod val="75000"/>
                  </a:schemeClr>
                </a:solidFill>
              </a:rPr>
              <a:t>démembrement du droit de propriété</a:t>
            </a:r>
            <a:r>
              <a:rPr lang="fr-CA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CA" sz="2800" dirty="0"/>
              <a:t>ou sur </a:t>
            </a:r>
            <a:r>
              <a:rPr lang="fr-CA" sz="2800" u="sng" dirty="0">
                <a:solidFill>
                  <a:schemeClr val="accent6">
                    <a:lumMod val="75000"/>
                  </a:schemeClr>
                </a:solidFill>
              </a:rPr>
              <a:t>tout autre droit dont on est titulaire</a:t>
            </a:r>
            <a:r>
              <a:rPr lang="fr-CA" sz="2800" dirty="0">
                <a:solidFill>
                  <a:schemeClr val="accent6">
                    <a:lumMod val="75000"/>
                  </a:schemeClr>
                </a:solidFill>
              </a:rPr>
              <a:t>. »</a:t>
            </a:r>
          </a:p>
        </p:txBody>
      </p:sp>
    </p:spTree>
    <p:extLst>
      <p:ext uri="{BB962C8B-B14F-4D97-AF65-F5344CB8AC3E}">
        <p14:creationId xmlns:p14="http://schemas.microsoft.com/office/powerpoint/2010/main" val="1894671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354B75-03DA-4CB3-8293-71B5563A5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2183"/>
          </a:xfrm>
        </p:spPr>
        <p:txBody>
          <a:bodyPr/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LA DONATION </a:t>
            </a:r>
            <a:endParaRPr lang="fr-C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C58FB4-BDAC-4642-B980-CF625EC55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391" y="1524000"/>
            <a:ext cx="11330609" cy="5499651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fr-CA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1.2. LES CONDITIONS DE DONATION</a:t>
            </a:r>
          </a:p>
          <a:p>
            <a:pPr marL="0" indent="0">
              <a:buNone/>
            </a:pPr>
            <a:endParaRPr lang="fr-CA" sz="2400" b="1" dirty="0"/>
          </a:p>
          <a:p>
            <a:pPr marL="0" indent="0">
              <a:buNone/>
            </a:pPr>
            <a:r>
              <a:rPr lang="fr-CA" sz="2400" b="1" dirty="0"/>
              <a:t>La première condition est </a:t>
            </a:r>
            <a:r>
              <a:rPr lang="fr-CA" sz="2400" b="1" u="sng" dirty="0"/>
              <a:t>la capacité de donner et de recevoir la donation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CA" dirty="0"/>
              <a:t>Même représenté par son tuteur ou son curateur, le mineur ou le majeur protégé ne peut donner que des biens de peu de valeur et des cadeaux d’usage, sauf exception;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CA" dirty="0"/>
              <a:t>Le père et mère ou le tuteur peuvent accepter la donation faite à un mineur ou à un enfant conçu mais non encore né, à condition qu’il naisse vivant et viable;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CA" dirty="0"/>
              <a:t>Seul tuteur ou le curateur peuvent accepter la donation faite à un majeur protégé;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CA" dirty="0"/>
              <a:t>Le mineur et le majeur pourvu d’un tuteur peuvent accepter seuls la donation de biens de peu de valeur ou de cadeaux d’usage;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CA" dirty="0"/>
              <a:t>Le majeur à qui il est nommé un conseiller dont l’assistance est requise pour accepter une donation peut aussi donner, s’il est assisté.</a:t>
            </a:r>
          </a:p>
          <a:p>
            <a:pPr marL="0" indent="0">
              <a:buNone/>
            </a:pPr>
            <a:endParaRPr lang="fr-CA" sz="2400" dirty="0"/>
          </a:p>
          <a:p>
            <a:pPr marL="0" indent="0">
              <a:buNone/>
            </a:pPr>
            <a:endParaRPr lang="fr-CA" sz="2400" dirty="0"/>
          </a:p>
          <a:p>
            <a:endParaRPr lang="fr-CA" sz="2400" b="1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87959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552D89-3734-4111-AA42-3D3AF5E99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2183"/>
          </a:xfrm>
        </p:spPr>
        <p:txBody>
          <a:bodyPr/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LA DONATION </a:t>
            </a:r>
            <a:endParaRPr lang="fr-C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858813-33C8-425A-971E-10DC9C0BE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635" y="1656522"/>
            <a:ext cx="11370365" cy="5062330"/>
          </a:xfrm>
        </p:spPr>
        <p:txBody>
          <a:bodyPr>
            <a:normAutofit lnSpcReduction="10000"/>
          </a:bodyPr>
          <a:lstStyle/>
          <a:p>
            <a:pPr algn="ctr"/>
            <a:r>
              <a:rPr lang="fr-CA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1.2. LES CONDITIONS DE DONATION</a:t>
            </a:r>
          </a:p>
          <a:p>
            <a:endParaRPr lang="fr-CA" sz="2400" b="1" dirty="0"/>
          </a:p>
          <a:p>
            <a:r>
              <a:rPr lang="fr-CA" sz="2400" b="1" dirty="0"/>
              <a:t>Une autre condition a trait à la forme et à la publicité  de la donation.</a:t>
            </a:r>
          </a:p>
          <a:p>
            <a:pPr marL="0" indent="0">
              <a:buNone/>
            </a:pPr>
            <a:endParaRPr lang="fr-CA" sz="2200" b="1" dirty="0"/>
          </a:p>
          <a:p>
            <a:pPr marL="0" indent="0">
              <a:buNone/>
            </a:pPr>
            <a:r>
              <a:rPr lang="fr-CA" sz="2200" b="1" dirty="0"/>
              <a:t>Article 1824 du Code civil du Québec: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CA" sz="2200" dirty="0"/>
              <a:t>« La donation d’un bien meuble ou immeuble s’effectue</a:t>
            </a:r>
            <a:r>
              <a:rPr lang="fr-CA" sz="2200" dirty="0">
                <a:solidFill>
                  <a:schemeClr val="tx1"/>
                </a:solidFill>
              </a:rPr>
              <a:t>, à peine de nullité absolue</a:t>
            </a:r>
            <a:r>
              <a:rPr lang="fr-CA" sz="2200" dirty="0"/>
              <a:t>, </a:t>
            </a:r>
            <a:r>
              <a:rPr lang="fr-CA" sz="2200" dirty="0">
                <a:solidFill>
                  <a:schemeClr val="accent6">
                    <a:lumMod val="75000"/>
                  </a:schemeClr>
                </a:solidFill>
              </a:rPr>
              <a:t>par acte notarié en minute</a:t>
            </a:r>
            <a:r>
              <a:rPr lang="fr-CA" sz="2200" dirty="0"/>
              <a:t>, </a:t>
            </a:r>
            <a:r>
              <a:rPr lang="fr-CA" sz="2200" dirty="0">
                <a:solidFill>
                  <a:schemeClr val="accent6">
                    <a:lumMod val="75000"/>
                  </a:schemeClr>
                </a:solidFill>
              </a:rPr>
              <a:t>elle doit être publiée</a:t>
            </a:r>
            <a:r>
              <a:rPr lang="fr-CA" sz="2200" dirty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CA" sz="2200" dirty="0"/>
              <a:t>Il est fait exception à ces règles lorsque, s’agissant de la donation d’</a:t>
            </a:r>
            <a:r>
              <a:rPr lang="fr-CA" sz="2200" u="sng" dirty="0"/>
              <a:t>un bien meuble</a:t>
            </a:r>
            <a:r>
              <a:rPr lang="fr-CA" sz="2200" dirty="0"/>
              <a:t>, le consentement des parties s’accompagne de la délivrance et de la possession immédiate du bien. »</a:t>
            </a:r>
          </a:p>
        </p:txBody>
      </p:sp>
    </p:spTree>
    <p:extLst>
      <p:ext uri="{BB962C8B-B14F-4D97-AF65-F5344CB8AC3E}">
        <p14:creationId xmlns:p14="http://schemas.microsoft.com/office/powerpoint/2010/main" val="2810332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96225A-D8BD-4C7A-85C1-8BBBCF4FF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30965"/>
          </a:xfrm>
        </p:spPr>
        <p:txBody>
          <a:bodyPr/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LA DONATION </a:t>
            </a:r>
            <a:endParaRPr lang="fr-C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314871-311C-4752-A5AE-0D930C22F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16765"/>
            <a:ext cx="9601200" cy="4250635"/>
          </a:xfrm>
        </p:spPr>
        <p:txBody>
          <a:bodyPr/>
          <a:lstStyle/>
          <a:p>
            <a:pPr algn="ctr"/>
            <a:endParaRPr lang="fr-CA" sz="2400" b="1" u="sng" dirty="0"/>
          </a:p>
          <a:p>
            <a:pPr algn="ctr"/>
            <a:r>
              <a:rPr lang="fr-CA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1.2. LES CONDITIONS DE DONATION</a:t>
            </a:r>
          </a:p>
          <a:p>
            <a:pPr marL="0" indent="0">
              <a:buNone/>
            </a:pPr>
            <a:endParaRPr lang="fr-CA" dirty="0"/>
          </a:p>
          <a:p>
            <a:pPr marL="0" indent="0" algn="just">
              <a:lnSpc>
                <a:spcPct val="200000"/>
              </a:lnSpc>
              <a:buNone/>
            </a:pPr>
            <a:r>
              <a:rPr lang="fr-CA" sz="2800" dirty="0"/>
              <a:t>Les règles de validité de la donation sont prévues aux articles 1816 à 1823 du Code civil du Québec.</a:t>
            </a:r>
          </a:p>
        </p:txBody>
      </p:sp>
    </p:spTree>
    <p:extLst>
      <p:ext uri="{BB962C8B-B14F-4D97-AF65-F5344CB8AC3E}">
        <p14:creationId xmlns:p14="http://schemas.microsoft.com/office/powerpoint/2010/main" val="3910716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C966BF-4880-4C7F-A7E1-1D04B11D0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LA DONATION </a:t>
            </a:r>
            <a:endParaRPr lang="fr-C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9A09EE-9D3B-4A59-8AD6-2E7F1C984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0904" y="1616765"/>
            <a:ext cx="10668000" cy="5406887"/>
          </a:xfrm>
        </p:spPr>
        <p:txBody>
          <a:bodyPr>
            <a:normAutofit/>
          </a:bodyPr>
          <a:lstStyle/>
          <a:p>
            <a:pPr algn="ctr"/>
            <a:r>
              <a:rPr lang="fr-CA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1.3. LES TYPES DE DONATION</a:t>
            </a:r>
          </a:p>
          <a:p>
            <a:pPr marL="0" indent="0">
              <a:buNone/>
            </a:pPr>
            <a:endParaRPr lang="fr-CA" b="1" dirty="0"/>
          </a:p>
          <a:p>
            <a:pPr marL="0" indent="0">
              <a:buNone/>
            </a:pPr>
            <a:r>
              <a:rPr lang="fr-CA" sz="2200" dirty="0"/>
              <a:t>Il y a deux types de donation (article 1806, alinéa 2 du Code civil du Québec)</a:t>
            </a:r>
            <a:endParaRPr lang="fr-CA" sz="2200" b="1" dirty="0"/>
          </a:p>
          <a:p>
            <a:pPr marL="0" indent="0">
              <a:lnSpc>
                <a:spcPct val="150000"/>
              </a:lnSpc>
              <a:buNone/>
            </a:pPr>
            <a:endParaRPr lang="fr-CA" sz="800" b="1" dirty="0"/>
          </a:p>
          <a:p>
            <a:pPr marL="0" indent="0">
              <a:lnSpc>
                <a:spcPct val="150000"/>
              </a:lnSpc>
              <a:buNone/>
            </a:pPr>
            <a:r>
              <a:rPr lang="fr-CA" sz="2200" b="1" dirty="0"/>
              <a:t>Donation entre vifs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CA" sz="2200" dirty="0"/>
              <a:t>(…) celle qui emporte le dessaisissement actuel du donateur, en ce sens que celui-ci se constitue </a:t>
            </a:r>
            <a:r>
              <a:rPr lang="fr-CA" sz="2200" u="sng" dirty="0"/>
              <a:t>actuellement</a:t>
            </a:r>
            <a:r>
              <a:rPr lang="fr-CA" sz="2200" dirty="0"/>
              <a:t> débiteur du donataire.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CA" sz="2200" b="1" dirty="0"/>
              <a:t>Donation à cause de mort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CA" sz="2200" dirty="0"/>
              <a:t>(…) celle où le dessaisissement du donateur </a:t>
            </a:r>
            <a:r>
              <a:rPr lang="fr-CA" sz="2200" u="sng" dirty="0"/>
              <a:t>demeure subordonné à son décès et n’a lieu qu’à ce moment.</a:t>
            </a:r>
          </a:p>
        </p:txBody>
      </p:sp>
    </p:spTree>
    <p:extLst>
      <p:ext uri="{BB962C8B-B14F-4D97-AF65-F5344CB8AC3E}">
        <p14:creationId xmlns:p14="http://schemas.microsoft.com/office/powerpoint/2010/main" val="1248514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666588-1DA8-486E-A2ED-8FEA1E333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91209"/>
          </a:xfrm>
        </p:spPr>
        <p:txBody>
          <a:bodyPr/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LA DONATION </a:t>
            </a:r>
            <a:endParaRPr lang="fr-C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BC078B-C2A7-43C4-B62B-59D28E73A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391" y="1762539"/>
            <a:ext cx="11105321" cy="5287618"/>
          </a:xfrm>
        </p:spPr>
        <p:txBody>
          <a:bodyPr>
            <a:normAutofit/>
          </a:bodyPr>
          <a:lstStyle/>
          <a:p>
            <a:pPr algn="ctr"/>
            <a:r>
              <a:rPr lang="fr-CA" sz="23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1.4. LA RÉVOCATION DE LA DONATION POUR CAUSE D’INGRATITUDE</a:t>
            </a:r>
          </a:p>
          <a:p>
            <a:endParaRPr lang="fr-CA" dirty="0"/>
          </a:p>
          <a:p>
            <a:r>
              <a:rPr lang="fr-CA" sz="2200" b="1" dirty="0"/>
              <a:t>Article 1836 du Code civil du Québec: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fr-CA" dirty="0"/>
              <a:t>	</a:t>
            </a:r>
            <a:r>
              <a:rPr lang="fr-CA" sz="2200" dirty="0"/>
              <a:t>«</a:t>
            </a:r>
            <a:r>
              <a:rPr lang="fr-CA" sz="2400" dirty="0"/>
              <a:t> </a:t>
            </a:r>
            <a:r>
              <a:rPr lang="fr-CA" sz="2400" u="sng" dirty="0"/>
              <a:t>Toute donation entre vifs </a:t>
            </a:r>
            <a:r>
              <a:rPr lang="fr-CA" sz="2400" dirty="0"/>
              <a:t>peut être révoquée pour cause d’ingratitude.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fr-CA" sz="2400" dirty="0"/>
              <a:t>	</a:t>
            </a:r>
            <a:r>
              <a:rPr lang="fr-CA" sz="2400" dirty="0">
                <a:solidFill>
                  <a:schemeClr val="accent6">
                    <a:lumMod val="50000"/>
                  </a:schemeClr>
                </a:solidFill>
              </a:rPr>
              <a:t>   Il y a cause d’ingratitude lorsque </a:t>
            </a:r>
            <a:r>
              <a:rPr lang="fr-CA" sz="2400" u="sng" dirty="0"/>
              <a:t>le donataire </a:t>
            </a:r>
            <a:r>
              <a:rPr lang="fr-CA" sz="2400" dirty="0"/>
              <a:t>a eu </a:t>
            </a:r>
            <a:r>
              <a:rPr lang="fr-CA" sz="2400" u="sng" dirty="0"/>
              <a:t>envers le donateur </a:t>
            </a:r>
            <a:r>
              <a:rPr lang="fr-CA" sz="2400" dirty="0"/>
              <a:t>un      	   comportement gravement repréhensible, eu égard à la nature de la 	  	   donation, aux facultés des parties et aux circonstances. »</a:t>
            </a:r>
          </a:p>
          <a:p>
            <a:pPr marL="0" indent="0" algn="just">
              <a:lnSpc>
                <a:spcPct val="200000"/>
              </a:lnSpc>
              <a:buNone/>
            </a:pPr>
            <a:endParaRPr lang="fr-CA" sz="2400" dirty="0"/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295104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03F046-7030-4750-9F17-0BAA1190A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71939"/>
          </a:xfrm>
        </p:spPr>
        <p:txBody>
          <a:bodyPr/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LA DONATION 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790C90-F40E-406C-AFF3-41BD2B5F5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1457739"/>
            <a:ext cx="11423374" cy="5512904"/>
          </a:xfrm>
        </p:spPr>
        <p:txBody>
          <a:bodyPr>
            <a:normAutofit fontScale="92500"/>
          </a:bodyPr>
          <a:lstStyle/>
          <a:p>
            <a:pPr algn="ctr"/>
            <a:endParaRPr lang="fr-CA" sz="2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fr-CA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1.4. LA RÉVOCATION DE LA DONATION POUR CAUSE D’INGRATITUDE</a:t>
            </a:r>
            <a:endParaRPr lang="fr-CA" b="1" dirty="0"/>
          </a:p>
          <a:p>
            <a:pPr algn="just">
              <a:lnSpc>
                <a:spcPct val="150000"/>
              </a:lnSpc>
            </a:pPr>
            <a:r>
              <a:rPr lang="fr-CA" b="1" dirty="0"/>
              <a:t>Article 1837 du Code civil du Québec: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CA" dirty="0"/>
              <a:t>	«</a:t>
            </a:r>
            <a:r>
              <a:rPr lang="fr-CA" sz="2200" dirty="0"/>
              <a:t>  L’action en révocation doit être intentée du </a:t>
            </a:r>
            <a:r>
              <a:rPr lang="fr-CA" sz="2200" u="sng" dirty="0"/>
              <a:t>vivant du donataire  </a:t>
            </a:r>
            <a:r>
              <a:rPr lang="fr-CA" sz="2200" dirty="0"/>
              <a:t>et </a:t>
            </a:r>
            <a:r>
              <a:rPr lang="fr-CA" sz="2200" u="sng" dirty="0"/>
              <a:t>dans l’année qui suit la </a:t>
            </a:r>
            <a:r>
              <a:rPr lang="fr-CA" sz="2200" dirty="0"/>
              <a:t>	      	   </a:t>
            </a:r>
            <a:r>
              <a:rPr lang="fr-CA" sz="2200" u="sng" dirty="0"/>
              <a:t>cause d’ingratitude </a:t>
            </a:r>
            <a:r>
              <a:rPr lang="fr-CA" sz="2200" dirty="0"/>
              <a:t>ou </a:t>
            </a:r>
            <a:r>
              <a:rPr lang="fr-CA" sz="2200" u="sng" dirty="0"/>
              <a:t>le jour où le donateur en a eu connaissance</a:t>
            </a:r>
            <a:r>
              <a:rPr lang="fr-CA" sz="2200" dirty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CA" sz="2200" dirty="0"/>
              <a:t>	   Le décès du donateur dans les délais utiles à l’exercice de l’action, n’éteint pas le droit, 	    	   mais </a:t>
            </a:r>
            <a:r>
              <a:rPr lang="fr-CA" sz="2200" u="sng" dirty="0"/>
              <a:t>ses héritiers doivent agir dans l’année du décès</a:t>
            </a:r>
            <a:r>
              <a:rPr lang="fr-CA" sz="2200" dirty="0"/>
              <a:t>. »</a:t>
            </a:r>
          </a:p>
          <a:p>
            <a:pPr marL="0" indent="0" algn="just">
              <a:buNone/>
            </a:pPr>
            <a:endParaRPr lang="fr-CA" sz="900" dirty="0"/>
          </a:p>
          <a:p>
            <a:pPr marL="0" indent="0">
              <a:buNone/>
            </a:pPr>
            <a:r>
              <a:rPr lang="fr-CA" b="1" dirty="0"/>
              <a:t>Article 1838 du Code civil du Québec: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fr-CA" dirty="0"/>
              <a:t>	«</a:t>
            </a:r>
            <a:r>
              <a:rPr lang="fr-CA" sz="2200" dirty="0"/>
              <a:t> La révocation oblige le donataire à restituer au donateur ce qu’il a reçu en vertu du 	  	  	  contrat, suivant les règles du présent livre relatives à la restitution des prestations… »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52559176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TM10001105[[fn=Rogner]]</Template>
  <TotalTime>1055</TotalTime>
  <Words>1687</Words>
  <Application>Microsoft Office PowerPoint</Application>
  <PresentationFormat>Grand écran</PresentationFormat>
  <Paragraphs>174</Paragraphs>
  <Slides>24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0" baseType="lpstr">
      <vt:lpstr>Arial Black</vt:lpstr>
      <vt:lpstr>Century Gothic</vt:lpstr>
      <vt:lpstr>Courier New</vt:lpstr>
      <vt:lpstr>Franklin Gothic Book</vt:lpstr>
      <vt:lpstr>Wingdings</vt:lpstr>
      <vt:lpstr>Crop</vt:lpstr>
      <vt:lpstr>NOTIONS DE DROIT  PORTANT SUR LES DONATIONS ET SUR LES SUCCESSIONS</vt:lpstr>
      <vt:lpstr>PLAN DU COURS</vt:lpstr>
      <vt:lpstr>1. LA DONATION </vt:lpstr>
      <vt:lpstr>1. LA DONATION </vt:lpstr>
      <vt:lpstr>1. LA DONATION </vt:lpstr>
      <vt:lpstr>1. LA DONATION </vt:lpstr>
      <vt:lpstr>1. LA DONATION </vt:lpstr>
      <vt:lpstr>1. LA DONATION </vt:lpstr>
      <vt:lpstr>1. LA DONATION </vt:lpstr>
      <vt:lpstr>1. LA DONATION </vt:lpstr>
      <vt:lpstr>LES SUCCESSIONS</vt:lpstr>
      <vt:lpstr>2. LES SUCCESSIONS</vt:lpstr>
      <vt:lpstr>2. LES SUCCESSIONS</vt:lpstr>
      <vt:lpstr>2. LES SUCCESSIONS</vt:lpstr>
      <vt:lpstr>2. LES SUCCESSIONS</vt:lpstr>
      <vt:lpstr>2. LES SUCCESSIONS</vt:lpstr>
      <vt:lpstr>2. LES SUCCESSIONS</vt:lpstr>
      <vt:lpstr>2. LES SUCCESSIONS</vt:lpstr>
      <vt:lpstr>2. LES SUCCESSIONS</vt:lpstr>
      <vt:lpstr>2. LES SUCCESSIONS</vt:lpstr>
      <vt:lpstr>2. LES SUCCESSIONS</vt:lpstr>
      <vt:lpstr>2. LES SUCCESSIONS</vt:lpstr>
      <vt:lpstr>2. LES SUCCESSIONS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ASMC FASO KANU</dc:creator>
  <cp:lastModifiedBy>Aboubacar Toure</cp:lastModifiedBy>
  <cp:revision>6</cp:revision>
  <dcterms:created xsi:type="dcterms:W3CDTF">2017-10-23T00:31:36Z</dcterms:created>
  <dcterms:modified xsi:type="dcterms:W3CDTF">2020-11-19T19:21:43Z</dcterms:modified>
</cp:coreProperties>
</file>