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egisquebec.gouv.qc.ca/fr/" TargetMode="External"/><Relationship Id="rId2" Type="http://schemas.openxmlformats.org/officeDocument/2006/relationships/hyperlink" Target="http://laws-lois.justice.gc.ca/fr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c-csc.ca/case-dossier/info/search-recherche-fra.aspx" TargetMode="External"/><Relationship Id="rId2" Type="http://schemas.openxmlformats.org/officeDocument/2006/relationships/hyperlink" Target="http://www.jugements.qc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reference.editionsyvonblais.com/maf/app/authentication/formLogin" TargetMode="External"/><Relationship Id="rId5" Type="http://schemas.openxmlformats.org/officeDocument/2006/relationships/hyperlink" Target="https://www.caij.qc.ca/" TargetMode="External"/><Relationship Id="rId4" Type="http://schemas.openxmlformats.org/officeDocument/2006/relationships/hyperlink" Target="https://www.canlii.org/fr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lar.google.fr/" TargetMode="External"/><Relationship Id="rId2" Type="http://schemas.openxmlformats.org/officeDocument/2006/relationships/hyperlink" Target="https://www.caij.qc.ca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istrefoncier.gouv.qc.ca/Sirf/" TargetMode="External"/><Relationship Id="rId2" Type="http://schemas.openxmlformats.org/officeDocument/2006/relationships/hyperlink" Target="http://www.registreentreprises.gouv.qc.ca/fr/default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vocatvirtuel.com/" TargetMode="External"/><Relationship Id="rId4" Type="http://schemas.openxmlformats.org/officeDocument/2006/relationships/hyperlink" Target="https://www.rdprm.gouv.qc.c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968807-CD97-4E8B-958C-F132916712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sz="4000" b="1" dirty="0">
                <a:latin typeface="Century Gothic" panose="020B0502020202020204" pitchFamily="34" charset="0"/>
              </a:rPr>
              <a:t>MÉTHODOLOGIE DE RECHERCHE EN DROIT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7D31D4-CB82-4B9D-9BAD-6EBB42BAC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4465983"/>
            <a:ext cx="7749555" cy="576533"/>
          </a:xfrm>
        </p:spPr>
        <p:txBody>
          <a:bodyPr>
            <a:normAutofit/>
          </a:bodyPr>
          <a:lstStyle/>
          <a:p>
            <a:pPr algn="r"/>
            <a:r>
              <a:rPr lang="fr-CA" sz="1800" dirty="0"/>
              <a:t>Enseignant: Aboubacar Touré</a:t>
            </a:r>
          </a:p>
        </p:txBody>
      </p:sp>
    </p:spTree>
    <p:extLst>
      <p:ext uri="{BB962C8B-B14F-4D97-AF65-F5344CB8AC3E}">
        <p14:creationId xmlns:p14="http://schemas.microsoft.com/office/powerpoint/2010/main" val="92312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995922-9B0D-4435-99D0-2E1A68A4A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76739"/>
          </a:xfrm>
        </p:spPr>
        <p:txBody>
          <a:bodyPr>
            <a:normAutofit/>
          </a:bodyPr>
          <a:lstStyle/>
          <a:p>
            <a:pPr algn="ctr"/>
            <a:r>
              <a:rPr lang="fr-CA" sz="4000" b="1" dirty="0">
                <a:latin typeface="Century Gothic" panose="020B0502020202020204" pitchFamily="34" charset="0"/>
              </a:rPr>
              <a:t>PLAN DU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808233-612C-436C-88C9-3149B501B6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1934817"/>
            <a:ext cx="9972262" cy="3932583"/>
          </a:xfrm>
        </p:spPr>
        <p:txBody>
          <a:bodyPr/>
          <a:lstStyle/>
          <a:p>
            <a:pPr marL="0" indent="0">
              <a:buNone/>
            </a:pPr>
            <a:r>
              <a:rPr lang="fr-CA" dirty="0">
                <a:latin typeface="Century Gothic" panose="020B0502020202020204" pitchFamily="34" charset="0"/>
              </a:rPr>
              <a:t>1. </a:t>
            </a:r>
            <a:r>
              <a:rPr lang="fr-CA" sz="2400" dirty="0">
                <a:latin typeface="Century Gothic" panose="020B0502020202020204" pitchFamily="34" charset="0"/>
              </a:rPr>
              <a:t>Documentation juridique et méthodologie de recherche</a:t>
            </a:r>
          </a:p>
          <a:p>
            <a:pPr marL="0" indent="0">
              <a:buNone/>
            </a:pPr>
            <a:endParaRPr lang="fr-CA" sz="24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CA" sz="2400" dirty="0">
                <a:latin typeface="Century Gothic" panose="020B0502020202020204" pitchFamily="34" charset="0"/>
              </a:rPr>
              <a:t>2. Lieux de recherche</a:t>
            </a:r>
          </a:p>
          <a:p>
            <a:pPr marL="0" indent="0">
              <a:buNone/>
            </a:pPr>
            <a:endParaRPr lang="fr-CA" sz="24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CA" sz="2400" dirty="0">
                <a:latin typeface="Century Gothic" panose="020B0502020202020204" pitchFamily="34" charset="0"/>
              </a:rPr>
              <a:t>3. Sites d’information juridique</a:t>
            </a:r>
          </a:p>
          <a:p>
            <a:pPr marL="0" indent="0">
              <a:buNone/>
            </a:pPr>
            <a:endParaRPr lang="fr-CA" sz="24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CA" sz="2400" dirty="0">
                <a:latin typeface="Century Gothic" panose="020B0502020202020204" pitchFamily="34" charset="0"/>
              </a:rPr>
              <a:t>4. Exercices</a:t>
            </a:r>
          </a:p>
          <a:p>
            <a:endParaRPr lang="fr-CA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EEF076F-A7AE-4CEA-A4AA-AD080144C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27469" y="2285999"/>
            <a:ext cx="45719" cy="3581401"/>
          </a:xfrm>
        </p:spPr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00592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2821D6-3936-4F91-AF74-56E73E557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CA" sz="4000" b="1" dirty="0">
                <a:latin typeface="Century Gothic" panose="020B0502020202020204" pitchFamily="34" charset="0"/>
              </a:rPr>
              <a:t>Documentation juridique et méthodologie de recherche</a:t>
            </a:r>
            <a:br>
              <a:rPr lang="fr-CA" dirty="0">
                <a:latin typeface="Century Gothic" panose="020B0502020202020204" pitchFamily="34" charset="0"/>
              </a:rPr>
            </a:b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41AB3B-6B78-4A61-8C9F-D81EB4406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661" y="2146851"/>
            <a:ext cx="11025809" cy="4611757"/>
          </a:xfrm>
        </p:spPr>
        <p:txBody>
          <a:bodyPr>
            <a:normAutofit/>
          </a:bodyPr>
          <a:lstStyle/>
          <a:p>
            <a:endParaRPr lang="fr-CA" sz="2400" b="1" dirty="0">
              <a:solidFill>
                <a:srgbClr val="002060"/>
              </a:solidFill>
            </a:endParaRPr>
          </a:p>
          <a:p>
            <a:r>
              <a:rPr lang="fr-CA" sz="2400" b="1" dirty="0">
                <a:solidFill>
                  <a:srgbClr val="002060"/>
                </a:solidFill>
              </a:rPr>
              <a:t>Analyser la situation</a:t>
            </a:r>
          </a:p>
          <a:p>
            <a:endParaRPr lang="fr-CA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CA" dirty="0"/>
              <a:t>	Constater et colliger les faits pertinents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21299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A93BD4-9D7F-47DA-81B0-C24D45314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3600" b="1" dirty="0">
                <a:latin typeface="Century Gothic" panose="020B0502020202020204" pitchFamily="34" charset="0"/>
              </a:rPr>
              <a:t>Documentation juridique et méthodologie de recherche (suite)</a:t>
            </a:r>
            <a:endParaRPr lang="fr-CA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D639AC-ED6F-41B0-A39B-4AB2D481B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956" y="2286000"/>
            <a:ext cx="9713843" cy="4393096"/>
          </a:xfrm>
        </p:spPr>
        <p:txBody>
          <a:bodyPr>
            <a:normAutofit fontScale="92500" lnSpcReduction="20000"/>
          </a:bodyPr>
          <a:lstStyle/>
          <a:p>
            <a:r>
              <a:rPr lang="fr-CA" sz="2400" b="1" dirty="0">
                <a:solidFill>
                  <a:srgbClr val="002060"/>
                </a:solidFill>
              </a:rPr>
              <a:t>Déterminer le contexte juridique et effectuer la recherche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lnSpc>
                <a:spcPct val="150000"/>
              </a:lnSpc>
              <a:buNone/>
            </a:pPr>
            <a:r>
              <a:rPr lang="fr-CA" dirty="0"/>
              <a:t>Q</a:t>
            </a:r>
            <a:r>
              <a:rPr lang="fr-CA" sz="2400" dirty="0"/>
              <a:t>uel domaine de droit?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400" dirty="0"/>
              <a:t>Quelle loi s’applique?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400"/>
              <a:t>Quels </a:t>
            </a:r>
            <a:r>
              <a:rPr lang="fr-CA" sz="2400" dirty="0"/>
              <a:t>sont les articles pertinents de cette loi?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400" dirty="0"/>
              <a:t>Comment trouver ces articles?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400" dirty="0"/>
              <a:t>Y a-t-il des décisions judiciaires ayant déjà abordé ce sujet?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400" dirty="0"/>
              <a:t>Des juristes ont-ils écrit sur ce sujet?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75770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E3CB77-986E-435E-ADC0-22540E8FE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887" y="685800"/>
            <a:ext cx="10999303" cy="1485900"/>
          </a:xfrm>
        </p:spPr>
        <p:txBody>
          <a:bodyPr>
            <a:normAutofit/>
          </a:bodyPr>
          <a:lstStyle/>
          <a:p>
            <a:pPr algn="ctr"/>
            <a:r>
              <a:rPr lang="fr-CA" sz="3200" b="1" dirty="0">
                <a:latin typeface="Century Gothic" panose="020B0502020202020204" pitchFamily="34" charset="0"/>
              </a:rPr>
              <a:t>Documentation juridique et méthodologie de recherche (suite)</a:t>
            </a:r>
            <a:endParaRPr lang="fr-CA" sz="32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3B46AE-DA03-42D3-B93A-BE87A1E9B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048539"/>
          </a:xfrm>
        </p:spPr>
        <p:txBody>
          <a:bodyPr>
            <a:normAutofit/>
          </a:bodyPr>
          <a:lstStyle/>
          <a:p>
            <a:r>
              <a:rPr lang="fr-CA" sz="2400" b="1" dirty="0">
                <a:solidFill>
                  <a:srgbClr val="002060"/>
                </a:solidFill>
              </a:rPr>
              <a:t>Rédiger un texte faisant état du résultat des recherches et de la conclusion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r>
              <a:rPr lang="fr-CA" sz="2400" dirty="0"/>
              <a:t>Prendre des notes pendant la recherche </a:t>
            </a:r>
          </a:p>
          <a:p>
            <a:pPr marL="0" indent="0">
              <a:buNone/>
            </a:pPr>
            <a:r>
              <a:rPr lang="fr-CA" sz="2400" dirty="0"/>
              <a:t>	</a:t>
            </a:r>
          </a:p>
          <a:p>
            <a:pPr marL="0" indent="0">
              <a:buNone/>
            </a:pPr>
            <a:r>
              <a:rPr lang="fr-CA" sz="2400" dirty="0"/>
              <a:t>Rassembler les informations recueillies </a:t>
            </a:r>
          </a:p>
          <a:p>
            <a:pPr marL="0" indent="0">
              <a:buNone/>
            </a:pPr>
            <a:r>
              <a:rPr lang="fr-CA" sz="2400" dirty="0"/>
              <a:t>	</a:t>
            </a:r>
          </a:p>
          <a:p>
            <a:pPr marL="0" indent="0">
              <a:buNone/>
            </a:pPr>
            <a:r>
              <a:rPr lang="fr-CA" sz="2400" dirty="0"/>
              <a:t>Rédiger son opinion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66401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491116-8B9A-4B67-8CFF-FD99F9EEB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3600" b="1" dirty="0">
                <a:latin typeface="Century Gothic" panose="020B0502020202020204" pitchFamily="34" charset="0"/>
              </a:rPr>
              <a:t>LIEUX DE RECHERCHE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7FF24C-0549-4454-BB42-20AE5A4F3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69774"/>
            <a:ext cx="9601200" cy="4197626"/>
          </a:xfrm>
        </p:spPr>
        <p:txBody>
          <a:bodyPr>
            <a:normAutofit/>
          </a:bodyPr>
          <a:lstStyle/>
          <a:p>
            <a:endParaRPr lang="fr-CA" b="1" dirty="0"/>
          </a:p>
          <a:p>
            <a:r>
              <a:rPr lang="fr-CA" sz="2800" b="1" dirty="0">
                <a:solidFill>
                  <a:srgbClr val="002060"/>
                </a:solidFill>
              </a:rPr>
              <a:t>Législation</a:t>
            </a:r>
            <a:r>
              <a:rPr lang="fr-CA" b="1" dirty="0"/>
              <a:t> </a:t>
            </a:r>
          </a:p>
          <a:p>
            <a:pPr marL="0" indent="0">
              <a:buNone/>
            </a:pPr>
            <a:r>
              <a:rPr lang="fr-CA" dirty="0"/>
              <a:t>               </a:t>
            </a:r>
          </a:p>
          <a:p>
            <a:pPr marL="0" indent="0">
              <a:buNone/>
            </a:pPr>
            <a:r>
              <a:rPr lang="fr-CA" sz="2400" dirty="0"/>
              <a:t>Fédérale : </a:t>
            </a:r>
            <a:r>
              <a:rPr lang="fr-CA" sz="2400" dirty="0">
                <a:hlinkClick r:id="rId2"/>
              </a:rPr>
              <a:t>http://laws-lois.justice.gc.ca/fra/</a:t>
            </a:r>
            <a:r>
              <a:rPr lang="fr-CA" sz="2400" dirty="0"/>
              <a:t>  </a:t>
            </a:r>
          </a:p>
          <a:p>
            <a:pPr marL="0" indent="0">
              <a:buNone/>
            </a:pPr>
            <a:r>
              <a:rPr lang="fr-CA" sz="2400" dirty="0"/>
              <a:t>               </a:t>
            </a:r>
          </a:p>
          <a:p>
            <a:pPr marL="0" indent="0">
              <a:buNone/>
            </a:pPr>
            <a:r>
              <a:rPr lang="fr-CA" sz="2400" dirty="0"/>
              <a:t>Provinciale (Québec): </a:t>
            </a:r>
            <a:r>
              <a:rPr lang="fr-CA" sz="2400" dirty="0">
                <a:hlinkClick r:id="rId3"/>
              </a:rPr>
              <a:t>http://legisquebec.gouv.qc.ca/fr/</a:t>
            </a:r>
            <a:r>
              <a:rPr lang="fr-CA" sz="2400" dirty="0"/>
              <a:t> 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85866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3C56CB-B67B-44DB-AFD6-9669BE28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70721"/>
          </a:xfrm>
        </p:spPr>
        <p:txBody>
          <a:bodyPr>
            <a:normAutofit/>
          </a:bodyPr>
          <a:lstStyle/>
          <a:p>
            <a:pPr algn="ctr"/>
            <a:r>
              <a:rPr lang="fr-CA" sz="3600" b="1" dirty="0">
                <a:latin typeface="Century Gothic" panose="020B0502020202020204" pitchFamily="34" charset="0"/>
              </a:rPr>
              <a:t>LIEUX DE RECHERCHE (suite)</a:t>
            </a:r>
            <a:endParaRPr lang="fr-CA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8357A6-4D80-4D2B-A4DF-412B48E05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56521"/>
            <a:ext cx="9601200" cy="4956313"/>
          </a:xfrm>
        </p:spPr>
        <p:txBody>
          <a:bodyPr>
            <a:normAutofit/>
          </a:bodyPr>
          <a:lstStyle/>
          <a:p>
            <a:r>
              <a:rPr lang="fr-CA" sz="2800" b="1" dirty="0">
                <a:solidFill>
                  <a:srgbClr val="002060"/>
                </a:solidFill>
              </a:rPr>
              <a:t>Jurisprudence</a:t>
            </a:r>
          </a:p>
          <a:p>
            <a:pPr marL="0" indent="0">
              <a:buNone/>
            </a:pPr>
            <a:r>
              <a:rPr lang="fr-CA" sz="2400" b="1" dirty="0"/>
              <a:t> </a:t>
            </a:r>
          </a:p>
          <a:p>
            <a:pPr marL="0" indent="0">
              <a:buNone/>
            </a:pPr>
            <a:r>
              <a:rPr lang="fr-CA" sz="2400" b="1" dirty="0"/>
              <a:t> Sites gratuits</a:t>
            </a:r>
          </a:p>
          <a:p>
            <a:pPr marL="0" indent="0">
              <a:buNone/>
            </a:pPr>
            <a:r>
              <a:rPr lang="fr-CA" dirty="0">
                <a:hlinkClick r:id="rId2"/>
              </a:rPr>
              <a:t>www.jugements.qc.ca</a:t>
            </a:r>
            <a:r>
              <a:rPr lang="fr-CA" dirty="0"/>
              <a:t> </a:t>
            </a:r>
          </a:p>
          <a:p>
            <a:pPr marL="0" indent="0">
              <a:buNone/>
            </a:pPr>
            <a:r>
              <a:rPr lang="fr-CA" dirty="0">
                <a:hlinkClick r:id="rId3"/>
              </a:rPr>
              <a:t>http://www.scc-csc.ca/case-dossier/info/search-recherche-fra.aspx</a:t>
            </a:r>
            <a:endParaRPr lang="fr-CA" dirty="0"/>
          </a:p>
          <a:p>
            <a:pPr marL="0" indent="0">
              <a:buNone/>
            </a:pPr>
            <a:r>
              <a:rPr lang="fr-CA" dirty="0">
                <a:hlinkClick r:id="rId4"/>
              </a:rPr>
              <a:t>https://www.canlii.org/fr/</a:t>
            </a:r>
            <a:endParaRPr lang="fr-CA" dirty="0"/>
          </a:p>
          <a:p>
            <a:pPr marL="0" indent="0">
              <a:buNone/>
            </a:pPr>
            <a:r>
              <a:rPr lang="fr-CA" dirty="0">
                <a:hlinkClick r:id="rId5"/>
              </a:rPr>
              <a:t>https://www.caij.qc.ca/</a:t>
            </a:r>
            <a:r>
              <a:rPr lang="fr-CA" dirty="0"/>
              <a:t> </a:t>
            </a:r>
          </a:p>
          <a:p>
            <a:pPr marL="0" indent="0">
              <a:buNone/>
            </a:pPr>
            <a:r>
              <a:rPr lang="fr-CA" dirty="0"/>
              <a:t>          </a:t>
            </a:r>
          </a:p>
          <a:p>
            <a:pPr marL="0" indent="0">
              <a:buNone/>
            </a:pPr>
            <a:r>
              <a:rPr lang="fr-CA" sz="2400" b="1" dirty="0"/>
              <a:t>Sites tarifiés</a:t>
            </a:r>
          </a:p>
          <a:p>
            <a:pPr marL="0" indent="0">
              <a:buNone/>
            </a:pPr>
            <a:r>
              <a:rPr lang="fr-CA" dirty="0">
                <a:hlinkClick r:id="rId6"/>
              </a:rPr>
              <a:t>https://www.lareference.editionsyvonblais.com/maf/app/authentication/formLogin</a:t>
            </a:r>
            <a:endParaRPr lang="fr-CA" dirty="0"/>
          </a:p>
          <a:p>
            <a:pPr marL="0" indent="0">
              <a:buNone/>
            </a:pPr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88392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E925BC-49C6-40DC-B773-ED02CE41F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3600" b="1" dirty="0">
                <a:latin typeface="Century Gothic" panose="020B0502020202020204" pitchFamily="34" charset="0"/>
              </a:rPr>
              <a:t>LIEUX DE RECHERCHE (suite)</a:t>
            </a:r>
            <a:endParaRPr lang="fr-CA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1A91E2-E8E4-4804-B272-D61FD604B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Doctrine</a:t>
            </a:r>
            <a:r>
              <a:rPr lang="fr-CA" b="1" dirty="0">
                <a:latin typeface="Century Gothic" panose="020B0502020202020204" pitchFamily="34" charset="0"/>
              </a:rPr>
              <a:t>	</a:t>
            </a:r>
          </a:p>
          <a:p>
            <a:pPr marL="0" indent="0">
              <a:buNone/>
            </a:pPr>
            <a:r>
              <a:rPr lang="fr-CA" b="1" dirty="0">
                <a:latin typeface="Century Gothic" panose="020B0502020202020204" pitchFamily="34" charset="0"/>
              </a:rPr>
              <a:t>	</a:t>
            </a:r>
          </a:p>
          <a:p>
            <a:pPr marL="0" indent="0">
              <a:buNone/>
            </a:pPr>
            <a:r>
              <a:rPr lang="fr-CA" b="1" dirty="0">
                <a:latin typeface="Century Gothic" panose="020B0502020202020204" pitchFamily="34" charset="0"/>
              </a:rPr>
              <a:t>	</a:t>
            </a:r>
            <a:r>
              <a:rPr lang="fr-CA" sz="2400" dirty="0">
                <a:latin typeface="Century Gothic" panose="020B0502020202020204" pitchFamily="34" charset="0"/>
              </a:rPr>
              <a:t>Bibliothèques </a:t>
            </a:r>
          </a:p>
          <a:p>
            <a:pPr marL="0" indent="0">
              <a:buNone/>
            </a:pPr>
            <a:r>
              <a:rPr lang="fr-CA" sz="2400" dirty="0">
                <a:latin typeface="Century Gothic" panose="020B0502020202020204" pitchFamily="34" charset="0"/>
              </a:rPr>
              <a:t>	ou </a:t>
            </a:r>
          </a:p>
          <a:p>
            <a:pPr marL="0" indent="0">
              <a:buNone/>
            </a:pPr>
            <a:r>
              <a:rPr lang="fr-CA" sz="2400" dirty="0">
                <a:latin typeface="Century Gothic" panose="020B0502020202020204" pitchFamily="34" charset="0"/>
              </a:rPr>
              <a:t>	Certains sites tels que </a:t>
            </a:r>
            <a:r>
              <a:rPr lang="fr-CA" sz="2400" dirty="0">
                <a:latin typeface="Century Gothic" panose="020B0502020202020204" pitchFamily="34" charset="0"/>
                <a:hlinkClick r:id="rId2"/>
              </a:rPr>
              <a:t>https://www.caij.qc.ca/</a:t>
            </a:r>
            <a:r>
              <a:rPr lang="fr-CA" sz="2400" dirty="0">
                <a:latin typeface="Century Gothic" panose="020B0502020202020204" pitchFamily="34" charset="0"/>
              </a:rPr>
              <a:t> </a:t>
            </a:r>
          </a:p>
          <a:p>
            <a:pPr marL="0" indent="0">
              <a:buNone/>
            </a:pPr>
            <a:r>
              <a:rPr lang="fr-CA" dirty="0">
                <a:latin typeface="Century Gothic" panose="020B0502020202020204" pitchFamily="34" charset="0"/>
              </a:rPr>
              <a:t>               </a:t>
            </a:r>
            <a:r>
              <a:rPr lang="fr-CA" sz="2400" dirty="0">
                <a:latin typeface="Century Gothic" panose="020B0502020202020204" pitchFamily="34" charset="0"/>
              </a:rPr>
              <a:t>ou</a:t>
            </a:r>
          </a:p>
          <a:p>
            <a:pPr marL="0" indent="0">
              <a:buNone/>
            </a:pPr>
            <a:r>
              <a:rPr lang="fr-CA" sz="2400" dirty="0">
                <a:latin typeface="Century Gothic" panose="020B0502020202020204" pitchFamily="34" charset="0"/>
              </a:rPr>
              <a:t>	Google scholar: </a:t>
            </a:r>
            <a:r>
              <a:rPr lang="fr-CA" sz="2400" dirty="0">
                <a:latin typeface="Century Gothic" panose="020B0502020202020204" pitchFamily="34" charset="0"/>
                <a:hlinkClick r:id="rId3"/>
              </a:rPr>
              <a:t>https://scholar.google.fr/</a:t>
            </a:r>
            <a:r>
              <a:rPr lang="fr-CA" sz="24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9672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77D62-FC0D-48E7-B2DA-118289CCB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3600" b="1" dirty="0">
                <a:latin typeface="Century Gothic" panose="020B0502020202020204" pitchFamily="34" charset="0"/>
              </a:rPr>
              <a:t>LIEUX DE RECHERCHE (suite)</a:t>
            </a:r>
            <a:endParaRPr lang="fr-CA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EBA6C9-4FBB-4769-9BEF-3831B7BCC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687" y="1484243"/>
            <a:ext cx="10760765" cy="5075583"/>
          </a:xfrm>
        </p:spPr>
        <p:txBody>
          <a:bodyPr>
            <a:normAutofit fontScale="85000" lnSpcReduction="20000"/>
          </a:bodyPr>
          <a:lstStyle/>
          <a:p>
            <a:r>
              <a:rPr lang="fr-CA" sz="2800" b="1" dirty="0">
                <a:solidFill>
                  <a:srgbClr val="002060"/>
                </a:solidFill>
              </a:rPr>
              <a:t>Les sites d’information juridique générale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sz="2400" dirty="0"/>
              <a:t>Le registre des entreprises du Québec:</a:t>
            </a:r>
          </a:p>
          <a:p>
            <a:pPr marL="0" indent="0">
              <a:buNone/>
            </a:pPr>
            <a:r>
              <a:rPr lang="fr-CA" sz="2400" dirty="0"/>
              <a:t> </a:t>
            </a:r>
            <a:r>
              <a:rPr lang="fr-CA" sz="2400" dirty="0">
                <a:hlinkClick r:id="rId2"/>
              </a:rPr>
              <a:t>http://www.registreentreprises.gouv.qc.ca/fr/default.aspx</a:t>
            </a:r>
            <a:r>
              <a:rPr lang="fr-CA" sz="2400" dirty="0"/>
              <a:t> 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r>
              <a:rPr lang="fr-CA" sz="2400" dirty="0"/>
              <a:t>Le registre foncier: </a:t>
            </a:r>
          </a:p>
          <a:p>
            <a:pPr marL="0" indent="0">
              <a:buNone/>
            </a:pPr>
            <a:r>
              <a:rPr lang="fr-CA" sz="2400" dirty="0">
                <a:hlinkClick r:id="rId3"/>
              </a:rPr>
              <a:t>https://www.registrefoncier.gouv.qc.ca/Sirf/</a:t>
            </a:r>
            <a:r>
              <a:rPr lang="fr-CA" sz="2400" dirty="0"/>
              <a:t> 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r>
              <a:rPr lang="fr-CA" sz="2400" dirty="0"/>
              <a:t>Le registre des droits personnels réels mobiliers (RDPRM: </a:t>
            </a:r>
          </a:p>
          <a:p>
            <a:pPr marL="0" indent="0">
              <a:buNone/>
            </a:pPr>
            <a:r>
              <a:rPr lang="fr-CA" sz="2400" dirty="0">
                <a:hlinkClick r:id="rId4"/>
              </a:rPr>
              <a:t>https://www.rdprm.gouv.qc.ca/</a:t>
            </a:r>
            <a:r>
              <a:rPr lang="fr-CA" sz="2400" dirty="0"/>
              <a:t> 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r>
              <a:rPr lang="fr-CA" sz="2400" dirty="0"/>
              <a:t>L’avocat virtuel</a:t>
            </a:r>
          </a:p>
          <a:p>
            <a:pPr marL="0" indent="0">
              <a:buNone/>
            </a:pPr>
            <a:r>
              <a:rPr lang="fr-CA" sz="2400" dirty="0">
                <a:hlinkClick r:id="rId5"/>
              </a:rPr>
              <a:t>http://www.avocatvirtuel.com/</a:t>
            </a:r>
            <a:r>
              <a:rPr lang="fr-CA" sz="2400" dirty="0"/>
              <a:t> </a:t>
            </a:r>
          </a:p>
          <a:p>
            <a:pPr marL="0" indent="0">
              <a:buNone/>
            </a:pP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198856044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TM10001105[[fn=Rogner]]</Template>
  <TotalTime>1009</TotalTime>
  <Words>383</Words>
  <Application>Microsoft Office PowerPoint</Application>
  <PresentationFormat>Grand écran</PresentationFormat>
  <Paragraphs>72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Century Gothic</vt:lpstr>
      <vt:lpstr>Franklin Gothic Book</vt:lpstr>
      <vt:lpstr>Crop</vt:lpstr>
      <vt:lpstr>MÉTHODOLOGIE DE RECHERCHE EN DROIT</vt:lpstr>
      <vt:lpstr>PLAN DU COURS</vt:lpstr>
      <vt:lpstr>Documentation juridique et méthodologie de recherche </vt:lpstr>
      <vt:lpstr>Documentation juridique et méthodologie de recherche (suite)</vt:lpstr>
      <vt:lpstr>Documentation juridique et méthodologie de recherche (suite)</vt:lpstr>
      <vt:lpstr>LIEUX DE RECHERCHE</vt:lpstr>
      <vt:lpstr>LIEUX DE RECHERCHE (suite)</vt:lpstr>
      <vt:lpstr>LIEUX DE RECHERCHE (suite)</vt:lpstr>
      <vt:lpstr>LIEUX DE RECHERCHE (suite)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MÉTHODOLOGIE DE RECHERCHE EN DROIT</dc:title>
  <dc:creator>ASMC FASO KANU</dc:creator>
  <cp:lastModifiedBy>Aboubacar Toure</cp:lastModifiedBy>
  <cp:revision>4</cp:revision>
  <dcterms:created xsi:type="dcterms:W3CDTF">2017-10-17T20:53:20Z</dcterms:created>
  <dcterms:modified xsi:type="dcterms:W3CDTF">2020-10-21T18:40:34Z</dcterms:modified>
</cp:coreProperties>
</file>